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Ex1.xml" ContentType="application/vnd.ms-office.chartex+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Ex2.xml" ContentType="application/vnd.ms-office.chartex+xml"/>
  <Override PartName="/ppt/charts/style16.xml" ContentType="application/vnd.ms-office.chartstyle+xml"/>
  <Override PartName="/ppt/charts/colors16.xml" ContentType="application/vnd.ms-office.chartcolorstyl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Ex3.xml" ContentType="application/vnd.ms-office.chartex+xml"/>
  <Override PartName="/ppt/charts/style22.xml" ContentType="application/vnd.ms-office.chartstyle+xml"/>
  <Override PartName="/ppt/charts/colors22.xml" ContentType="application/vnd.ms-office.chartcolorstyle+xml"/>
  <Override PartName="/ppt/charts/chart20.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1.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Ex4.xml" ContentType="application/vnd.ms-office.chartex+xml"/>
  <Override PartName="/ppt/charts/style29.xml" ContentType="application/vnd.ms-office.chartstyle+xml"/>
  <Override PartName="/ppt/charts/colors29.xml" ContentType="application/vnd.ms-office.chartcolorstyle+xml"/>
  <Override PartName="/ppt/charts/chart2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2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2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2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Ex5.xml" ContentType="application/vnd.ms-office.chartex+xml"/>
  <Override PartName="/ppt/charts/style36.xml" ContentType="application/vnd.ms-office.chartstyle+xml"/>
  <Override PartName="/ppt/charts/colors36.xml" ContentType="application/vnd.ms-office.chartcolorstyle+xml"/>
  <Override PartName="/ppt/charts/chart32.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3.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4.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5.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36.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37.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Ex6.xml" ContentType="application/vnd.ms-office.chartex+xml"/>
  <Override PartName="/ppt/charts/style43.xml" ContentType="application/vnd.ms-office.chartstyle+xml"/>
  <Override PartName="/ppt/charts/colors43.xml" ContentType="application/vnd.ms-office.chartcolorstyle+xml"/>
  <Override PartName="/ppt/charts/chart38.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3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0.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2.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Ex7.xml" ContentType="application/vnd.ms-office.chartex+xml"/>
  <Override PartName="/ppt/charts/style50.xml" ContentType="application/vnd.ms-office.chartstyle+xml"/>
  <Override PartName="/ppt/charts/colors50.xml" ContentType="application/vnd.ms-office.chartcolorstyle+xml"/>
  <Override PartName="/ppt/charts/chart44.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45.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46.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47.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4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4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Ex8.xml" ContentType="application/vnd.ms-office.chartex+xml"/>
  <Override PartName="/ppt/charts/style57.xml" ContentType="application/vnd.ms-office.chartstyle+xml"/>
  <Override PartName="/ppt/charts/colors57.xml" ContentType="application/vnd.ms-office.chartcolorstyle+xml"/>
  <Override PartName="/ppt/charts/chart50.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1.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2.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53.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54.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55.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Ex9.xml" ContentType="application/vnd.ms-office.chartex+xml"/>
  <Override PartName="/ppt/charts/style64.xml" ContentType="application/vnd.ms-office.chartstyle+xml"/>
  <Override PartName="/ppt/charts/colors64.xml" ContentType="application/vnd.ms-office.chartcolorstyle+xml"/>
  <Override PartName="/ppt/charts/chart5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57.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58.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59.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0.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61.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Ex10.xml" ContentType="application/vnd.ms-office.chartex+xml"/>
  <Override PartName="/ppt/charts/style71.xml" ContentType="application/vnd.ms-office.chartstyle+xml"/>
  <Override PartName="/ppt/charts/colors7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1"/>
  </p:handoutMasterIdLst>
  <p:sldIdLst>
    <p:sldId id="257" r:id="rId2"/>
    <p:sldId id="275" r:id="rId3"/>
    <p:sldId id="260" r:id="rId4"/>
    <p:sldId id="286" r:id="rId5"/>
    <p:sldId id="268" r:id="rId6"/>
    <p:sldId id="287" r:id="rId7"/>
    <p:sldId id="280" r:id="rId8"/>
    <p:sldId id="319" r:id="rId9"/>
    <p:sldId id="289" r:id="rId10"/>
    <p:sldId id="288" r:id="rId11"/>
    <p:sldId id="291" r:id="rId12"/>
    <p:sldId id="292" r:id="rId13"/>
    <p:sldId id="297" r:id="rId14"/>
    <p:sldId id="273" r:id="rId15"/>
    <p:sldId id="298" r:id="rId16"/>
    <p:sldId id="299" r:id="rId17"/>
    <p:sldId id="300" r:id="rId18"/>
    <p:sldId id="400" r:id="rId19"/>
    <p:sldId id="321" r:id="rId20"/>
    <p:sldId id="322" r:id="rId21"/>
    <p:sldId id="302" r:id="rId22"/>
    <p:sldId id="303" r:id="rId23"/>
    <p:sldId id="305" r:id="rId24"/>
    <p:sldId id="306" r:id="rId25"/>
    <p:sldId id="307" r:id="rId26"/>
    <p:sldId id="325" r:id="rId27"/>
    <p:sldId id="326" r:id="rId28"/>
    <p:sldId id="327" r:id="rId29"/>
    <p:sldId id="416" r:id="rId30"/>
    <p:sldId id="329" r:id="rId31"/>
    <p:sldId id="330" r:id="rId32"/>
    <p:sldId id="331" r:id="rId33"/>
    <p:sldId id="332" r:id="rId34"/>
    <p:sldId id="333" r:id="rId35"/>
    <p:sldId id="334" r:id="rId36"/>
    <p:sldId id="308" r:id="rId37"/>
    <p:sldId id="309" r:id="rId38"/>
    <p:sldId id="310" r:id="rId39"/>
    <p:sldId id="401" r:id="rId40"/>
    <p:sldId id="318" r:id="rId41"/>
    <p:sldId id="323" r:id="rId42"/>
    <p:sldId id="312" r:id="rId43"/>
    <p:sldId id="313" r:id="rId44"/>
    <p:sldId id="315" r:id="rId45"/>
    <p:sldId id="316" r:id="rId46"/>
    <p:sldId id="317" r:id="rId47"/>
    <p:sldId id="402" r:id="rId48"/>
    <p:sldId id="403" r:id="rId49"/>
    <p:sldId id="404" r:id="rId50"/>
    <p:sldId id="413" r:id="rId51"/>
    <p:sldId id="406" r:id="rId52"/>
    <p:sldId id="407" r:id="rId53"/>
    <p:sldId id="408" r:id="rId54"/>
    <p:sldId id="409" r:id="rId55"/>
    <p:sldId id="410" r:id="rId56"/>
    <p:sldId id="411" r:id="rId57"/>
    <p:sldId id="412" r:id="rId58"/>
    <p:sldId id="335" r:id="rId59"/>
    <p:sldId id="336" r:id="rId60"/>
    <p:sldId id="337" r:id="rId61"/>
    <p:sldId id="355" r:id="rId62"/>
    <p:sldId id="339" r:id="rId63"/>
    <p:sldId id="340" r:id="rId64"/>
    <p:sldId id="341" r:id="rId65"/>
    <p:sldId id="342" r:id="rId66"/>
    <p:sldId id="343" r:id="rId67"/>
    <p:sldId id="344" r:id="rId68"/>
    <p:sldId id="345" r:id="rId69"/>
    <p:sldId id="346" r:id="rId70"/>
    <p:sldId id="347" r:id="rId71"/>
    <p:sldId id="348" r:id="rId72"/>
    <p:sldId id="349" r:id="rId73"/>
    <p:sldId id="350" r:id="rId74"/>
    <p:sldId id="351" r:id="rId75"/>
    <p:sldId id="352" r:id="rId76"/>
    <p:sldId id="353" r:id="rId77"/>
    <p:sldId id="354" r:id="rId78"/>
    <p:sldId id="356" r:id="rId79"/>
    <p:sldId id="357" r:id="rId80"/>
    <p:sldId id="358" r:id="rId81"/>
    <p:sldId id="359" r:id="rId82"/>
    <p:sldId id="360" r:id="rId83"/>
    <p:sldId id="361" r:id="rId84"/>
    <p:sldId id="362" r:id="rId85"/>
    <p:sldId id="363" r:id="rId86"/>
    <p:sldId id="364" r:id="rId87"/>
    <p:sldId id="365" r:id="rId88"/>
    <p:sldId id="366" r:id="rId89"/>
    <p:sldId id="367" r:id="rId90"/>
    <p:sldId id="368" r:id="rId91"/>
    <p:sldId id="414" r:id="rId92"/>
    <p:sldId id="369" r:id="rId93"/>
    <p:sldId id="370" r:id="rId94"/>
    <p:sldId id="371" r:id="rId95"/>
    <p:sldId id="372" r:id="rId96"/>
    <p:sldId id="373" r:id="rId97"/>
    <p:sldId id="374" r:id="rId98"/>
    <p:sldId id="375" r:id="rId99"/>
    <p:sldId id="387" r:id="rId100"/>
    <p:sldId id="388" r:id="rId101"/>
    <p:sldId id="389" r:id="rId102"/>
    <p:sldId id="415" r:id="rId103"/>
    <p:sldId id="390" r:id="rId104"/>
    <p:sldId id="391" r:id="rId105"/>
    <p:sldId id="392" r:id="rId106"/>
    <p:sldId id="393" r:id="rId107"/>
    <p:sldId id="394" r:id="rId108"/>
    <p:sldId id="395" r:id="rId109"/>
    <p:sldId id="396" r:id="rId110"/>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лена Ю. Новожеева" initials="ЕЮН" lastIdx="0" clrIdx="0">
    <p:extLst>
      <p:ext uri="{19B8F6BF-5375-455C-9EA6-DF929625EA0E}">
        <p15:presenceInfo xmlns:p15="http://schemas.microsoft.com/office/powerpoint/2012/main" userId="S-1-5-21-3421436519-2093076791-1874923885-1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138189"/>
    <a:srgbClr val="14444F"/>
    <a:srgbClr val="009999"/>
    <a:srgbClr val="429AA1"/>
    <a:srgbClr val="1616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3" autoAdjust="0"/>
    <p:restoredTop sz="96532" autoAdjust="0"/>
  </p:normalViewPr>
  <p:slideViewPr>
    <p:cSldViewPr snapToGrid="0" showGuides="1">
      <p:cViewPr varScale="1">
        <p:scale>
          <a:sx n="106" d="100"/>
          <a:sy n="106" d="100"/>
        </p:scale>
        <p:origin x="120" y="330"/>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2165" y="6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Microsoft_Excel_Worksheet8.xlsx"/></Relationships>
</file>

<file path=ppt/charts/_rels/chartEx10.xml.rels><?xml version="1.0" encoding="UTF-8" standalone="yes"?>
<Relationships xmlns="http://schemas.openxmlformats.org/package/2006/relationships"><Relationship Id="rId3" Type="http://schemas.microsoft.com/office/2011/relationships/chartColorStyle" Target="colors71.xml"/><Relationship Id="rId2" Type="http://schemas.microsoft.com/office/2011/relationships/chartStyle" Target="style71.xml"/><Relationship Id="rId1" Type="http://schemas.openxmlformats.org/officeDocument/2006/relationships/package" Target="../embeddings/Microsoft_Excel_Worksheet70.xlsx"/></Relationships>
</file>

<file path=ppt/charts/_rels/chartEx2.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package" Target="../embeddings/Microsoft_Excel_Worksheet15.xlsx"/></Relationships>
</file>

<file path=ppt/charts/_rels/chartEx3.xml.rels><?xml version="1.0" encoding="UTF-8" standalone="yes"?>
<Relationships xmlns="http://schemas.openxmlformats.org/package/2006/relationships"><Relationship Id="rId3" Type="http://schemas.microsoft.com/office/2011/relationships/chartColorStyle" Target="colors22.xml"/><Relationship Id="rId2" Type="http://schemas.microsoft.com/office/2011/relationships/chartStyle" Target="style22.xml"/><Relationship Id="rId1" Type="http://schemas.openxmlformats.org/officeDocument/2006/relationships/package" Target="../embeddings/Microsoft_Excel_Worksheet21.xlsx"/></Relationships>
</file>

<file path=ppt/charts/_rels/chartEx4.xml.rels><?xml version="1.0" encoding="UTF-8" standalone="yes"?>
<Relationships xmlns="http://schemas.openxmlformats.org/package/2006/relationships"><Relationship Id="rId3" Type="http://schemas.microsoft.com/office/2011/relationships/chartColorStyle" Target="colors29.xml"/><Relationship Id="rId2" Type="http://schemas.microsoft.com/office/2011/relationships/chartStyle" Target="style29.xml"/><Relationship Id="rId1" Type="http://schemas.openxmlformats.org/officeDocument/2006/relationships/package" Target="../embeddings/Microsoft_Excel_Worksheet28.xlsx"/></Relationships>
</file>

<file path=ppt/charts/_rels/chartEx5.xml.rels><?xml version="1.0" encoding="UTF-8" standalone="yes"?>
<Relationships xmlns="http://schemas.openxmlformats.org/package/2006/relationships"><Relationship Id="rId3" Type="http://schemas.microsoft.com/office/2011/relationships/chartColorStyle" Target="colors36.xml"/><Relationship Id="rId2" Type="http://schemas.microsoft.com/office/2011/relationships/chartStyle" Target="style36.xml"/><Relationship Id="rId1" Type="http://schemas.openxmlformats.org/officeDocument/2006/relationships/package" Target="../embeddings/Microsoft_Excel_Worksheet35.xlsx"/></Relationships>
</file>

<file path=ppt/charts/_rels/chartEx6.xml.rels><?xml version="1.0" encoding="UTF-8" standalone="yes"?>
<Relationships xmlns="http://schemas.openxmlformats.org/package/2006/relationships"><Relationship Id="rId3" Type="http://schemas.microsoft.com/office/2011/relationships/chartColorStyle" Target="colors43.xml"/><Relationship Id="rId2" Type="http://schemas.microsoft.com/office/2011/relationships/chartStyle" Target="style43.xml"/><Relationship Id="rId1" Type="http://schemas.openxmlformats.org/officeDocument/2006/relationships/package" Target="../embeddings/Microsoft_Excel_Worksheet42.xlsx"/></Relationships>
</file>

<file path=ppt/charts/_rels/chartEx7.xml.rels><?xml version="1.0" encoding="UTF-8" standalone="yes"?>
<Relationships xmlns="http://schemas.openxmlformats.org/package/2006/relationships"><Relationship Id="rId3" Type="http://schemas.microsoft.com/office/2011/relationships/chartColorStyle" Target="colors50.xml"/><Relationship Id="rId2" Type="http://schemas.microsoft.com/office/2011/relationships/chartStyle" Target="style50.xml"/><Relationship Id="rId1" Type="http://schemas.openxmlformats.org/officeDocument/2006/relationships/package" Target="../embeddings/Microsoft_Excel_Worksheet49.xlsx"/></Relationships>
</file>

<file path=ppt/charts/_rels/chartEx8.xml.rels><?xml version="1.0" encoding="UTF-8" standalone="yes"?>
<Relationships xmlns="http://schemas.openxmlformats.org/package/2006/relationships"><Relationship Id="rId3" Type="http://schemas.microsoft.com/office/2011/relationships/chartColorStyle" Target="colors57.xml"/><Relationship Id="rId2" Type="http://schemas.microsoft.com/office/2011/relationships/chartStyle" Target="style57.xml"/><Relationship Id="rId1" Type="http://schemas.openxmlformats.org/officeDocument/2006/relationships/package" Target="../embeddings/Microsoft_Excel_Worksheet56.xlsx"/></Relationships>
</file>

<file path=ppt/charts/_rels/chartEx9.xml.rels><?xml version="1.0" encoding="UTF-8" standalone="yes"?>
<Relationships xmlns="http://schemas.openxmlformats.org/package/2006/relationships"><Relationship Id="rId3" Type="http://schemas.microsoft.com/office/2011/relationships/chartColorStyle" Target="colors64.xml"/><Relationship Id="rId2" Type="http://schemas.microsoft.com/office/2011/relationships/chartStyle" Target="style64.xml"/><Relationship Id="rId1" Type="http://schemas.openxmlformats.org/officeDocument/2006/relationships/package" Target="../embeddings/Microsoft_Excel_Worksheet6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38415991477406"/>
          <c:y val="0.11626243824763172"/>
          <c:w val="0.58034717664519309"/>
          <c:h val="0.69188219454026056"/>
        </c:manualLayout>
      </c:layout>
      <c:radarChart>
        <c:radarStyle val="marker"/>
        <c:varyColors val="0"/>
        <c:ser>
          <c:idx val="0"/>
          <c:order val="0"/>
          <c:tx>
            <c:strRef>
              <c:f>Лист1!$B$1</c:f>
              <c:strCache>
                <c:ptCount val="1"/>
                <c:pt idx="0">
                  <c:v>количество участников по Приморскому краю</c:v>
                </c:pt>
              </c:strCache>
            </c:strRef>
          </c:tx>
          <c:spPr>
            <a:ln w="38100" cap="rnd">
              <a:solidFill>
                <a:schemeClr val="accent6"/>
              </a:solidFill>
              <a:round/>
            </a:ln>
            <a:effectLst/>
          </c:spPr>
          <c:marker>
            <c:symbol val="none"/>
          </c:marker>
          <c:dLbls>
            <c:dLbl>
              <c:idx val="0"/>
              <c:layout>
                <c:manualLayout>
                  <c:x val="-6.2034603818807389E-3"/>
                  <c:y val="3.1670291056705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F8-4AFA-913C-52641C5510B1}"/>
                </c:ext>
              </c:extLst>
            </c:dLbl>
            <c:dLbl>
              <c:idx val="1"/>
              <c:layout>
                <c:manualLayout>
                  <c:x val="3.4839049682344074E-2"/>
                  <c:y val="3.3812336177750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F8-4AFA-913C-52641C5510B1}"/>
                </c:ext>
              </c:extLst>
            </c:dLbl>
            <c:dLbl>
              <c:idx val="2"/>
              <c:layout>
                <c:manualLayout>
                  <c:x val="0.1042773945014029"/>
                  <c:y val="-3.747849762641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F8-4AFA-913C-52641C5510B1}"/>
                </c:ext>
              </c:extLst>
            </c:dLbl>
            <c:dLbl>
              <c:idx val="3"/>
              <c:layout>
                <c:manualLayout>
                  <c:x val="9.5751029229321077E-2"/>
                  <c:y val="4.3445867673213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FE-4536-AAB5-C450E1FC7500}"/>
                </c:ext>
              </c:extLst>
            </c:dLbl>
            <c:dLbl>
              <c:idx val="4"/>
              <c:layout>
                <c:manualLayout>
                  <c:x val="0.10787484360351082"/>
                  <c:y val="0.129285935746208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FE-4536-AAB5-C450E1FC7500}"/>
                </c:ext>
              </c:extLst>
            </c:dLbl>
            <c:dLbl>
              <c:idx val="5"/>
              <c:layout>
                <c:manualLayout>
                  <c:x val="4.8009339872047098E-3"/>
                  <c:y val="0.120322907405386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FE-4536-AAB5-C450E1FC7500}"/>
                </c:ext>
              </c:extLst>
            </c:dLbl>
            <c:dLbl>
              <c:idx val="6"/>
              <c:layout>
                <c:manualLayout>
                  <c:x val="-5.0610073536036505E-2"/>
                  <c:y val="8.7906492537501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FE-4536-AAB5-C450E1FC7500}"/>
                </c:ext>
              </c:extLst>
            </c:dLbl>
            <c:dLbl>
              <c:idx val="7"/>
              <c:layout>
                <c:manualLayout>
                  <c:x val="-9.5609476034535207E-2"/>
                  <c:y val="3.84322181447083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A30-421B-AF1A-C284CABC226A}"/>
                </c:ext>
              </c:extLst>
            </c:dLbl>
            <c:dLbl>
              <c:idx val="8"/>
              <c:layout>
                <c:manualLayout>
                  <c:x val="-0.19961695818582711"/>
                  <c:y val="-5.98190001580831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A30-421B-AF1A-C284CABC226A}"/>
                </c:ext>
              </c:extLst>
            </c:dLbl>
            <c:dLbl>
              <c:idx val="9"/>
              <c:layout>
                <c:manualLayout>
                  <c:x val="-6.5764747260634679E-2"/>
                  <c:y val="-0.106786449786623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A30-421B-AF1A-C284CABC226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русский язык</c:v>
                </c:pt>
                <c:pt idx="1">
                  <c:v>математика</c:v>
                </c:pt>
                <c:pt idx="2">
                  <c:v>физика</c:v>
                </c:pt>
                <c:pt idx="3">
                  <c:v>химия</c:v>
                </c:pt>
                <c:pt idx="4">
                  <c:v>биология линейная</c:v>
                </c:pt>
                <c:pt idx="5">
                  <c:v>история</c:v>
                </c:pt>
                <c:pt idx="6">
                  <c:v>география</c:v>
                </c:pt>
                <c:pt idx="7">
                  <c:v>обществознание</c:v>
                </c:pt>
                <c:pt idx="8">
                  <c:v>математика углубленная</c:v>
                </c:pt>
                <c:pt idx="9">
                  <c:v>биология профильная</c:v>
                </c:pt>
              </c:strCache>
            </c:strRef>
          </c:cat>
          <c:val>
            <c:numRef>
              <c:f>Лист1!$B$2:$B$11</c:f>
              <c:numCache>
                <c:formatCode>General</c:formatCode>
                <c:ptCount val="10"/>
                <c:pt idx="0">
                  <c:v>17381</c:v>
                </c:pt>
                <c:pt idx="1">
                  <c:v>17594</c:v>
                </c:pt>
                <c:pt idx="2">
                  <c:v>5850</c:v>
                </c:pt>
                <c:pt idx="3">
                  <c:v>5850</c:v>
                </c:pt>
                <c:pt idx="4">
                  <c:v>2091</c:v>
                </c:pt>
                <c:pt idx="5">
                  <c:v>5792</c:v>
                </c:pt>
                <c:pt idx="6">
                  <c:v>5996</c:v>
                </c:pt>
                <c:pt idx="7">
                  <c:v>5695</c:v>
                </c:pt>
                <c:pt idx="8">
                  <c:v>59</c:v>
                </c:pt>
                <c:pt idx="9">
                  <c:v>3695</c:v>
                </c:pt>
              </c:numCache>
            </c:numRef>
          </c:val>
          <c:extLst>
            <c:ext xmlns:c16="http://schemas.microsoft.com/office/drawing/2014/chart" uri="{C3380CC4-5D6E-409C-BE32-E72D297353CC}">
              <c16:uniqueId val="{00000000-03F8-4AFA-913C-52641C5510B1}"/>
            </c:ext>
          </c:extLst>
        </c:ser>
        <c:dLbls>
          <c:showLegendKey val="0"/>
          <c:showVal val="0"/>
          <c:showCatName val="0"/>
          <c:showSerName val="0"/>
          <c:showPercent val="0"/>
          <c:showBubbleSize val="0"/>
        </c:dLbls>
        <c:axId val="1358334175"/>
        <c:axId val="1446891967"/>
      </c:radarChart>
      <c:catAx>
        <c:axId val="1358334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ru-RU"/>
          </a:p>
        </c:txPr>
        <c:crossAx val="1446891967"/>
        <c:crosses val="autoZero"/>
        <c:auto val="1"/>
        <c:lblAlgn val="ctr"/>
        <c:lblOffset val="100"/>
        <c:noMultiLvlLbl val="0"/>
      </c:catAx>
      <c:valAx>
        <c:axId val="1446891967"/>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58334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32974188169017E-2"/>
          <c:y val="3.8469146612932152E-2"/>
          <c:w val="0.93756702581183093"/>
          <c:h val="0.46224759196936288"/>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21.92</c:v>
                </c:pt>
                <c:pt idx="1">
                  <c:v>20.2</c:v>
                </c:pt>
                <c:pt idx="2">
                  <c:v>29.37</c:v>
                </c:pt>
                <c:pt idx="3">
                  <c:v>24.72</c:v>
                </c:pt>
                <c:pt idx="4">
                  <c:v>24.65</c:v>
                </c:pt>
                <c:pt idx="5">
                  <c:v>34.379999999999995</c:v>
                </c:pt>
                <c:pt idx="6">
                  <c:v>35.089999999999996</c:v>
                </c:pt>
                <c:pt idx="7">
                  <c:v>28.64</c:v>
                </c:pt>
                <c:pt idx="8">
                  <c:v>16.36</c:v>
                </c:pt>
                <c:pt idx="9">
                  <c:v>35.69</c:v>
                </c:pt>
                <c:pt idx="10">
                  <c:v>12.14</c:v>
                </c:pt>
                <c:pt idx="11">
                  <c:v>26.26</c:v>
                </c:pt>
                <c:pt idx="12">
                  <c:v>16</c:v>
                </c:pt>
                <c:pt idx="13">
                  <c:v>33.33</c:v>
                </c:pt>
                <c:pt idx="14">
                  <c:v>20.040000000000003</c:v>
                </c:pt>
                <c:pt idx="15">
                  <c:v>24.169999999999998</c:v>
                </c:pt>
                <c:pt idx="16">
                  <c:v>23.650000000000002</c:v>
                </c:pt>
                <c:pt idx="17">
                  <c:v>23.869999999999997</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15.58</c:v>
                </c:pt>
                <c:pt idx="1">
                  <c:v>18.75</c:v>
                </c:pt>
                <c:pt idx="2">
                  <c:v>28.35</c:v>
                </c:pt>
                <c:pt idx="3">
                  <c:v>24.88</c:v>
                </c:pt>
                <c:pt idx="4">
                  <c:v>47.64</c:v>
                </c:pt>
                <c:pt idx="5">
                  <c:v>25.759999999999998</c:v>
                </c:pt>
                <c:pt idx="6">
                  <c:v>38.839999999999996</c:v>
                </c:pt>
                <c:pt idx="7">
                  <c:v>28.34</c:v>
                </c:pt>
                <c:pt idx="8">
                  <c:v>18.27</c:v>
                </c:pt>
                <c:pt idx="9">
                  <c:v>35.699999999999996</c:v>
                </c:pt>
                <c:pt idx="10">
                  <c:v>11.36</c:v>
                </c:pt>
                <c:pt idx="11">
                  <c:v>28.02</c:v>
                </c:pt>
                <c:pt idx="12">
                  <c:v>23.509999999999998</c:v>
                </c:pt>
                <c:pt idx="13">
                  <c:v>25.86</c:v>
                </c:pt>
                <c:pt idx="14">
                  <c:v>20.25</c:v>
                </c:pt>
                <c:pt idx="15">
                  <c:v>25.46</c:v>
                </c:pt>
                <c:pt idx="16">
                  <c:v>28.01</c:v>
                </c:pt>
                <c:pt idx="17">
                  <c:v>51.44</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33.14</c:v>
                </c:pt>
                <c:pt idx="1">
                  <c:v>21.56</c:v>
                </c:pt>
                <c:pt idx="2">
                  <c:v>31.16</c:v>
                </c:pt>
                <c:pt idx="3">
                  <c:v>20.83</c:v>
                </c:pt>
                <c:pt idx="4">
                  <c:v>22.849999999999998</c:v>
                </c:pt>
                <c:pt idx="5">
                  <c:v>30.47</c:v>
                </c:pt>
                <c:pt idx="6">
                  <c:v>39.200000000000003</c:v>
                </c:pt>
                <c:pt idx="7">
                  <c:v>30.84</c:v>
                </c:pt>
                <c:pt idx="8">
                  <c:v>12.03</c:v>
                </c:pt>
                <c:pt idx="9">
                  <c:v>34.99</c:v>
                </c:pt>
                <c:pt idx="10">
                  <c:v>16.88</c:v>
                </c:pt>
                <c:pt idx="11">
                  <c:v>37.049999999999997</c:v>
                </c:pt>
                <c:pt idx="12">
                  <c:v>24.51</c:v>
                </c:pt>
                <c:pt idx="13">
                  <c:v>31.35</c:v>
                </c:pt>
                <c:pt idx="14">
                  <c:v>27.2</c:v>
                </c:pt>
                <c:pt idx="15">
                  <c:v>26.33</c:v>
                </c:pt>
                <c:pt idx="16">
                  <c:v>17.96</c:v>
                </c:pt>
                <c:pt idx="17">
                  <c:v>31.669999999999998</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22.4</c:v>
                </c:pt>
                <c:pt idx="1">
                  <c:v>21.51</c:v>
                </c:pt>
                <c:pt idx="2">
                  <c:v>31.35</c:v>
                </c:pt>
                <c:pt idx="3">
                  <c:v>28.35</c:v>
                </c:pt>
                <c:pt idx="4">
                  <c:v>25.939999999999998</c:v>
                </c:pt>
                <c:pt idx="5">
                  <c:v>28.860000000000003</c:v>
                </c:pt>
                <c:pt idx="6">
                  <c:v>34.46</c:v>
                </c:pt>
                <c:pt idx="7">
                  <c:v>28.229999999999997</c:v>
                </c:pt>
                <c:pt idx="8">
                  <c:v>26.67</c:v>
                </c:pt>
                <c:pt idx="9">
                  <c:v>37.03</c:v>
                </c:pt>
                <c:pt idx="10">
                  <c:v>20.38</c:v>
                </c:pt>
                <c:pt idx="11">
                  <c:v>33.729999999999997</c:v>
                </c:pt>
                <c:pt idx="12">
                  <c:v>19.93</c:v>
                </c:pt>
                <c:pt idx="13">
                  <c:v>38.07</c:v>
                </c:pt>
                <c:pt idx="14">
                  <c:v>24.29</c:v>
                </c:pt>
                <c:pt idx="15">
                  <c:v>24.81</c:v>
                </c:pt>
                <c:pt idx="16">
                  <c:v>26.540000000000003</c:v>
                </c:pt>
                <c:pt idx="17">
                  <c:v>35.71</c:v>
                </c:pt>
              </c:numCache>
            </c:numRef>
          </c:val>
          <c:extLst>
            <c:ext xmlns:c16="http://schemas.microsoft.com/office/drawing/2014/chart" uri="{C3380CC4-5D6E-409C-BE32-E72D297353CC}">
              <c16:uniqueId val="{00000000-10E8-45F7-B680-F5DC5B0CE538}"/>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805855680445616E-3"/>
          <c:y val="1.1808657473742327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Лист1!$A$2:$A$21</c:f>
              <c:strCach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16.1</c:v>
                </c:pt>
                <c:pt idx="16">
                  <c:v>16.2</c:v>
                </c:pt>
                <c:pt idx="17">
                  <c:v>17</c:v>
                </c:pt>
                <c:pt idx="18">
                  <c:v>18</c:v>
                </c:pt>
                <c:pt idx="19">
                  <c:v>19</c:v>
                </c:pt>
              </c:strCache>
            </c:strRef>
          </c:cat>
          <c:val>
            <c:numRef>
              <c:f>Лист1!$B$2:$B$21</c:f>
              <c:numCache>
                <c:formatCode>General</c:formatCode>
                <c:ptCount val="20"/>
                <c:pt idx="0">
                  <c:v>84.22</c:v>
                </c:pt>
                <c:pt idx="1">
                  <c:v>73.22</c:v>
                </c:pt>
                <c:pt idx="2">
                  <c:v>77.56</c:v>
                </c:pt>
                <c:pt idx="3">
                  <c:v>68.52</c:v>
                </c:pt>
                <c:pt idx="4">
                  <c:v>63.51</c:v>
                </c:pt>
                <c:pt idx="5">
                  <c:v>60.32</c:v>
                </c:pt>
                <c:pt idx="6">
                  <c:v>53.62</c:v>
                </c:pt>
                <c:pt idx="7">
                  <c:v>74.08</c:v>
                </c:pt>
                <c:pt idx="8">
                  <c:v>51.89</c:v>
                </c:pt>
                <c:pt idx="9">
                  <c:v>62.49</c:v>
                </c:pt>
                <c:pt idx="10">
                  <c:v>57.27</c:v>
                </c:pt>
                <c:pt idx="11">
                  <c:v>52.09</c:v>
                </c:pt>
                <c:pt idx="12">
                  <c:v>51.96</c:v>
                </c:pt>
                <c:pt idx="13">
                  <c:v>67.430000000000007</c:v>
                </c:pt>
                <c:pt idx="14">
                  <c:v>16.68</c:v>
                </c:pt>
                <c:pt idx="15">
                  <c:v>56.94</c:v>
                </c:pt>
                <c:pt idx="16">
                  <c:v>39.64</c:v>
                </c:pt>
                <c:pt idx="17">
                  <c:v>14.67</c:v>
                </c:pt>
                <c:pt idx="18">
                  <c:v>13</c:v>
                </c:pt>
                <c:pt idx="19">
                  <c:v>7.81</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1.0058675607711646E-2"/>
                  <c:y val="-2.2259321090706738E-3"/>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E9-493D-988A-F62074ADB1AA}"/>
                </c:ext>
              </c:extLst>
            </c:dLbl>
            <c:dLbl>
              <c:idx val="1"/>
              <c:layout>
                <c:manualLayout>
                  <c:x val="5.5881531153953619E-3"/>
                  <c:y val="-1.1129660545353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layout>
                <c:manualLayout>
                  <c:x val="8.941044984632579E-3"/>
                  <c:y val="-8.90372843628269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E9-493D-988A-F62074ADB1AA}"/>
                </c:ext>
              </c:extLst>
            </c:dLbl>
            <c:dLbl>
              <c:idx val="6"/>
              <c:layout>
                <c:manualLayout>
                  <c:x val="8.941044984632579E-3"/>
                  <c:y val="-4.0808283912184285E-17"/>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E9-493D-988A-F62074ADB1AA}"/>
                </c:ext>
              </c:extLst>
            </c:dLbl>
            <c:dLbl>
              <c:idx val="8"/>
              <c:layout>
                <c:manualLayout>
                  <c:x val="7.8234143615534251E-3"/>
                  <c:y val="-4.4518642181413468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E9-493D-988A-F62074ADB1AA}"/>
                </c:ext>
              </c:extLst>
            </c:dLbl>
            <c:dLbl>
              <c:idx val="10"/>
              <c:layout>
                <c:manualLayout>
                  <c:x val="6.7057837384744343E-3"/>
                  <c:y val="-1.1129660545353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layout>
                <c:manualLayout>
                  <c:x val="8.9410449846324975E-3"/>
                  <c:y val="0"/>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E9-493D-988A-F62074ADB1AA}"/>
                </c:ext>
              </c:extLst>
            </c:dLbl>
            <c:dLbl>
              <c:idx val="14"/>
              <c:layout>
                <c:manualLayout>
                  <c:x val="7.8234143615534251E-3"/>
                  <c:y val="-4.4518642181413468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E9-493D-988A-F62074ADB1AA}"/>
                </c:ext>
              </c:extLst>
            </c:dLbl>
            <c:dLbl>
              <c:idx val="16"/>
              <c:layout>
                <c:manualLayout>
                  <c:x val="5.5881531153953619E-3"/>
                  <c:y val="-1.335559265442404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E9-493D-988A-F62074ADB1AA}"/>
                </c:ext>
              </c:extLst>
            </c:dLbl>
            <c:dLbl>
              <c:idx val="17"/>
              <c:layout>
                <c:manualLayout>
                  <c:x val="4.4705224923162895E-3"/>
                  <c:y val="-1.5581524763494713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E9-493D-988A-F62074ADB1AA}"/>
                </c:ext>
              </c:extLst>
            </c:dLbl>
            <c:dLbl>
              <c:idx val="18"/>
              <c:layout>
                <c:manualLayout>
                  <c:x val="4.4705224923161256E-3"/>
                  <c:y val="-2.2259321090706732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78-4056-A42A-19F41D082FC3}"/>
                </c:ext>
              </c:extLst>
            </c:dLbl>
            <c:dLbl>
              <c:idx val="19"/>
              <c:layout>
                <c:manualLayout>
                  <c:x val="4.4705224923162895E-3"/>
                  <c:y val="-2.2259321090707549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78-4056-A42A-19F41D082FC3}"/>
                </c:ext>
              </c:extLst>
            </c:dLbl>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Лист1!$A$2:$A$21</c:f>
              <c:strCach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16.1</c:v>
                </c:pt>
                <c:pt idx="16">
                  <c:v>16.2</c:v>
                </c:pt>
                <c:pt idx="17">
                  <c:v>17</c:v>
                </c:pt>
                <c:pt idx="18">
                  <c:v>18</c:v>
                </c:pt>
                <c:pt idx="19">
                  <c:v>19</c:v>
                </c:pt>
              </c:strCache>
            </c:strRef>
          </c:cat>
          <c:val>
            <c:numRef>
              <c:f>Лист1!$C$2:$C$21</c:f>
              <c:numCache>
                <c:formatCode>General</c:formatCode>
                <c:ptCount val="20"/>
                <c:pt idx="0">
                  <c:v>84.04</c:v>
                </c:pt>
                <c:pt idx="1">
                  <c:v>72.87</c:v>
                </c:pt>
                <c:pt idx="2">
                  <c:v>75.97</c:v>
                </c:pt>
                <c:pt idx="3">
                  <c:v>65.16</c:v>
                </c:pt>
                <c:pt idx="4">
                  <c:v>61</c:v>
                </c:pt>
                <c:pt idx="5">
                  <c:v>57.82</c:v>
                </c:pt>
                <c:pt idx="6">
                  <c:v>50.48</c:v>
                </c:pt>
                <c:pt idx="7">
                  <c:v>71.02</c:v>
                </c:pt>
                <c:pt idx="8">
                  <c:v>51.52</c:v>
                </c:pt>
                <c:pt idx="9">
                  <c:v>58.36</c:v>
                </c:pt>
                <c:pt idx="10">
                  <c:v>55.37</c:v>
                </c:pt>
                <c:pt idx="11">
                  <c:v>48.78</c:v>
                </c:pt>
                <c:pt idx="12">
                  <c:v>48.43</c:v>
                </c:pt>
                <c:pt idx="13">
                  <c:v>67.069999999999993</c:v>
                </c:pt>
                <c:pt idx="14">
                  <c:v>16.12</c:v>
                </c:pt>
                <c:pt idx="15">
                  <c:v>52.99</c:v>
                </c:pt>
                <c:pt idx="16">
                  <c:v>37.22</c:v>
                </c:pt>
                <c:pt idx="17">
                  <c:v>14.12</c:v>
                </c:pt>
                <c:pt idx="18">
                  <c:v>12.69</c:v>
                </c:pt>
                <c:pt idx="19">
                  <c:v>7.06</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9.16</c:v>
                </c:pt>
                <c:pt idx="1">
                  <c:v>56.45</c:v>
                </c:pt>
                <c:pt idx="2">
                  <c:v>30.21</c:v>
                </c:pt>
                <c:pt idx="3">
                  <c:v>4.18</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9.6199999999999992</c:v>
                </c:pt>
                <c:pt idx="1">
                  <c:v>61.11</c:v>
                </c:pt>
                <c:pt idx="2">
                  <c:v>26.42</c:v>
                </c:pt>
                <c:pt idx="3">
                  <c:v>2.85</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7"/>
            <c:invertIfNegative val="0"/>
            <c:bubble3D val="0"/>
            <c:spPr>
              <a:solidFill>
                <a:schemeClr val="accent6"/>
              </a:solidFill>
              <a:ln>
                <a:noFill/>
              </a:ln>
              <a:effectLst/>
            </c:spPr>
            <c:extLst>
              <c:ext xmlns:c16="http://schemas.microsoft.com/office/drawing/2014/chart" uri="{C3380CC4-5D6E-409C-BE32-E72D297353CC}">
                <c16:uniqueId val="{00000006-67BD-40EE-9CF4-D642E47B1883}"/>
              </c:ext>
            </c:extLst>
          </c:dPt>
          <c:dPt>
            <c:idx val="8"/>
            <c:invertIfNegative val="0"/>
            <c:bubble3D val="0"/>
            <c:spPr>
              <a:solidFill>
                <a:srgbClr val="C00000"/>
              </a:solidFill>
              <a:ln>
                <a:noFill/>
              </a:ln>
              <a:effectLst/>
            </c:spPr>
            <c:extLst>
              <c:ext xmlns:c16="http://schemas.microsoft.com/office/drawing/2014/chart" uri="{C3380CC4-5D6E-409C-BE32-E72D297353CC}">
                <c16:uniqueId val="{0000000A-EB5F-438D-BC02-9B934FBC842E}"/>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07-67BD-40EE-9CF4-D642E47B1883}"/>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5"/>
            <c:invertIfNegative val="0"/>
            <c:bubble3D val="0"/>
            <c:spPr>
              <a:solidFill>
                <a:srgbClr val="C00000"/>
              </a:solidFill>
              <a:ln>
                <a:noFill/>
              </a:ln>
              <a:effectLst/>
            </c:spPr>
            <c:extLst>
              <c:ext xmlns:c16="http://schemas.microsoft.com/office/drawing/2014/chart" uri="{C3380CC4-5D6E-409C-BE32-E72D297353CC}">
                <c16:uniqueId val="{0000000B-EB5F-438D-BC02-9B934FBC842E}"/>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Лист1!$B$1:$AA$1</c:f>
              <c:strCach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strCache>
            </c:strRef>
          </c:cat>
          <c:val>
            <c:numRef>
              <c:f>Лист1!$B$2:$AA$2</c:f>
              <c:numCache>
                <c:formatCode>General</c:formatCode>
                <c:ptCount val="26"/>
                <c:pt idx="0">
                  <c:v>0.5</c:v>
                </c:pt>
                <c:pt idx="1">
                  <c:v>0.8</c:v>
                </c:pt>
                <c:pt idx="2">
                  <c:v>1</c:v>
                </c:pt>
                <c:pt idx="3">
                  <c:v>1.3</c:v>
                </c:pt>
                <c:pt idx="4">
                  <c:v>1.4</c:v>
                </c:pt>
                <c:pt idx="5">
                  <c:v>1.7</c:v>
                </c:pt>
                <c:pt idx="6">
                  <c:v>1.6</c:v>
                </c:pt>
                <c:pt idx="7">
                  <c:v>1.5</c:v>
                </c:pt>
                <c:pt idx="8">
                  <c:v>12.7</c:v>
                </c:pt>
                <c:pt idx="9">
                  <c:v>10.8</c:v>
                </c:pt>
                <c:pt idx="10">
                  <c:v>9.6999999999999993</c:v>
                </c:pt>
                <c:pt idx="11">
                  <c:v>8.6999999999999993</c:v>
                </c:pt>
                <c:pt idx="12">
                  <c:v>7.3</c:v>
                </c:pt>
                <c:pt idx="13">
                  <c:v>7.1</c:v>
                </c:pt>
                <c:pt idx="14">
                  <c:v>4.9000000000000004</c:v>
                </c:pt>
                <c:pt idx="15">
                  <c:v>9.5</c:v>
                </c:pt>
                <c:pt idx="16">
                  <c:v>6.7</c:v>
                </c:pt>
                <c:pt idx="17">
                  <c:v>4</c:v>
                </c:pt>
                <c:pt idx="18">
                  <c:v>3</c:v>
                </c:pt>
                <c:pt idx="19">
                  <c:v>1.9</c:v>
                </c:pt>
                <c:pt idx="20">
                  <c:v>1</c:v>
                </c:pt>
                <c:pt idx="21">
                  <c:v>1.3</c:v>
                </c:pt>
                <c:pt idx="22">
                  <c:v>0.8</c:v>
                </c:pt>
                <c:pt idx="23">
                  <c:v>0.4</c:v>
                </c:pt>
                <c:pt idx="24">
                  <c:v>0.2</c:v>
                </c:pt>
                <c:pt idx="25">
                  <c:v>0.1</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layout>
            <c:manualLayout>
              <c:xMode val="edge"/>
              <c:yMode val="edge"/>
              <c:x val="0.47662861671490386"/>
              <c:y val="0.9302544902749119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Лист1!$B$1:$U$1</c:f>
              <c:strCach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16,1</c:v>
                </c:pt>
                <c:pt idx="16">
                  <c:v>16,2</c:v>
                </c:pt>
                <c:pt idx="17">
                  <c:v>17</c:v>
                </c:pt>
                <c:pt idx="18">
                  <c:v>18</c:v>
                </c:pt>
                <c:pt idx="19">
                  <c:v>19</c:v>
                </c:pt>
              </c:strCache>
            </c:strRef>
          </c:cat>
          <c:val>
            <c:numRef>
              <c:f>Лист1!$B$2:$U$2</c:f>
              <c:numCache>
                <c:formatCode>General</c:formatCode>
                <c:ptCount val="20"/>
                <c:pt idx="0">
                  <c:v>50.6</c:v>
                </c:pt>
                <c:pt idx="1">
                  <c:v>29.99</c:v>
                </c:pt>
                <c:pt idx="2">
                  <c:v>35.909999999999997</c:v>
                </c:pt>
                <c:pt idx="3">
                  <c:v>30.35</c:v>
                </c:pt>
                <c:pt idx="4">
                  <c:v>17.41</c:v>
                </c:pt>
                <c:pt idx="5">
                  <c:v>26.3</c:v>
                </c:pt>
                <c:pt idx="6">
                  <c:v>15.05</c:v>
                </c:pt>
                <c:pt idx="7">
                  <c:v>26.72</c:v>
                </c:pt>
                <c:pt idx="8">
                  <c:v>12.76</c:v>
                </c:pt>
                <c:pt idx="9">
                  <c:v>17.59</c:v>
                </c:pt>
                <c:pt idx="10">
                  <c:v>15.24</c:v>
                </c:pt>
                <c:pt idx="11">
                  <c:v>13.66</c:v>
                </c:pt>
                <c:pt idx="12">
                  <c:v>10.58</c:v>
                </c:pt>
                <c:pt idx="13">
                  <c:v>28.72</c:v>
                </c:pt>
                <c:pt idx="14">
                  <c:v>0.91</c:v>
                </c:pt>
                <c:pt idx="15">
                  <c:v>21.46</c:v>
                </c:pt>
                <c:pt idx="16">
                  <c:v>10.039999999999999</c:v>
                </c:pt>
                <c:pt idx="17">
                  <c:v>1.03</c:v>
                </c:pt>
                <c:pt idx="18">
                  <c:v>0.54</c:v>
                </c:pt>
                <c:pt idx="19">
                  <c:v>0.6</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Лист1!$B$1:$U$1</c:f>
              <c:strCach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16,1</c:v>
                </c:pt>
                <c:pt idx="16">
                  <c:v>16,2</c:v>
                </c:pt>
                <c:pt idx="17">
                  <c:v>17</c:v>
                </c:pt>
                <c:pt idx="18">
                  <c:v>18</c:v>
                </c:pt>
                <c:pt idx="19">
                  <c:v>19</c:v>
                </c:pt>
              </c:strCache>
            </c:strRef>
          </c:cat>
          <c:val>
            <c:numRef>
              <c:f>Лист1!$B$3:$U$3</c:f>
              <c:numCache>
                <c:formatCode>General</c:formatCode>
                <c:ptCount val="20"/>
                <c:pt idx="0">
                  <c:v>83.66</c:v>
                </c:pt>
                <c:pt idx="1">
                  <c:v>70.709999999999994</c:v>
                </c:pt>
                <c:pt idx="2">
                  <c:v>74.45</c:v>
                </c:pt>
                <c:pt idx="3">
                  <c:v>61.62</c:v>
                </c:pt>
                <c:pt idx="4">
                  <c:v>56.94</c:v>
                </c:pt>
                <c:pt idx="5">
                  <c:v>52.31</c:v>
                </c:pt>
                <c:pt idx="6">
                  <c:v>45.07</c:v>
                </c:pt>
                <c:pt idx="7">
                  <c:v>68.84</c:v>
                </c:pt>
                <c:pt idx="8">
                  <c:v>44.78</c:v>
                </c:pt>
                <c:pt idx="9">
                  <c:v>53.98</c:v>
                </c:pt>
                <c:pt idx="10">
                  <c:v>49.98</c:v>
                </c:pt>
                <c:pt idx="11">
                  <c:v>42.61</c:v>
                </c:pt>
                <c:pt idx="12">
                  <c:v>42.77</c:v>
                </c:pt>
                <c:pt idx="13">
                  <c:v>63.55</c:v>
                </c:pt>
                <c:pt idx="14">
                  <c:v>8.19</c:v>
                </c:pt>
                <c:pt idx="15">
                  <c:v>45.06</c:v>
                </c:pt>
                <c:pt idx="16">
                  <c:v>27.5</c:v>
                </c:pt>
                <c:pt idx="17">
                  <c:v>6.89</c:v>
                </c:pt>
                <c:pt idx="18">
                  <c:v>5.62</c:v>
                </c:pt>
                <c:pt idx="19">
                  <c:v>3.08</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Лист1!$B$1:$U$1</c:f>
              <c:strCach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16,1</c:v>
                </c:pt>
                <c:pt idx="16">
                  <c:v>16,2</c:v>
                </c:pt>
                <c:pt idx="17">
                  <c:v>17</c:v>
                </c:pt>
                <c:pt idx="18">
                  <c:v>18</c:v>
                </c:pt>
                <c:pt idx="19">
                  <c:v>19</c:v>
                </c:pt>
              </c:strCache>
            </c:strRef>
          </c:cat>
          <c:val>
            <c:numRef>
              <c:f>Лист1!$B$4:$U$4</c:f>
              <c:numCache>
                <c:formatCode>General</c:formatCode>
                <c:ptCount val="20"/>
                <c:pt idx="0">
                  <c:v>95.46</c:v>
                </c:pt>
                <c:pt idx="1">
                  <c:v>90.86</c:v>
                </c:pt>
                <c:pt idx="2">
                  <c:v>91.68</c:v>
                </c:pt>
                <c:pt idx="3">
                  <c:v>83.2</c:v>
                </c:pt>
                <c:pt idx="4">
                  <c:v>82.94</c:v>
                </c:pt>
                <c:pt idx="5">
                  <c:v>78.91</c:v>
                </c:pt>
                <c:pt idx="6">
                  <c:v>71.930000000000007</c:v>
                </c:pt>
                <c:pt idx="7">
                  <c:v>89.71</c:v>
                </c:pt>
                <c:pt idx="8">
                  <c:v>76.62</c:v>
                </c:pt>
                <c:pt idx="9">
                  <c:v>80.819999999999993</c:v>
                </c:pt>
                <c:pt idx="10">
                  <c:v>78.290000000000006</c:v>
                </c:pt>
                <c:pt idx="11">
                  <c:v>72.19</c:v>
                </c:pt>
                <c:pt idx="12">
                  <c:v>72.040000000000006</c:v>
                </c:pt>
                <c:pt idx="13">
                  <c:v>85.93</c:v>
                </c:pt>
                <c:pt idx="14">
                  <c:v>32.880000000000003</c:v>
                </c:pt>
                <c:pt idx="15">
                  <c:v>78.53</c:v>
                </c:pt>
                <c:pt idx="16">
                  <c:v>64.05</c:v>
                </c:pt>
                <c:pt idx="17">
                  <c:v>28.78</c:v>
                </c:pt>
                <c:pt idx="18">
                  <c:v>26.49</c:v>
                </c:pt>
                <c:pt idx="19">
                  <c:v>13.67</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Лист1!$B$1:$U$1</c:f>
              <c:strCach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16,1</c:v>
                </c:pt>
                <c:pt idx="16">
                  <c:v>16,2</c:v>
                </c:pt>
                <c:pt idx="17">
                  <c:v>17</c:v>
                </c:pt>
                <c:pt idx="18">
                  <c:v>18</c:v>
                </c:pt>
                <c:pt idx="19">
                  <c:v>19</c:v>
                </c:pt>
              </c:strCache>
            </c:strRef>
          </c:cat>
          <c:val>
            <c:numRef>
              <c:f>Лист1!$B$5:$U$5</c:f>
              <c:numCache>
                <c:formatCode>General</c:formatCode>
                <c:ptCount val="20"/>
                <c:pt idx="0">
                  <c:v>98.57</c:v>
                </c:pt>
                <c:pt idx="1">
                  <c:v>96.12</c:v>
                </c:pt>
                <c:pt idx="2">
                  <c:v>97.76</c:v>
                </c:pt>
                <c:pt idx="3">
                  <c:v>92.86</c:v>
                </c:pt>
                <c:pt idx="4">
                  <c:v>93.47</c:v>
                </c:pt>
                <c:pt idx="5">
                  <c:v>93.27</c:v>
                </c:pt>
                <c:pt idx="6">
                  <c:v>92.04</c:v>
                </c:pt>
                <c:pt idx="7">
                  <c:v>96.02</c:v>
                </c:pt>
                <c:pt idx="8">
                  <c:v>95.1</c:v>
                </c:pt>
                <c:pt idx="9">
                  <c:v>92.86</c:v>
                </c:pt>
                <c:pt idx="10">
                  <c:v>95.71</c:v>
                </c:pt>
                <c:pt idx="11">
                  <c:v>91.84</c:v>
                </c:pt>
                <c:pt idx="12">
                  <c:v>91.84</c:v>
                </c:pt>
                <c:pt idx="13">
                  <c:v>94.29</c:v>
                </c:pt>
                <c:pt idx="14">
                  <c:v>77.55</c:v>
                </c:pt>
                <c:pt idx="15">
                  <c:v>94.49</c:v>
                </c:pt>
                <c:pt idx="16">
                  <c:v>90.82</c:v>
                </c:pt>
                <c:pt idx="17">
                  <c:v>74.489999999999995</c:v>
                </c:pt>
                <c:pt idx="18">
                  <c:v>78.27</c:v>
                </c:pt>
                <c:pt idx="19">
                  <c:v>52.86</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 задания</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28154553617064E-2"/>
          <c:y val="1.7534050027957424E-2"/>
          <c:w val="0.95297184544638291"/>
          <c:h val="0.48763840241805312"/>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Лист1!$A$2:$A$4</c:f>
              <c:strCache>
                <c:ptCount val="3"/>
                <c:pt idx="0">
                  <c:v>Пожарский мО</c:v>
                </c:pt>
                <c:pt idx="1">
                  <c:v>Находкинский ГО</c:v>
                </c:pt>
                <c:pt idx="2">
                  <c:v>Приморский край (региональное подчинение)</c:v>
                </c:pt>
              </c:strCache>
            </c:strRef>
          </c:cat>
          <c:val>
            <c:numRef>
              <c:f>Лист1!$B$2:$B$4</c:f>
              <c:numCache>
                <c:formatCode>General</c:formatCode>
                <c:ptCount val="3"/>
              </c:numCache>
            </c:numRef>
          </c:val>
          <c:extLst>
            <c:ext xmlns:c16="http://schemas.microsoft.com/office/drawing/2014/chart" uri="{C3380CC4-5D6E-409C-BE32-E72D297353CC}">
              <c16:uniqueId val="{00000000-6120-4448-93D3-948E35661C93}"/>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Лист1!$A$2:$A$4</c:f>
              <c:strCache>
                <c:ptCount val="3"/>
                <c:pt idx="0">
                  <c:v>Пожарский мО</c:v>
                </c:pt>
                <c:pt idx="1">
                  <c:v>Находкинский ГО</c:v>
                </c:pt>
                <c:pt idx="2">
                  <c:v>Приморский край (региональное подчинение)</c:v>
                </c:pt>
              </c:strCache>
            </c:strRef>
          </c:cat>
          <c:val>
            <c:numRef>
              <c:f>Лист1!$C$2:$C$4</c:f>
              <c:numCache>
                <c:formatCode>General</c:formatCode>
                <c:ptCount val="3"/>
              </c:numCache>
            </c:numRef>
          </c:val>
          <c:extLst>
            <c:ext xmlns:c16="http://schemas.microsoft.com/office/drawing/2014/chart" uri="{C3380CC4-5D6E-409C-BE32-E72D297353CC}">
              <c16:uniqueId val="{00000001-6120-4448-93D3-948E35661C93}"/>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Лист1!$A$2:$A$4</c:f>
              <c:strCache>
                <c:ptCount val="3"/>
                <c:pt idx="0">
                  <c:v>Пожарский мО</c:v>
                </c:pt>
                <c:pt idx="1">
                  <c:v>Находкинский ГО</c:v>
                </c:pt>
                <c:pt idx="2">
                  <c:v>Приморский край (региональное подчинение)</c:v>
                </c:pt>
              </c:strCache>
            </c:strRef>
          </c:cat>
          <c:val>
            <c:numRef>
              <c:f>Лист1!$D$2:$D$4</c:f>
              <c:numCache>
                <c:formatCode>General</c:formatCode>
                <c:ptCount val="3"/>
                <c:pt idx="0">
                  <c:v>11.540000000000001</c:v>
                </c:pt>
                <c:pt idx="1">
                  <c:v>44.830000000000005</c:v>
                </c:pt>
                <c:pt idx="2">
                  <c:v>57.14</c:v>
                </c:pt>
              </c:numCache>
            </c:numRef>
          </c:val>
          <c:extLst>
            <c:ext xmlns:c16="http://schemas.microsoft.com/office/drawing/2014/chart" uri="{C3380CC4-5D6E-409C-BE32-E72D297353CC}">
              <c16:uniqueId val="{00000002-6120-4448-93D3-948E35661C93}"/>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Лист1!$A$2:$A$4</c:f>
              <c:strCache>
                <c:ptCount val="3"/>
                <c:pt idx="0">
                  <c:v>Пожарский мО</c:v>
                </c:pt>
                <c:pt idx="1">
                  <c:v>Находкинский ГО</c:v>
                </c:pt>
                <c:pt idx="2">
                  <c:v>Приморский край (региональное подчинение)</c:v>
                </c:pt>
              </c:strCache>
            </c:strRef>
          </c:cat>
          <c:val>
            <c:numRef>
              <c:f>Лист1!$E$2:$E$4</c:f>
              <c:numCache>
                <c:formatCode>General</c:formatCode>
                <c:ptCount val="3"/>
                <c:pt idx="1">
                  <c:v>37.730000000000004</c:v>
                </c:pt>
                <c:pt idx="2">
                  <c:v>16.670000000000002</c:v>
                </c:pt>
              </c:numCache>
            </c:numRef>
          </c:val>
          <c:extLst>
            <c:ext xmlns:c16="http://schemas.microsoft.com/office/drawing/2014/chart" uri="{C3380CC4-5D6E-409C-BE32-E72D297353CC}">
              <c16:uniqueId val="{00000000-FED3-485D-AFAD-7F058B7BBC06}"/>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Лист1!$A$2:$A$18</c:f>
              <c:strCach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strCache>
            </c:strRef>
          </c:cat>
          <c:val>
            <c:numRef>
              <c:f>Лист1!$B$2:$B$18</c:f>
              <c:numCache>
                <c:formatCode>General</c:formatCode>
                <c:ptCount val="17"/>
                <c:pt idx="0">
                  <c:v>90.23</c:v>
                </c:pt>
                <c:pt idx="1">
                  <c:v>84.04</c:v>
                </c:pt>
                <c:pt idx="2">
                  <c:v>74.83</c:v>
                </c:pt>
                <c:pt idx="3">
                  <c:v>83.2</c:v>
                </c:pt>
                <c:pt idx="4">
                  <c:v>59.91</c:v>
                </c:pt>
                <c:pt idx="5">
                  <c:v>87.38</c:v>
                </c:pt>
                <c:pt idx="6">
                  <c:v>88.07</c:v>
                </c:pt>
                <c:pt idx="7">
                  <c:v>77.44</c:v>
                </c:pt>
                <c:pt idx="8">
                  <c:v>53.15</c:v>
                </c:pt>
                <c:pt idx="9">
                  <c:v>87.49</c:v>
                </c:pt>
                <c:pt idx="10">
                  <c:v>31.39</c:v>
                </c:pt>
                <c:pt idx="11">
                  <c:v>33.51</c:v>
                </c:pt>
                <c:pt idx="12">
                  <c:v>50.29</c:v>
                </c:pt>
                <c:pt idx="13">
                  <c:v>60.79</c:v>
                </c:pt>
                <c:pt idx="14">
                  <c:v>22.72</c:v>
                </c:pt>
                <c:pt idx="15">
                  <c:v>23.57</c:v>
                </c:pt>
                <c:pt idx="16">
                  <c:v>6.83</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1"/>
              <c:layout>
                <c:manualLayout>
                  <c:x val="5.5881531153953619E-3"/>
                  <c:y val="-1.1129660545353377E-2"/>
                </c:manualLayout>
              </c:layout>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3"/>
              <c:layout>
                <c:manualLayout>
                  <c:x val="5.5881531153953619E-3"/>
                  <c:y val="-1.5581524763494713E-2"/>
                </c:manualLayout>
              </c:layout>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230A-4672-AF89-956C0F215846}"/>
                </c:ext>
              </c:extLst>
            </c:dLbl>
            <c:dLbl>
              <c:idx val="5"/>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5C48-4C38-925A-6D7468421B0D}"/>
                </c:ext>
              </c:extLst>
            </c:dLbl>
            <c:dLbl>
              <c:idx val="6"/>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5C48-4C38-925A-6D7468421B0D}"/>
                </c:ext>
              </c:extLst>
            </c:dLbl>
            <c:dLbl>
              <c:idx val="7"/>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2-5C48-4C38-925A-6D7468421B0D}"/>
                </c:ext>
              </c:extLst>
            </c:dLbl>
            <c:dLbl>
              <c:idx val="8"/>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6-5C48-4C38-925A-6D7468421B0D}"/>
                </c:ext>
              </c:extLst>
            </c:dLbl>
            <c:dLbl>
              <c:idx val="9"/>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5-40A1-4C34-B279-AE0D1699E52E}"/>
                </c:ext>
              </c:extLst>
            </c:dLbl>
            <c:dLbl>
              <c:idx val="10"/>
              <c:layout>
                <c:manualLayout>
                  <c:x val="6.7057837384744343E-3"/>
                  <c:y val="-1.1129660545353387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5-5C48-4C38-925A-6D7468421B0D}"/>
                </c:ext>
              </c:extLst>
            </c:dLbl>
            <c:dLbl>
              <c:idx val="14"/>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40A1-4C34-B279-AE0D1699E52E}"/>
                </c:ext>
              </c:extLst>
            </c:dLbl>
            <c:dLbl>
              <c:idx val="15"/>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4-5C48-4C38-925A-6D7468421B0D}"/>
                </c:ext>
              </c:extLst>
            </c:dLbl>
            <c:dLbl>
              <c:idx val="16"/>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3-5C48-4C38-925A-6D7468421B0D}"/>
                </c:ext>
              </c:extLst>
            </c:dLbl>
            <c:dLbl>
              <c:idx val="18"/>
              <c:layout>
                <c:manualLayout>
                  <c:x val="4.4705224923161256E-3"/>
                  <c:y val="-2.22593210907067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78-4056-A42A-19F41D082FC3}"/>
                </c:ext>
              </c:extLst>
            </c:dLbl>
            <c:dLbl>
              <c:idx val="19"/>
              <c:layout>
                <c:manualLayout>
                  <c:x val="4.4705224923162895E-3"/>
                  <c:y val="-2.22593210907075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78-4056-A42A-19F41D082FC3}"/>
                </c:ext>
              </c:extLst>
            </c:dLbl>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Лист1!$A$2:$A$18</c:f>
              <c:strCach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strCache>
            </c:strRef>
          </c:cat>
          <c:val>
            <c:numRef>
              <c:f>Лист1!$C$2:$C$18</c:f>
              <c:numCache>
                <c:formatCode>General</c:formatCode>
                <c:ptCount val="17"/>
                <c:pt idx="0">
                  <c:v>86.44</c:v>
                </c:pt>
                <c:pt idx="1">
                  <c:v>79.66</c:v>
                </c:pt>
                <c:pt idx="2">
                  <c:v>71.19</c:v>
                </c:pt>
                <c:pt idx="3">
                  <c:v>83.05</c:v>
                </c:pt>
                <c:pt idx="4">
                  <c:v>72.88</c:v>
                </c:pt>
                <c:pt idx="5">
                  <c:v>81.36</c:v>
                </c:pt>
                <c:pt idx="6">
                  <c:v>93.22</c:v>
                </c:pt>
                <c:pt idx="7">
                  <c:v>81.36</c:v>
                </c:pt>
                <c:pt idx="8">
                  <c:v>47.46</c:v>
                </c:pt>
                <c:pt idx="9">
                  <c:v>81.36</c:v>
                </c:pt>
                <c:pt idx="10">
                  <c:v>11.02</c:v>
                </c:pt>
                <c:pt idx="11">
                  <c:v>16.95</c:v>
                </c:pt>
                <c:pt idx="12">
                  <c:v>40.68</c:v>
                </c:pt>
                <c:pt idx="13">
                  <c:v>47.46</c:v>
                </c:pt>
                <c:pt idx="14">
                  <c:v>15.25</c:v>
                </c:pt>
                <c:pt idx="15">
                  <c:v>22.88</c:v>
                </c:pt>
                <c:pt idx="16">
                  <c:v>8.4700000000000006</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2.87</c:v>
                </c:pt>
                <c:pt idx="1">
                  <c:v>37.9</c:v>
                </c:pt>
                <c:pt idx="2">
                  <c:v>42.38</c:v>
                </c:pt>
                <c:pt idx="3">
                  <c:v>16.850000000000001</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5.08</c:v>
                </c:pt>
                <c:pt idx="1">
                  <c:v>59.32</c:v>
                </c:pt>
                <c:pt idx="2">
                  <c:v>27.12</c:v>
                </c:pt>
                <c:pt idx="3">
                  <c:v>8.4700000000000006</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5"/>
            <c:invertIfNegative val="0"/>
            <c:bubble3D val="0"/>
            <c:spPr>
              <a:solidFill>
                <a:schemeClr val="accent6"/>
              </a:solidFill>
              <a:ln>
                <a:noFill/>
              </a:ln>
              <a:effectLst/>
            </c:spPr>
            <c:extLst>
              <c:ext xmlns:c16="http://schemas.microsoft.com/office/drawing/2014/chart" uri="{C3380CC4-5D6E-409C-BE32-E72D297353CC}">
                <c16:uniqueId val="{00000000-C6C8-41B2-A30B-09D454795F28}"/>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rgbClr val="C00000"/>
              </a:solidFill>
              <a:ln>
                <a:noFill/>
              </a:ln>
              <a:effectLst/>
            </c:spPr>
            <c:extLst>
              <c:ext xmlns:c16="http://schemas.microsoft.com/office/drawing/2014/chart" uri="{C3380CC4-5D6E-409C-BE32-E72D297353CC}">
                <c16:uniqueId val="{0000000A-4283-44AC-B99B-E8D938DB6C19}"/>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01-C6C8-41B2-A30B-09D454795F28}"/>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6"/>
            <c:invertIfNegative val="0"/>
            <c:bubble3D val="0"/>
            <c:spPr>
              <a:solidFill>
                <a:srgbClr val="C00000"/>
              </a:solidFill>
              <a:ln>
                <a:noFill/>
              </a:ln>
              <a:effectLst/>
            </c:spPr>
            <c:extLst>
              <c:ext xmlns:c16="http://schemas.microsoft.com/office/drawing/2014/chart" uri="{C3380CC4-5D6E-409C-BE32-E72D297353CC}">
                <c16:uniqueId val="{0000000B-4283-44AC-B99B-E8D938DB6C19}"/>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Лист1!$B$1:$X$1</c:f>
              <c:strCach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strCache>
            </c:strRef>
          </c:cat>
          <c:val>
            <c:numRef>
              <c:f>Лист1!$B$2:$X$2</c:f>
              <c:numCache>
                <c:formatCode>General</c:formatCode>
                <c:ptCount val="23"/>
                <c:pt idx="0">
                  <c:v>0</c:v>
                </c:pt>
                <c:pt idx="1">
                  <c:v>0</c:v>
                </c:pt>
                <c:pt idx="2">
                  <c:v>0</c:v>
                </c:pt>
                <c:pt idx="3">
                  <c:v>1.7</c:v>
                </c:pt>
                <c:pt idx="4">
                  <c:v>3.4</c:v>
                </c:pt>
                <c:pt idx="5">
                  <c:v>0</c:v>
                </c:pt>
                <c:pt idx="6">
                  <c:v>1.7</c:v>
                </c:pt>
                <c:pt idx="7">
                  <c:v>6.8</c:v>
                </c:pt>
                <c:pt idx="8">
                  <c:v>16.899999999999999</c:v>
                </c:pt>
                <c:pt idx="9">
                  <c:v>13.6</c:v>
                </c:pt>
                <c:pt idx="10">
                  <c:v>20.3</c:v>
                </c:pt>
                <c:pt idx="11">
                  <c:v>8.5</c:v>
                </c:pt>
                <c:pt idx="12">
                  <c:v>3.4</c:v>
                </c:pt>
                <c:pt idx="13">
                  <c:v>8.5</c:v>
                </c:pt>
                <c:pt idx="14">
                  <c:v>6.8</c:v>
                </c:pt>
                <c:pt idx="15">
                  <c:v>0</c:v>
                </c:pt>
                <c:pt idx="16">
                  <c:v>6.8</c:v>
                </c:pt>
                <c:pt idx="17">
                  <c:v>0</c:v>
                </c:pt>
                <c:pt idx="18">
                  <c:v>1.7</c:v>
                </c:pt>
                <c:pt idx="19">
                  <c:v>0</c:v>
                </c:pt>
                <c:pt idx="20">
                  <c:v>0</c:v>
                </c:pt>
                <c:pt idx="21">
                  <c:v>0</c:v>
                </c:pt>
                <c:pt idx="22">
                  <c:v>0</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layout>
            <c:manualLayout>
              <c:xMode val="edge"/>
              <c:yMode val="edge"/>
              <c:x val="0.47662861671490386"/>
              <c:y val="0.9302544902749119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Лист1!$B$1:$R$1</c:f>
              <c:strCach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strCache>
            </c:strRef>
          </c:cat>
          <c:val>
            <c:numRef>
              <c:f>Лист1!$B$2:$R$2</c:f>
              <c:numCache>
                <c:formatCode>General</c:formatCode>
                <c:ptCount val="17"/>
                <c:pt idx="0">
                  <c:v>66.67</c:v>
                </c:pt>
                <c:pt idx="1">
                  <c:v>0</c:v>
                </c:pt>
                <c:pt idx="2">
                  <c:v>0</c:v>
                </c:pt>
                <c:pt idx="3">
                  <c:v>66.67</c:v>
                </c:pt>
                <c:pt idx="4">
                  <c:v>33.33</c:v>
                </c:pt>
                <c:pt idx="5">
                  <c:v>0</c:v>
                </c:pt>
                <c:pt idx="6">
                  <c:v>100</c:v>
                </c:pt>
                <c:pt idx="7">
                  <c:v>33.33</c:v>
                </c:pt>
                <c:pt idx="8">
                  <c:v>0</c:v>
                </c:pt>
                <c:pt idx="9">
                  <c:v>33.33</c:v>
                </c:pt>
                <c:pt idx="10">
                  <c:v>0</c:v>
                </c:pt>
                <c:pt idx="11">
                  <c:v>0</c:v>
                </c:pt>
                <c:pt idx="12">
                  <c:v>0</c:v>
                </c:pt>
                <c:pt idx="13">
                  <c:v>33.33</c:v>
                </c:pt>
                <c:pt idx="14">
                  <c:v>0</c:v>
                </c:pt>
                <c:pt idx="15">
                  <c:v>0</c:v>
                </c:pt>
                <c:pt idx="16">
                  <c:v>0</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Лист1!$B$1:$R$1</c:f>
              <c:strCach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strCache>
            </c:strRef>
          </c:cat>
          <c:val>
            <c:numRef>
              <c:f>Лист1!$B$3:$R$3</c:f>
              <c:numCache>
                <c:formatCode>General</c:formatCode>
                <c:ptCount val="17"/>
                <c:pt idx="0">
                  <c:v>80</c:v>
                </c:pt>
                <c:pt idx="1">
                  <c:v>74.290000000000006</c:v>
                </c:pt>
                <c:pt idx="2">
                  <c:v>60</c:v>
                </c:pt>
                <c:pt idx="3">
                  <c:v>82.86</c:v>
                </c:pt>
                <c:pt idx="4">
                  <c:v>80</c:v>
                </c:pt>
                <c:pt idx="5">
                  <c:v>82.86</c:v>
                </c:pt>
                <c:pt idx="6">
                  <c:v>88.57</c:v>
                </c:pt>
                <c:pt idx="7">
                  <c:v>74.290000000000006</c:v>
                </c:pt>
                <c:pt idx="8">
                  <c:v>40</c:v>
                </c:pt>
                <c:pt idx="9">
                  <c:v>77.14</c:v>
                </c:pt>
                <c:pt idx="10">
                  <c:v>2.86</c:v>
                </c:pt>
                <c:pt idx="11">
                  <c:v>12.86</c:v>
                </c:pt>
                <c:pt idx="12">
                  <c:v>34.29</c:v>
                </c:pt>
                <c:pt idx="13">
                  <c:v>25.71</c:v>
                </c:pt>
                <c:pt idx="14">
                  <c:v>4.29</c:v>
                </c:pt>
                <c:pt idx="15">
                  <c:v>10</c:v>
                </c:pt>
                <c:pt idx="16">
                  <c:v>7.14</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Лист1!$B$1:$R$1</c:f>
              <c:strCach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strCache>
            </c:strRef>
          </c:cat>
          <c:val>
            <c:numRef>
              <c:f>Лист1!$B$4:$R$4</c:f>
              <c:numCache>
                <c:formatCode>General</c:formatCode>
                <c:ptCount val="17"/>
                <c:pt idx="0">
                  <c:v>100</c:v>
                </c:pt>
                <c:pt idx="1">
                  <c:v>100</c:v>
                </c:pt>
                <c:pt idx="2">
                  <c:v>100</c:v>
                </c:pt>
                <c:pt idx="3">
                  <c:v>81.25</c:v>
                </c:pt>
                <c:pt idx="4">
                  <c:v>68.75</c:v>
                </c:pt>
                <c:pt idx="5">
                  <c:v>87.5</c:v>
                </c:pt>
                <c:pt idx="6">
                  <c:v>100</c:v>
                </c:pt>
                <c:pt idx="7">
                  <c:v>100</c:v>
                </c:pt>
                <c:pt idx="8">
                  <c:v>62.5</c:v>
                </c:pt>
                <c:pt idx="9">
                  <c:v>93.75</c:v>
                </c:pt>
                <c:pt idx="10">
                  <c:v>12.5</c:v>
                </c:pt>
                <c:pt idx="11">
                  <c:v>15.63</c:v>
                </c:pt>
                <c:pt idx="12">
                  <c:v>50</c:v>
                </c:pt>
                <c:pt idx="13">
                  <c:v>81.25</c:v>
                </c:pt>
                <c:pt idx="14">
                  <c:v>31.25</c:v>
                </c:pt>
                <c:pt idx="15">
                  <c:v>37.5</c:v>
                </c:pt>
                <c:pt idx="16">
                  <c:v>15.63</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Лист1!$B$1:$R$1</c:f>
              <c:strCach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strCache>
            </c:strRef>
          </c:cat>
          <c:val>
            <c:numRef>
              <c:f>Лист1!$B$5:$R$5</c:f>
              <c:numCache>
                <c:formatCode>General</c:formatCode>
                <c:ptCount val="17"/>
                <c:pt idx="0">
                  <c:v>100</c:v>
                </c:pt>
                <c:pt idx="1">
                  <c:v>100</c:v>
                </c:pt>
                <c:pt idx="2">
                  <c:v>100</c:v>
                </c:pt>
                <c:pt idx="3">
                  <c:v>100</c:v>
                </c:pt>
                <c:pt idx="4">
                  <c:v>60</c:v>
                </c:pt>
                <c:pt idx="5">
                  <c:v>100</c:v>
                </c:pt>
                <c:pt idx="6">
                  <c:v>100</c:v>
                </c:pt>
                <c:pt idx="7">
                  <c:v>100</c:v>
                </c:pt>
                <c:pt idx="8">
                  <c:v>80</c:v>
                </c:pt>
                <c:pt idx="9">
                  <c:v>100</c:v>
                </c:pt>
                <c:pt idx="10">
                  <c:v>70</c:v>
                </c:pt>
                <c:pt idx="11">
                  <c:v>60</c:v>
                </c:pt>
                <c:pt idx="12">
                  <c:v>80</c:v>
                </c:pt>
                <c:pt idx="13">
                  <c:v>100</c:v>
                </c:pt>
                <c:pt idx="14">
                  <c:v>50</c:v>
                </c:pt>
                <c:pt idx="15">
                  <c:v>80</c:v>
                </c:pt>
                <c:pt idx="16">
                  <c:v>0</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 задания</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r>
              <a:rPr lang="ru-RU" sz="1400" dirty="0"/>
              <a:t>Результаты</a:t>
            </a:r>
            <a:r>
              <a:rPr lang="ru-RU" sz="1400" baseline="0" dirty="0"/>
              <a:t> проведения ВПР по количеству участников (отметки), чел*.</a:t>
            </a:r>
            <a:endParaRPr lang="ru-RU" sz="1400" dirty="0"/>
          </a:p>
        </c:rich>
      </c:tx>
      <c:layout>
        <c:manualLayout>
          <c:xMode val="edge"/>
          <c:yMode val="edge"/>
          <c:x val="0.15293817554053035"/>
          <c:y val="1.3861756125037254E-2"/>
        </c:manualLayout>
      </c:layout>
      <c:overlay val="0"/>
      <c:spPr>
        <a:noFill/>
        <a:ln>
          <a:noFill/>
        </a:ln>
        <a:effectLst/>
      </c:spPr>
      <c:txPr>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27927993417277269"/>
          <c:y val="5.5090290809960474E-2"/>
          <c:w val="0.67803799807341314"/>
          <c:h val="0.78641349572584918"/>
        </c:manualLayout>
      </c:layout>
      <c:barChart>
        <c:barDir val="bar"/>
        <c:grouping val="stacked"/>
        <c:varyColors val="0"/>
        <c:ser>
          <c:idx val="0"/>
          <c:order val="0"/>
          <c:tx>
            <c:strRef>
              <c:f>Лист1!$B$1</c:f>
              <c:strCache>
                <c:ptCount val="1"/>
                <c:pt idx="0">
                  <c:v>"2"</c:v>
                </c:pt>
              </c:strCache>
            </c:strRef>
          </c:tx>
          <c:spPr>
            <a:solidFill>
              <a:schemeClr val="accent6"/>
            </a:solidFill>
            <a:ln>
              <a:noFill/>
            </a:ln>
            <a:effectLst/>
          </c:spPr>
          <c:invertIfNegative val="0"/>
          <c:dLbls>
            <c:dLbl>
              <c:idx val="0"/>
              <c:layout>
                <c:manualLayout>
                  <c:x val="-7.7057670356317342E-3"/>
                  <c:y val="-8.9411280039591455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05-469A-AD8D-0B41522754EE}"/>
                </c:ext>
              </c:extLst>
            </c:dLbl>
            <c:dLbl>
              <c:idx val="1"/>
              <c:layout>
                <c:manualLayout>
                  <c:x val="-3.2656793453145379E-3"/>
                  <c:y val="-1.23535218109744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05-469A-AD8D-0B41522754EE}"/>
                </c:ext>
              </c:extLst>
            </c:dLbl>
            <c:dLbl>
              <c:idx val="2"/>
              <c:delete val="1"/>
              <c:extLst>
                <c:ext xmlns:c15="http://schemas.microsoft.com/office/drawing/2012/chart" uri="{CE6537A1-D6FC-4f65-9D91-7224C49458BB}"/>
                <c:ext xmlns:c16="http://schemas.microsoft.com/office/drawing/2014/chart" uri="{C3380CC4-5D6E-409C-BE32-E72D297353CC}">
                  <c16:uniqueId val="{00000004-B405-469A-AD8D-0B41522754EE}"/>
                </c:ext>
              </c:extLst>
            </c:dLbl>
            <c:dLbl>
              <c:idx val="3"/>
              <c:layout>
                <c:manualLayout>
                  <c:x val="1.2899048909159756E-2"/>
                  <c:y val="3.7040513973588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87-4066-B55B-C9220BEC3C4C}"/>
                </c:ext>
              </c:extLst>
            </c:dLbl>
            <c:dLbl>
              <c:idx val="4"/>
              <c:layout>
                <c:manualLayout>
                  <c:x val="1.2899048909159791E-2"/>
                  <c:y val="3.2410449726890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387-4066-B55B-C9220BEC3C4C}"/>
                </c:ext>
              </c:extLst>
            </c:dLbl>
            <c:dLbl>
              <c:idx val="5"/>
              <c:layout>
                <c:manualLayout>
                  <c:x val="1.842721272737113E-2"/>
                  <c:y val="3.935627524091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387-4066-B55B-C9220BEC3C4C}"/>
                </c:ext>
              </c:extLst>
            </c:dLbl>
            <c:dLbl>
              <c:idx val="6"/>
              <c:layout>
                <c:manualLayout>
                  <c:x val="1.6584491454633983E-2"/>
                  <c:y val="3.93555460969379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387-4066-B55B-C9220BEC3C4C}"/>
                </c:ext>
              </c:extLst>
            </c:dLbl>
            <c:dLbl>
              <c:idx val="7"/>
              <c:layout>
                <c:manualLayout>
                  <c:x val="1.1056327636422643E-2"/>
                  <c:y val="2.7780385480191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387-4066-B55B-C9220BEC3C4C}"/>
                </c:ext>
              </c:extLst>
            </c:dLbl>
            <c:dLbl>
              <c:idx val="8"/>
              <c:layout>
                <c:manualLayout>
                  <c:x val="1.1056327636422678E-2"/>
                  <c:y val="3.0095417603540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387-4066-B55B-C9220BEC3C4C}"/>
                </c:ext>
              </c:extLst>
            </c:dLbl>
            <c:dLbl>
              <c:idx val="9"/>
              <c:layout>
                <c:manualLayout>
                  <c:x val="1.1056327636422678E-2"/>
                  <c:y val="3.47254818502393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387-4066-B55B-C9220BEC3C4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русский язык</c:v>
                </c:pt>
                <c:pt idx="1">
                  <c:v>математика</c:v>
                </c:pt>
                <c:pt idx="2">
                  <c:v>математика углубленная</c:v>
                </c:pt>
                <c:pt idx="3">
                  <c:v>физика</c:v>
                </c:pt>
                <c:pt idx="4">
                  <c:v>химия</c:v>
                </c:pt>
                <c:pt idx="5">
                  <c:v>биология</c:v>
                </c:pt>
                <c:pt idx="6">
                  <c:v>биология профильная</c:v>
                </c:pt>
                <c:pt idx="7">
                  <c:v>история</c:v>
                </c:pt>
                <c:pt idx="8">
                  <c:v>география</c:v>
                </c:pt>
                <c:pt idx="9">
                  <c:v>обществознание</c:v>
                </c:pt>
              </c:strCache>
            </c:strRef>
          </c:cat>
          <c:val>
            <c:numRef>
              <c:f>Лист1!$B$2:$B$11</c:f>
              <c:numCache>
                <c:formatCode>General</c:formatCode>
                <c:ptCount val="10"/>
                <c:pt idx="0">
                  <c:v>2556</c:v>
                </c:pt>
                <c:pt idx="1">
                  <c:v>1654</c:v>
                </c:pt>
                <c:pt idx="2">
                  <c:v>3</c:v>
                </c:pt>
                <c:pt idx="3">
                  <c:v>520</c:v>
                </c:pt>
                <c:pt idx="4">
                  <c:v>306</c:v>
                </c:pt>
                <c:pt idx="5">
                  <c:v>101</c:v>
                </c:pt>
                <c:pt idx="6">
                  <c:v>198</c:v>
                </c:pt>
                <c:pt idx="7">
                  <c:v>292</c:v>
                </c:pt>
                <c:pt idx="8">
                  <c:v>571</c:v>
                </c:pt>
                <c:pt idx="9">
                  <c:v>479</c:v>
                </c:pt>
              </c:numCache>
            </c:numRef>
          </c:val>
          <c:extLst>
            <c:ext xmlns:c16="http://schemas.microsoft.com/office/drawing/2014/chart" uri="{C3380CC4-5D6E-409C-BE32-E72D297353CC}">
              <c16:uniqueId val="{00000000-B405-469A-AD8D-0B41522754EE}"/>
            </c:ext>
          </c:extLst>
        </c:ser>
        <c:ser>
          <c:idx val="1"/>
          <c:order val="1"/>
          <c:tx>
            <c:strRef>
              <c:f>Лист1!$C$1</c:f>
              <c:strCache>
                <c:ptCount val="1"/>
                <c:pt idx="0">
                  <c:v>"3"</c:v>
                </c:pt>
              </c:strCache>
            </c:strRef>
          </c:tx>
          <c:spPr>
            <a:solidFill>
              <a:schemeClr val="accent5"/>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4-0387-4066-B55B-C9220BEC3C4C}"/>
                </c:ext>
              </c:extLst>
            </c:dLbl>
            <c:dLbl>
              <c:idx val="5"/>
              <c:layout>
                <c:manualLayout>
                  <c:x val="4.7910753091164937E-2"/>
                  <c:y val="3.9355728382931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387-4066-B55B-C9220BEC3C4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русский язык</c:v>
                </c:pt>
                <c:pt idx="1">
                  <c:v>математика</c:v>
                </c:pt>
                <c:pt idx="2">
                  <c:v>математика углубленная</c:v>
                </c:pt>
                <c:pt idx="3">
                  <c:v>физика</c:v>
                </c:pt>
                <c:pt idx="4">
                  <c:v>химия</c:v>
                </c:pt>
                <c:pt idx="5">
                  <c:v>биология</c:v>
                </c:pt>
                <c:pt idx="6">
                  <c:v>биология профильная</c:v>
                </c:pt>
                <c:pt idx="7">
                  <c:v>история</c:v>
                </c:pt>
                <c:pt idx="8">
                  <c:v>география</c:v>
                </c:pt>
                <c:pt idx="9">
                  <c:v>обществознание</c:v>
                </c:pt>
              </c:strCache>
            </c:strRef>
          </c:cat>
          <c:val>
            <c:numRef>
              <c:f>Лист1!$C$2:$C$11</c:f>
              <c:numCache>
                <c:formatCode>General</c:formatCode>
                <c:ptCount val="10"/>
                <c:pt idx="0">
                  <c:v>7520</c:v>
                </c:pt>
                <c:pt idx="1">
                  <c:v>10507</c:v>
                </c:pt>
                <c:pt idx="2">
                  <c:v>35</c:v>
                </c:pt>
                <c:pt idx="3">
                  <c:v>2891</c:v>
                </c:pt>
                <c:pt idx="4">
                  <c:v>2359</c:v>
                </c:pt>
                <c:pt idx="5">
                  <c:v>1031</c:v>
                </c:pt>
                <c:pt idx="6">
                  <c:v>2025</c:v>
                </c:pt>
                <c:pt idx="7">
                  <c:v>2648</c:v>
                </c:pt>
                <c:pt idx="8">
                  <c:v>3277</c:v>
                </c:pt>
                <c:pt idx="9">
                  <c:v>2956</c:v>
                </c:pt>
              </c:numCache>
            </c:numRef>
          </c:val>
          <c:extLst>
            <c:ext xmlns:c16="http://schemas.microsoft.com/office/drawing/2014/chart" uri="{C3380CC4-5D6E-409C-BE32-E72D297353CC}">
              <c16:uniqueId val="{00000001-B405-469A-AD8D-0B41522754EE}"/>
            </c:ext>
          </c:extLst>
        </c:ser>
        <c:ser>
          <c:idx val="2"/>
          <c:order val="2"/>
          <c:tx>
            <c:strRef>
              <c:f>Лист1!$D$1</c:f>
              <c:strCache>
                <c:ptCount val="1"/>
                <c:pt idx="0">
                  <c:v>"4"</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0387-4066-B55B-C9220BEC3C4C}"/>
                </c:ext>
              </c:extLst>
            </c:dLbl>
            <c:dLbl>
              <c:idx val="5"/>
              <c:layout>
                <c:manualLayout>
                  <c:x val="5.7124359454850497E-2"/>
                  <c:y val="2.08354713961375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387-4066-B55B-C9220BEC3C4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русский язык</c:v>
                </c:pt>
                <c:pt idx="1">
                  <c:v>математика</c:v>
                </c:pt>
                <c:pt idx="2">
                  <c:v>математика углубленная</c:v>
                </c:pt>
                <c:pt idx="3">
                  <c:v>физика</c:v>
                </c:pt>
                <c:pt idx="4">
                  <c:v>химия</c:v>
                </c:pt>
                <c:pt idx="5">
                  <c:v>биология</c:v>
                </c:pt>
                <c:pt idx="6">
                  <c:v>биология профильная</c:v>
                </c:pt>
                <c:pt idx="7">
                  <c:v>история</c:v>
                </c:pt>
                <c:pt idx="8">
                  <c:v>география</c:v>
                </c:pt>
                <c:pt idx="9">
                  <c:v>обществознание</c:v>
                </c:pt>
              </c:strCache>
            </c:strRef>
          </c:cat>
          <c:val>
            <c:numRef>
              <c:f>Лист1!$D$2:$D$11</c:f>
              <c:numCache>
                <c:formatCode>General</c:formatCode>
                <c:ptCount val="10"/>
                <c:pt idx="0">
                  <c:v>6033</c:v>
                </c:pt>
                <c:pt idx="1">
                  <c:v>4542</c:v>
                </c:pt>
                <c:pt idx="2">
                  <c:v>16</c:v>
                </c:pt>
                <c:pt idx="3">
                  <c:v>1859</c:v>
                </c:pt>
                <c:pt idx="4">
                  <c:v>2282</c:v>
                </c:pt>
                <c:pt idx="5">
                  <c:v>781</c:v>
                </c:pt>
                <c:pt idx="6">
                  <c:v>1239</c:v>
                </c:pt>
                <c:pt idx="7">
                  <c:v>2146</c:v>
                </c:pt>
                <c:pt idx="8">
                  <c:v>1790</c:v>
                </c:pt>
                <c:pt idx="9">
                  <c:v>1800</c:v>
                </c:pt>
              </c:numCache>
            </c:numRef>
          </c:val>
          <c:extLst>
            <c:ext xmlns:c16="http://schemas.microsoft.com/office/drawing/2014/chart" uri="{C3380CC4-5D6E-409C-BE32-E72D297353CC}">
              <c16:uniqueId val="{00000002-B405-469A-AD8D-0B41522754EE}"/>
            </c:ext>
          </c:extLst>
        </c:ser>
        <c:ser>
          <c:idx val="3"/>
          <c:order val="3"/>
          <c:tx>
            <c:strRef>
              <c:f>Лист1!$E$1</c:f>
              <c:strCache>
                <c:ptCount val="1"/>
                <c:pt idx="0">
                  <c:v>"5"</c:v>
                </c:pt>
              </c:strCache>
            </c:strRef>
          </c:tx>
          <c:spPr>
            <a:solidFill>
              <a:schemeClr val="accent6">
                <a:lumMod val="60000"/>
              </a:schemeClr>
            </a:solidFill>
            <a:ln>
              <a:noFill/>
            </a:ln>
            <a:effectLst/>
          </c:spPr>
          <c:invertIfNegative val="0"/>
          <c:dLbls>
            <c:dLbl>
              <c:idx val="0"/>
              <c:layout>
                <c:manualLayout>
                  <c:x val="4.6068031818427821E-2"/>
                  <c:y val="2.122088265192121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87-4066-B55B-C9220BEC3C4C}"/>
                </c:ext>
              </c:extLst>
            </c:dLbl>
            <c:dLbl>
              <c:idx val="1"/>
              <c:layout>
                <c:manualLayout>
                  <c:x val="3.132626163653091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87-4066-B55B-C9220BEC3C4C}"/>
                </c:ext>
              </c:extLst>
            </c:dLbl>
            <c:dLbl>
              <c:idx val="2"/>
              <c:delete val="1"/>
              <c:extLst>
                <c:ext xmlns:c15="http://schemas.microsoft.com/office/drawing/2012/chart" uri="{CE6537A1-D6FC-4f65-9D91-7224C49458BB}"/>
                <c:ext xmlns:c16="http://schemas.microsoft.com/office/drawing/2014/chart" uri="{C3380CC4-5D6E-409C-BE32-E72D297353CC}">
                  <c16:uniqueId val="{00000002-0387-4066-B55B-C9220BEC3C4C}"/>
                </c:ext>
              </c:extLst>
            </c:dLbl>
            <c:dLbl>
              <c:idx val="3"/>
              <c:layout>
                <c:manualLayout>
                  <c:x val="3.869714672747937E-2"/>
                  <c:y val="2.31503212334928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87-4066-B55B-C9220BEC3C4C}"/>
                </c:ext>
              </c:extLst>
            </c:dLbl>
            <c:dLbl>
              <c:idx val="4"/>
              <c:layout>
                <c:manualLayout>
                  <c:x val="4.6068031818427752E-2"/>
                  <c:y val="8.488353060768486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87-4066-B55B-C9220BEC3C4C}"/>
                </c:ext>
              </c:extLst>
            </c:dLbl>
            <c:dLbl>
              <c:idx val="5"/>
              <c:layout>
                <c:manualLayout>
                  <c:x val="3.869714672747937E-2"/>
                  <c:y val="-1.1574796044758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387-4066-B55B-C9220BEC3C4C}"/>
                </c:ext>
              </c:extLst>
            </c:dLbl>
            <c:dLbl>
              <c:idx val="6"/>
              <c:layout>
                <c:manualLayout>
                  <c:x val="2.9483540363793807E-2"/>
                  <c:y val="8.488353060768486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387-4066-B55B-C9220BEC3C4C}"/>
                </c:ext>
              </c:extLst>
            </c:dLbl>
            <c:dLbl>
              <c:idx val="7"/>
              <c:layout>
                <c:manualLayout>
                  <c:x val="4.053986800021648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387-4066-B55B-C9220BEC3C4C}"/>
                </c:ext>
              </c:extLst>
            </c:dLbl>
            <c:dLbl>
              <c:idx val="8"/>
              <c:layout>
                <c:manualLayout>
                  <c:x val="3.86971467274793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387-4066-B55B-C9220BEC3C4C}"/>
                </c:ext>
              </c:extLst>
            </c:dLbl>
            <c:dLbl>
              <c:idx val="9"/>
              <c:layout>
                <c:manualLayout>
                  <c:x val="3.5011704182005145E-2"/>
                  <c:y val="1.6976706121536973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387-4066-B55B-C9220BEC3C4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Лист1!$A$2:$A$11</c:f>
              <c:strCache>
                <c:ptCount val="10"/>
                <c:pt idx="0">
                  <c:v>русский язык</c:v>
                </c:pt>
                <c:pt idx="1">
                  <c:v>математика</c:v>
                </c:pt>
                <c:pt idx="2">
                  <c:v>математика углубленная</c:v>
                </c:pt>
                <c:pt idx="3">
                  <c:v>физика</c:v>
                </c:pt>
                <c:pt idx="4">
                  <c:v>химия</c:v>
                </c:pt>
                <c:pt idx="5">
                  <c:v>биология</c:v>
                </c:pt>
                <c:pt idx="6">
                  <c:v>биология профильная</c:v>
                </c:pt>
                <c:pt idx="7">
                  <c:v>история</c:v>
                </c:pt>
                <c:pt idx="8">
                  <c:v>география</c:v>
                </c:pt>
                <c:pt idx="9">
                  <c:v>обществознание</c:v>
                </c:pt>
              </c:strCache>
            </c:strRef>
          </c:cat>
          <c:val>
            <c:numRef>
              <c:f>Лист1!$E$2:$E$11</c:f>
              <c:numCache>
                <c:formatCode>General</c:formatCode>
                <c:ptCount val="10"/>
                <c:pt idx="0">
                  <c:v>1272</c:v>
                </c:pt>
                <c:pt idx="1">
                  <c:v>490</c:v>
                </c:pt>
                <c:pt idx="2">
                  <c:v>5</c:v>
                </c:pt>
                <c:pt idx="3">
                  <c:v>566</c:v>
                </c:pt>
                <c:pt idx="4">
                  <c:v>881</c:v>
                </c:pt>
                <c:pt idx="5">
                  <c:v>178</c:v>
                </c:pt>
                <c:pt idx="6">
                  <c:v>233</c:v>
                </c:pt>
                <c:pt idx="7">
                  <c:v>706</c:v>
                </c:pt>
                <c:pt idx="8">
                  <c:v>358</c:v>
                </c:pt>
                <c:pt idx="9">
                  <c:v>460</c:v>
                </c:pt>
              </c:numCache>
            </c:numRef>
          </c:val>
          <c:extLst>
            <c:ext xmlns:c16="http://schemas.microsoft.com/office/drawing/2014/chart" uri="{C3380CC4-5D6E-409C-BE32-E72D297353CC}">
              <c16:uniqueId val="{00000003-B405-469A-AD8D-0B41522754EE}"/>
            </c:ext>
          </c:extLst>
        </c:ser>
        <c:dLbls>
          <c:showLegendKey val="0"/>
          <c:showVal val="0"/>
          <c:showCatName val="0"/>
          <c:showSerName val="0"/>
          <c:showPercent val="0"/>
          <c:showBubbleSize val="0"/>
        </c:dLbls>
        <c:gapWidth val="150"/>
        <c:overlap val="100"/>
        <c:axId val="1358290175"/>
        <c:axId val="1446896543"/>
      </c:barChart>
      <c:catAx>
        <c:axId val="13582901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446896543"/>
        <c:crosses val="autoZero"/>
        <c:auto val="1"/>
        <c:lblAlgn val="ctr"/>
        <c:lblOffset val="100"/>
        <c:noMultiLvlLbl val="0"/>
      </c:catAx>
      <c:valAx>
        <c:axId val="1446896543"/>
        <c:scaling>
          <c:orientation val="minMax"/>
          <c:max val="17500"/>
          <c:min val="0"/>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58290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28154553617064E-2"/>
          <c:y val="0"/>
          <c:w val="0.95297184544638291"/>
          <c:h val="0.5051724524460105"/>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Лист1!$B$2:$B$18</c:f>
              <c:numCache>
                <c:formatCode>General</c:formatCode>
                <c:ptCount val="17"/>
                <c:pt idx="0">
                  <c:v>40.629999999999995</c:v>
                </c:pt>
                <c:pt idx="1">
                  <c:v>33.08</c:v>
                </c:pt>
                <c:pt idx="2">
                  <c:v>40.229999999999997</c:v>
                </c:pt>
                <c:pt idx="3">
                  <c:v>32.15</c:v>
                </c:pt>
                <c:pt idx="4">
                  <c:v>43.400000000000006</c:v>
                </c:pt>
                <c:pt idx="5">
                  <c:v>27.28</c:v>
                </c:pt>
                <c:pt idx="6">
                  <c:v>44.06</c:v>
                </c:pt>
                <c:pt idx="7">
                  <c:v>33.340000000000003</c:v>
                </c:pt>
                <c:pt idx="8">
                  <c:v>47.87</c:v>
                </c:pt>
                <c:pt idx="9">
                  <c:v>21.05</c:v>
                </c:pt>
                <c:pt idx="10">
                  <c:v>24.1</c:v>
                </c:pt>
                <c:pt idx="11">
                  <c:v>35.17</c:v>
                </c:pt>
                <c:pt idx="12">
                  <c:v>40</c:v>
                </c:pt>
                <c:pt idx="13">
                  <c:v>23.529999999999998</c:v>
                </c:pt>
                <c:pt idx="14">
                  <c:v>24.64</c:v>
                </c:pt>
                <c:pt idx="15">
                  <c:v>27.08</c:v>
                </c:pt>
                <c:pt idx="16">
                  <c:v>24.44</c:v>
                </c:pt>
              </c:numCache>
            </c:numRef>
          </c:val>
          <c:extLst>
            <c:ext xmlns:c16="http://schemas.microsoft.com/office/drawing/2014/chart" uri="{C3380CC4-5D6E-409C-BE32-E72D297353CC}">
              <c16:uniqueId val="{00000000-6120-4448-93D3-948E35661C93}"/>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65</c:v>
                </c:pt>
                <c:pt idx="1">
                  <c:v>41.79</c:v>
                </c:pt>
                <c:pt idx="2">
                  <c:v>34.75</c:v>
                </c:pt>
                <c:pt idx="3">
                  <c:v>32.93</c:v>
                </c:pt>
                <c:pt idx="4">
                  <c:v>45.71</c:v>
                </c:pt>
                <c:pt idx="5">
                  <c:v>26.17</c:v>
                </c:pt>
                <c:pt idx="6">
                  <c:v>46.66</c:v>
                </c:pt>
                <c:pt idx="7">
                  <c:v>19.05</c:v>
                </c:pt>
                <c:pt idx="8">
                  <c:v>20</c:v>
                </c:pt>
                <c:pt idx="9">
                  <c:v>51.51</c:v>
                </c:pt>
                <c:pt idx="10">
                  <c:v>28</c:v>
                </c:pt>
                <c:pt idx="11">
                  <c:v>46.74</c:v>
                </c:pt>
                <c:pt idx="12">
                  <c:v>70</c:v>
                </c:pt>
                <c:pt idx="13">
                  <c:v>42.85</c:v>
                </c:pt>
                <c:pt idx="14">
                  <c:v>35</c:v>
                </c:pt>
                <c:pt idx="15">
                  <c:v>30.580000000000002</c:v>
                </c:pt>
                <c:pt idx="16">
                  <c:v>21.43</c:v>
                </c:pt>
              </c:numCache>
            </c:numRef>
          </c:val>
          <c:extLst>
            <c:ext xmlns:c16="http://schemas.microsoft.com/office/drawing/2014/chart" uri="{C3380CC4-5D6E-409C-BE32-E72D297353CC}">
              <c16:uniqueId val="{00000001-6120-4448-93D3-948E35661C93}"/>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30.77</c:v>
                </c:pt>
                <c:pt idx="1">
                  <c:v>47.900000000000006</c:v>
                </c:pt>
                <c:pt idx="2">
                  <c:v>39.83</c:v>
                </c:pt>
                <c:pt idx="3">
                  <c:v>32.14</c:v>
                </c:pt>
                <c:pt idx="4">
                  <c:v>40.74</c:v>
                </c:pt>
                <c:pt idx="5">
                  <c:v>20.8</c:v>
                </c:pt>
                <c:pt idx="6">
                  <c:v>66.67</c:v>
                </c:pt>
                <c:pt idx="7">
                  <c:v>57.150000000000006</c:v>
                </c:pt>
                <c:pt idx="8">
                  <c:v>42.85</c:v>
                </c:pt>
                <c:pt idx="9">
                  <c:v>27.910000000000004</c:v>
                </c:pt>
                <c:pt idx="10">
                  <c:v>51.42</c:v>
                </c:pt>
                <c:pt idx="11">
                  <c:v>23.81</c:v>
                </c:pt>
                <c:pt idx="12">
                  <c:v>3.33</c:v>
                </c:pt>
                <c:pt idx="13">
                  <c:v>32.5</c:v>
                </c:pt>
                <c:pt idx="14">
                  <c:v>39.33</c:v>
                </c:pt>
                <c:pt idx="15">
                  <c:v>32.410000000000004</c:v>
                </c:pt>
                <c:pt idx="16">
                  <c:v>26.869999999999997</c:v>
                </c:pt>
              </c:numCache>
            </c:numRef>
          </c:val>
          <c:extLst>
            <c:ext xmlns:c16="http://schemas.microsoft.com/office/drawing/2014/chart" uri="{C3380CC4-5D6E-409C-BE32-E72D297353CC}">
              <c16:uniqueId val="{00000002-6120-4448-93D3-948E35661C93}"/>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43.75</c:v>
                </c:pt>
                <c:pt idx="1">
                  <c:v>40.630000000000003</c:v>
                </c:pt>
                <c:pt idx="2">
                  <c:v>48.37</c:v>
                </c:pt>
                <c:pt idx="3">
                  <c:v>33.82</c:v>
                </c:pt>
                <c:pt idx="4">
                  <c:v>52.68</c:v>
                </c:pt>
                <c:pt idx="5">
                  <c:v>26.74</c:v>
                </c:pt>
                <c:pt idx="6">
                  <c:v>28.57</c:v>
                </c:pt>
                <c:pt idx="7">
                  <c:v>56.52</c:v>
                </c:pt>
                <c:pt idx="8">
                  <c:v>31.68</c:v>
                </c:pt>
                <c:pt idx="9">
                  <c:v>31.58</c:v>
                </c:pt>
                <c:pt idx="10">
                  <c:v>23.73</c:v>
                </c:pt>
                <c:pt idx="11">
                  <c:v>48.36</c:v>
                </c:pt>
                <c:pt idx="12">
                  <c:v>42.86</c:v>
                </c:pt>
                <c:pt idx="13">
                  <c:v>28.36</c:v>
                </c:pt>
                <c:pt idx="14">
                  <c:v>53.57</c:v>
                </c:pt>
                <c:pt idx="15">
                  <c:v>31</c:v>
                </c:pt>
                <c:pt idx="16">
                  <c:v>22.35</c:v>
                </c:pt>
              </c:numCache>
            </c:numRef>
          </c:val>
          <c:extLst>
            <c:ext xmlns:c16="http://schemas.microsoft.com/office/drawing/2014/chart" uri="{C3380CC4-5D6E-409C-BE32-E72D297353CC}">
              <c16:uniqueId val="{00000000-6EB9-4646-8CD1-FCDC64DEB278}"/>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32974188169017E-2"/>
          <c:y val="0"/>
          <c:w val="0.93756702581183093"/>
          <c:h val="0.50071673858229504"/>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29.340000000000003</c:v>
                </c:pt>
                <c:pt idx="1">
                  <c:v>18.600000000000001</c:v>
                </c:pt>
                <c:pt idx="2">
                  <c:v>28.11</c:v>
                </c:pt>
                <c:pt idx="3">
                  <c:v>12.99</c:v>
                </c:pt>
                <c:pt idx="4">
                  <c:v>37.18</c:v>
                </c:pt>
                <c:pt idx="5">
                  <c:v>36.729999999999997</c:v>
                </c:pt>
                <c:pt idx="6">
                  <c:v>60.65</c:v>
                </c:pt>
                <c:pt idx="7">
                  <c:v>34.44</c:v>
                </c:pt>
                <c:pt idx="8">
                  <c:v>16.13</c:v>
                </c:pt>
                <c:pt idx="9">
                  <c:v>48.68</c:v>
                </c:pt>
                <c:pt idx="10">
                  <c:v>26.09</c:v>
                </c:pt>
                <c:pt idx="11">
                  <c:v>36.75</c:v>
                </c:pt>
                <c:pt idx="12">
                  <c:v>17.86</c:v>
                </c:pt>
                <c:pt idx="13">
                  <c:v>60</c:v>
                </c:pt>
                <c:pt idx="14">
                  <c:v>21.02</c:v>
                </c:pt>
                <c:pt idx="15">
                  <c:v>20.69</c:v>
                </c:pt>
                <c:pt idx="16">
                  <c:v>32</c:v>
                </c:pt>
                <c:pt idx="17">
                  <c:v>32.46</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27.74</c:v>
                </c:pt>
                <c:pt idx="1">
                  <c:v>26.98</c:v>
                </c:pt>
                <c:pt idx="2">
                  <c:v>32.619999999999997</c:v>
                </c:pt>
                <c:pt idx="3">
                  <c:v>24.29</c:v>
                </c:pt>
                <c:pt idx="4">
                  <c:v>62.22</c:v>
                </c:pt>
                <c:pt idx="5">
                  <c:v>30.91</c:v>
                </c:pt>
                <c:pt idx="6">
                  <c:v>37.1</c:v>
                </c:pt>
                <c:pt idx="7">
                  <c:v>46.239999999999995</c:v>
                </c:pt>
                <c:pt idx="8">
                  <c:v>16.670000000000002</c:v>
                </c:pt>
                <c:pt idx="9">
                  <c:v>47.56</c:v>
                </c:pt>
                <c:pt idx="10">
                  <c:v>23.73</c:v>
                </c:pt>
                <c:pt idx="11">
                  <c:v>37.32</c:v>
                </c:pt>
                <c:pt idx="12">
                  <c:v>34.43</c:v>
                </c:pt>
                <c:pt idx="13">
                  <c:v>31.42</c:v>
                </c:pt>
                <c:pt idx="14">
                  <c:v>36.260000000000005</c:v>
                </c:pt>
                <c:pt idx="15">
                  <c:v>38.85</c:v>
                </c:pt>
                <c:pt idx="16">
                  <c:v>40.94</c:v>
                </c:pt>
                <c:pt idx="17">
                  <c:v>78</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48.3</c:v>
                </c:pt>
                <c:pt idx="1">
                  <c:v>26.380000000000003</c:v>
                </c:pt>
                <c:pt idx="2">
                  <c:v>49.51</c:v>
                </c:pt>
                <c:pt idx="3">
                  <c:v>44.93</c:v>
                </c:pt>
                <c:pt idx="4">
                  <c:v>43.419999999999995</c:v>
                </c:pt>
                <c:pt idx="5">
                  <c:v>38.239999999999995</c:v>
                </c:pt>
                <c:pt idx="6">
                  <c:v>59.74</c:v>
                </c:pt>
                <c:pt idx="7">
                  <c:v>45.24</c:v>
                </c:pt>
                <c:pt idx="8">
                  <c:v>38.47</c:v>
                </c:pt>
                <c:pt idx="9">
                  <c:v>34.33</c:v>
                </c:pt>
                <c:pt idx="10">
                  <c:v>52.179999999999993</c:v>
                </c:pt>
                <c:pt idx="11">
                  <c:v>46.9</c:v>
                </c:pt>
                <c:pt idx="12">
                  <c:v>33.33</c:v>
                </c:pt>
                <c:pt idx="13">
                  <c:v>16.22</c:v>
                </c:pt>
                <c:pt idx="14">
                  <c:v>35.950000000000003</c:v>
                </c:pt>
                <c:pt idx="15">
                  <c:v>33.049999999999997</c:v>
                </c:pt>
                <c:pt idx="16">
                  <c:v>36.519999999999996</c:v>
                </c:pt>
                <c:pt idx="17">
                  <c:v>61.47</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31.25</c:v>
                </c:pt>
                <c:pt idx="1">
                  <c:v>38.760000000000005</c:v>
                </c:pt>
                <c:pt idx="2">
                  <c:v>43.89</c:v>
                </c:pt>
                <c:pt idx="3">
                  <c:v>47.82</c:v>
                </c:pt>
                <c:pt idx="4">
                  <c:v>70.099999999999994</c:v>
                </c:pt>
                <c:pt idx="5">
                  <c:v>37.799999999999997</c:v>
                </c:pt>
                <c:pt idx="6">
                  <c:v>56.25</c:v>
                </c:pt>
                <c:pt idx="7">
                  <c:v>35.39</c:v>
                </c:pt>
                <c:pt idx="8">
                  <c:v>31.25</c:v>
                </c:pt>
                <c:pt idx="9">
                  <c:v>34.54</c:v>
                </c:pt>
                <c:pt idx="10">
                  <c:v>69.7</c:v>
                </c:pt>
                <c:pt idx="11">
                  <c:v>41.54</c:v>
                </c:pt>
                <c:pt idx="12">
                  <c:v>28.71</c:v>
                </c:pt>
                <c:pt idx="13">
                  <c:v>38.769999999999996</c:v>
                </c:pt>
                <c:pt idx="14">
                  <c:v>33.770000000000003</c:v>
                </c:pt>
                <c:pt idx="15">
                  <c:v>57.599999999999994</c:v>
                </c:pt>
                <c:pt idx="16">
                  <c:v>46</c:v>
                </c:pt>
                <c:pt idx="17">
                  <c:v>58.99</c:v>
                </c:pt>
              </c:numCache>
            </c:numRef>
          </c:val>
          <c:extLst>
            <c:ext xmlns:c16="http://schemas.microsoft.com/office/drawing/2014/chart" uri="{C3380CC4-5D6E-409C-BE32-E72D297353CC}">
              <c16:uniqueId val="{00000000-89B3-4460-94B7-B0D204D9BA70}"/>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Лист1!$A$2:$A$12</c:f>
              <c:strCache>
                <c:ptCount val="11"/>
                <c:pt idx="0">
                  <c:v>1</c:v>
                </c:pt>
                <c:pt idx="1">
                  <c:v>2</c:v>
                </c:pt>
                <c:pt idx="2">
                  <c:v>3</c:v>
                </c:pt>
                <c:pt idx="3">
                  <c:v>4</c:v>
                </c:pt>
                <c:pt idx="4">
                  <c:v>5</c:v>
                </c:pt>
                <c:pt idx="5">
                  <c:v>6</c:v>
                </c:pt>
                <c:pt idx="6">
                  <c:v>7</c:v>
                </c:pt>
                <c:pt idx="7">
                  <c:v>8</c:v>
                </c:pt>
                <c:pt idx="8">
                  <c:v>9</c:v>
                </c:pt>
                <c:pt idx="9">
                  <c:v>10</c:v>
                </c:pt>
                <c:pt idx="10">
                  <c:v>11</c:v>
                </c:pt>
              </c:strCache>
            </c:strRef>
          </c:cat>
          <c:val>
            <c:numRef>
              <c:f>Лист1!$B$2:$B$12</c:f>
              <c:numCache>
                <c:formatCode>General</c:formatCode>
                <c:ptCount val="11"/>
                <c:pt idx="0">
                  <c:v>84.41</c:v>
                </c:pt>
                <c:pt idx="1">
                  <c:v>52.25</c:v>
                </c:pt>
                <c:pt idx="2">
                  <c:v>76.81</c:v>
                </c:pt>
                <c:pt idx="3">
                  <c:v>62.91</c:v>
                </c:pt>
                <c:pt idx="4">
                  <c:v>63.83</c:v>
                </c:pt>
                <c:pt idx="5">
                  <c:v>64.989999999999995</c:v>
                </c:pt>
                <c:pt idx="6">
                  <c:v>59.54</c:v>
                </c:pt>
                <c:pt idx="7">
                  <c:v>35.83</c:v>
                </c:pt>
                <c:pt idx="8">
                  <c:v>39.17</c:v>
                </c:pt>
                <c:pt idx="9">
                  <c:v>11.31</c:v>
                </c:pt>
                <c:pt idx="10">
                  <c:v>4.9400000000000004</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5630-47BA-99A1-1D60964143DE}"/>
                </c:ext>
              </c:extLst>
            </c:dLbl>
            <c:dLbl>
              <c:idx val="6"/>
              <c:layout>
                <c:manualLayout>
                  <c:x val="5.5881531153953211E-3"/>
                  <c:y val="-1.64899882214369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7"/>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2-5630-47BA-99A1-1D60964143DE}"/>
                </c:ext>
              </c:extLst>
            </c:dLbl>
            <c:dLbl>
              <c:idx val="8"/>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5630-47BA-99A1-1D60964143DE}"/>
                </c:ext>
              </c:extLst>
            </c:dLbl>
            <c:dLbl>
              <c:idx val="9"/>
              <c:layout>
                <c:manualLayout>
                  <c:x val="6.7057837384744343E-3"/>
                  <c:y val="-9.42285041224979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dLbl>
              <c:idx val="10"/>
              <c:layout>
                <c:manualLayout>
                  <c:x val="6.7057837384744343E-3"/>
                  <c:y val="-1.1129660545353387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Лист1!$A$2:$A$12</c:f>
              <c:strCache>
                <c:ptCount val="11"/>
                <c:pt idx="0">
                  <c:v>1</c:v>
                </c:pt>
                <c:pt idx="1">
                  <c:v>2</c:v>
                </c:pt>
                <c:pt idx="2">
                  <c:v>3</c:v>
                </c:pt>
                <c:pt idx="3">
                  <c:v>4</c:v>
                </c:pt>
                <c:pt idx="4">
                  <c:v>5</c:v>
                </c:pt>
                <c:pt idx="5">
                  <c:v>6</c:v>
                </c:pt>
                <c:pt idx="6">
                  <c:v>7</c:v>
                </c:pt>
                <c:pt idx="7">
                  <c:v>8</c:v>
                </c:pt>
                <c:pt idx="8">
                  <c:v>9</c:v>
                </c:pt>
                <c:pt idx="9">
                  <c:v>10</c:v>
                </c:pt>
                <c:pt idx="10">
                  <c:v>11</c:v>
                </c:pt>
              </c:strCache>
            </c:strRef>
          </c:cat>
          <c:val>
            <c:numRef>
              <c:f>Лист1!$C$2:$C$12</c:f>
              <c:numCache>
                <c:formatCode>General</c:formatCode>
                <c:ptCount val="11"/>
                <c:pt idx="0">
                  <c:v>83.69</c:v>
                </c:pt>
                <c:pt idx="1">
                  <c:v>51.76</c:v>
                </c:pt>
                <c:pt idx="2">
                  <c:v>73.88</c:v>
                </c:pt>
                <c:pt idx="3">
                  <c:v>61.35</c:v>
                </c:pt>
                <c:pt idx="4">
                  <c:v>63.35</c:v>
                </c:pt>
                <c:pt idx="5">
                  <c:v>63.23</c:v>
                </c:pt>
                <c:pt idx="6">
                  <c:v>56.92</c:v>
                </c:pt>
                <c:pt idx="7">
                  <c:v>34.119999999999997</c:v>
                </c:pt>
                <c:pt idx="8">
                  <c:v>36.61</c:v>
                </c:pt>
                <c:pt idx="9">
                  <c:v>12.23</c:v>
                </c:pt>
                <c:pt idx="10">
                  <c:v>4.99</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8.7200000000000006</c:v>
                </c:pt>
                <c:pt idx="1">
                  <c:v>46.79</c:v>
                </c:pt>
                <c:pt idx="2">
                  <c:v>34.31</c:v>
                </c:pt>
                <c:pt idx="3">
                  <c:v>10.18</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8.91</c:v>
                </c:pt>
                <c:pt idx="1">
                  <c:v>49.54</c:v>
                </c:pt>
                <c:pt idx="2">
                  <c:v>31.85</c:v>
                </c:pt>
                <c:pt idx="3">
                  <c:v>9.6999999999999993</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5"/>
            <c:invertIfNegative val="0"/>
            <c:bubble3D val="0"/>
            <c:spPr>
              <a:solidFill>
                <a:srgbClr val="C00000"/>
              </a:solidFill>
              <a:ln>
                <a:noFill/>
              </a:ln>
              <a:effectLst/>
            </c:spPr>
            <c:extLst>
              <c:ext xmlns:c16="http://schemas.microsoft.com/office/drawing/2014/chart" uri="{C3380CC4-5D6E-409C-BE32-E72D297353CC}">
                <c16:uniqueId val="{00000008-55CA-421F-A28F-44B08F039C22}"/>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8"/>
            <c:invertIfNegative val="0"/>
            <c:bubble3D val="0"/>
            <c:spPr>
              <a:solidFill>
                <a:srgbClr val="C00000"/>
              </a:solidFill>
              <a:ln>
                <a:noFill/>
              </a:ln>
              <a:effectLst/>
            </c:spPr>
            <c:extLst>
              <c:ext xmlns:c16="http://schemas.microsoft.com/office/drawing/2014/chart" uri="{C3380CC4-5D6E-409C-BE32-E72D297353CC}">
                <c16:uniqueId val="{0000000A-3C3E-4FDD-A5F4-FAEF66528E6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06-DED2-48E7-9E8A-D14743DFF069}"/>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Лист1!$B$1:$T$1</c:f>
              <c:strCach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strCache>
            </c:strRef>
          </c:cat>
          <c:val>
            <c:numRef>
              <c:f>Лист1!$B$2:$T$2</c:f>
              <c:numCache>
                <c:formatCode>General</c:formatCode>
                <c:ptCount val="19"/>
                <c:pt idx="0">
                  <c:v>0.8</c:v>
                </c:pt>
                <c:pt idx="1">
                  <c:v>1.6</c:v>
                </c:pt>
                <c:pt idx="2">
                  <c:v>2.2000000000000002</c:v>
                </c:pt>
                <c:pt idx="3">
                  <c:v>2.6</c:v>
                </c:pt>
                <c:pt idx="4">
                  <c:v>2</c:v>
                </c:pt>
                <c:pt idx="5">
                  <c:v>23.3</c:v>
                </c:pt>
                <c:pt idx="6">
                  <c:v>15.2</c:v>
                </c:pt>
                <c:pt idx="7">
                  <c:v>11.6</c:v>
                </c:pt>
                <c:pt idx="8">
                  <c:v>14.7</c:v>
                </c:pt>
                <c:pt idx="9">
                  <c:v>9.9</c:v>
                </c:pt>
                <c:pt idx="10">
                  <c:v>6.8</c:v>
                </c:pt>
                <c:pt idx="11">
                  <c:v>3.9</c:v>
                </c:pt>
                <c:pt idx="12">
                  <c:v>2.5</c:v>
                </c:pt>
                <c:pt idx="13">
                  <c:v>1.4</c:v>
                </c:pt>
                <c:pt idx="14">
                  <c:v>0.9</c:v>
                </c:pt>
                <c:pt idx="15">
                  <c:v>0.3</c:v>
                </c:pt>
                <c:pt idx="16">
                  <c:v>0.2</c:v>
                </c:pt>
                <c:pt idx="17">
                  <c:v>0.1</c:v>
                </c:pt>
                <c:pt idx="18">
                  <c:v>0</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Лист1!$B$1:$L$1</c:f>
              <c:strCache>
                <c:ptCount val="11"/>
                <c:pt idx="0">
                  <c:v>1</c:v>
                </c:pt>
                <c:pt idx="1">
                  <c:v>2</c:v>
                </c:pt>
                <c:pt idx="2">
                  <c:v>3</c:v>
                </c:pt>
                <c:pt idx="3">
                  <c:v>4</c:v>
                </c:pt>
                <c:pt idx="4">
                  <c:v>5</c:v>
                </c:pt>
                <c:pt idx="5">
                  <c:v>6</c:v>
                </c:pt>
                <c:pt idx="6">
                  <c:v>7</c:v>
                </c:pt>
                <c:pt idx="7">
                  <c:v>8</c:v>
                </c:pt>
                <c:pt idx="8">
                  <c:v>9</c:v>
                </c:pt>
                <c:pt idx="9">
                  <c:v>10</c:v>
                </c:pt>
                <c:pt idx="10">
                  <c:v>11</c:v>
                </c:pt>
              </c:strCache>
            </c:strRef>
          </c:cat>
          <c:val>
            <c:numRef>
              <c:f>Лист1!$B$2:$L$2</c:f>
              <c:numCache>
                <c:formatCode>General</c:formatCode>
                <c:ptCount val="11"/>
                <c:pt idx="0">
                  <c:v>51.92</c:v>
                </c:pt>
                <c:pt idx="1">
                  <c:v>20.87</c:v>
                </c:pt>
                <c:pt idx="2">
                  <c:v>32.31</c:v>
                </c:pt>
                <c:pt idx="3">
                  <c:v>23.08</c:v>
                </c:pt>
                <c:pt idx="4">
                  <c:v>18.27</c:v>
                </c:pt>
                <c:pt idx="5">
                  <c:v>15.19</c:v>
                </c:pt>
                <c:pt idx="6">
                  <c:v>17.88</c:v>
                </c:pt>
                <c:pt idx="7">
                  <c:v>8.08</c:v>
                </c:pt>
                <c:pt idx="8">
                  <c:v>7.5</c:v>
                </c:pt>
                <c:pt idx="9">
                  <c:v>0.9</c:v>
                </c:pt>
                <c:pt idx="10">
                  <c:v>0.38</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Лист1!$B$1:$L$1</c:f>
              <c:strCache>
                <c:ptCount val="11"/>
                <c:pt idx="0">
                  <c:v>1</c:v>
                </c:pt>
                <c:pt idx="1">
                  <c:v>2</c:v>
                </c:pt>
                <c:pt idx="2">
                  <c:v>3</c:v>
                </c:pt>
                <c:pt idx="3">
                  <c:v>4</c:v>
                </c:pt>
                <c:pt idx="4">
                  <c:v>5</c:v>
                </c:pt>
                <c:pt idx="5">
                  <c:v>6</c:v>
                </c:pt>
                <c:pt idx="6">
                  <c:v>7</c:v>
                </c:pt>
                <c:pt idx="7">
                  <c:v>8</c:v>
                </c:pt>
                <c:pt idx="8">
                  <c:v>9</c:v>
                </c:pt>
                <c:pt idx="9">
                  <c:v>10</c:v>
                </c:pt>
                <c:pt idx="10">
                  <c:v>11</c:v>
                </c:pt>
              </c:strCache>
            </c:strRef>
          </c:cat>
          <c:val>
            <c:numRef>
              <c:f>Лист1!$B$3:$L$3</c:f>
              <c:numCache>
                <c:formatCode>General</c:formatCode>
                <c:ptCount val="11"/>
                <c:pt idx="0">
                  <c:v>82.12</c:v>
                </c:pt>
                <c:pt idx="1">
                  <c:v>42.23</c:v>
                </c:pt>
                <c:pt idx="2">
                  <c:v>71.05</c:v>
                </c:pt>
                <c:pt idx="3">
                  <c:v>57.56</c:v>
                </c:pt>
                <c:pt idx="4">
                  <c:v>57.83</c:v>
                </c:pt>
                <c:pt idx="5">
                  <c:v>58.42</c:v>
                </c:pt>
                <c:pt idx="6">
                  <c:v>49.74</c:v>
                </c:pt>
                <c:pt idx="7">
                  <c:v>24.7</c:v>
                </c:pt>
                <c:pt idx="8">
                  <c:v>24.77</c:v>
                </c:pt>
                <c:pt idx="9">
                  <c:v>3.52</c:v>
                </c:pt>
                <c:pt idx="10">
                  <c:v>1.1599999999999999</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Лист1!$B$1:$L$1</c:f>
              <c:strCache>
                <c:ptCount val="11"/>
                <c:pt idx="0">
                  <c:v>1</c:v>
                </c:pt>
                <c:pt idx="1">
                  <c:v>2</c:v>
                </c:pt>
                <c:pt idx="2">
                  <c:v>3</c:v>
                </c:pt>
                <c:pt idx="3">
                  <c:v>4</c:v>
                </c:pt>
                <c:pt idx="4">
                  <c:v>5</c:v>
                </c:pt>
                <c:pt idx="5">
                  <c:v>6</c:v>
                </c:pt>
                <c:pt idx="6">
                  <c:v>7</c:v>
                </c:pt>
                <c:pt idx="7">
                  <c:v>8</c:v>
                </c:pt>
                <c:pt idx="8">
                  <c:v>9</c:v>
                </c:pt>
                <c:pt idx="9">
                  <c:v>10</c:v>
                </c:pt>
                <c:pt idx="10">
                  <c:v>11</c:v>
                </c:pt>
              </c:strCache>
            </c:strRef>
          </c:cat>
          <c:val>
            <c:numRef>
              <c:f>Лист1!$B$4:$L$4</c:f>
              <c:numCache>
                <c:formatCode>General</c:formatCode>
                <c:ptCount val="11"/>
                <c:pt idx="0">
                  <c:v>92.31</c:v>
                </c:pt>
                <c:pt idx="1">
                  <c:v>66.25</c:v>
                </c:pt>
                <c:pt idx="2">
                  <c:v>85.69</c:v>
                </c:pt>
                <c:pt idx="3">
                  <c:v>71.92</c:v>
                </c:pt>
                <c:pt idx="4">
                  <c:v>77.62</c:v>
                </c:pt>
                <c:pt idx="5">
                  <c:v>77.89</c:v>
                </c:pt>
                <c:pt idx="6">
                  <c:v>71.87</c:v>
                </c:pt>
                <c:pt idx="7">
                  <c:v>44.86</c:v>
                </c:pt>
                <c:pt idx="8">
                  <c:v>52.8</c:v>
                </c:pt>
                <c:pt idx="9">
                  <c:v>16.21</c:v>
                </c:pt>
                <c:pt idx="10">
                  <c:v>5.22</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Лист1!$B$1:$L$1</c:f>
              <c:strCache>
                <c:ptCount val="11"/>
                <c:pt idx="0">
                  <c:v>1</c:v>
                </c:pt>
                <c:pt idx="1">
                  <c:v>2</c:v>
                </c:pt>
                <c:pt idx="2">
                  <c:v>3</c:v>
                </c:pt>
                <c:pt idx="3">
                  <c:v>4</c:v>
                </c:pt>
                <c:pt idx="4">
                  <c:v>5</c:v>
                </c:pt>
                <c:pt idx="5">
                  <c:v>6</c:v>
                </c:pt>
                <c:pt idx="6">
                  <c:v>7</c:v>
                </c:pt>
                <c:pt idx="7">
                  <c:v>8</c:v>
                </c:pt>
                <c:pt idx="8">
                  <c:v>9</c:v>
                </c:pt>
                <c:pt idx="9">
                  <c:v>10</c:v>
                </c:pt>
                <c:pt idx="10">
                  <c:v>11</c:v>
                </c:pt>
              </c:strCache>
            </c:strRef>
          </c:cat>
          <c:val>
            <c:numRef>
              <c:f>Лист1!$B$5:$L$5</c:f>
              <c:numCache>
                <c:formatCode>General</c:formatCode>
                <c:ptCount val="11"/>
                <c:pt idx="0">
                  <c:v>93.11</c:v>
                </c:pt>
                <c:pt idx="1">
                  <c:v>81.099999999999994</c:v>
                </c:pt>
                <c:pt idx="2">
                  <c:v>87.81</c:v>
                </c:pt>
                <c:pt idx="3">
                  <c:v>81.27</c:v>
                </c:pt>
                <c:pt idx="4">
                  <c:v>86.57</c:v>
                </c:pt>
                <c:pt idx="5">
                  <c:v>84.28</c:v>
                </c:pt>
                <c:pt idx="6">
                  <c:v>80.739999999999995</c:v>
                </c:pt>
                <c:pt idx="7">
                  <c:v>71.02</c:v>
                </c:pt>
                <c:pt idx="8">
                  <c:v>70.94</c:v>
                </c:pt>
                <c:pt idx="9">
                  <c:v>53.95</c:v>
                </c:pt>
                <c:pt idx="10">
                  <c:v>28.09</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28154553617064E-2"/>
          <c:y val="0"/>
          <c:w val="0.95297184544638291"/>
          <c:h val="0.5051724524460105"/>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Лист1!$B$2:$B$18</c:f>
              <c:numCache>
                <c:formatCode>General</c:formatCode>
                <c:ptCount val="17"/>
                <c:pt idx="0">
                  <c:v>84.62</c:v>
                </c:pt>
                <c:pt idx="1">
                  <c:v>56.99</c:v>
                </c:pt>
                <c:pt idx="2">
                  <c:v>58.400000000000006</c:v>
                </c:pt>
                <c:pt idx="3">
                  <c:v>44.230000000000004</c:v>
                </c:pt>
                <c:pt idx="4">
                  <c:v>57.5</c:v>
                </c:pt>
                <c:pt idx="5">
                  <c:v>46.67</c:v>
                </c:pt>
                <c:pt idx="6">
                  <c:v>54.839999999999996</c:v>
                </c:pt>
                <c:pt idx="7">
                  <c:v>58.62</c:v>
                </c:pt>
                <c:pt idx="8">
                  <c:v>59.81</c:v>
                </c:pt>
                <c:pt idx="9">
                  <c:v>71.430000000000007</c:v>
                </c:pt>
                <c:pt idx="10">
                  <c:v>50</c:v>
                </c:pt>
                <c:pt idx="11">
                  <c:v>59.19</c:v>
                </c:pt>
                <c:pt idx="12">
                  <c:v>57.78</c:v>
                </c:pt>
                <c:pt idx="13">
                  <c:v>44.44</c:v>
                </c:pt>
                <c:pt idx="14">
                  <c:v>37.299999999999997</c:v>
                </c:pt>
                <c:pt idx="15">
                  <c:v>52.94</c:v>
                </c:pt>
                <c:pt idx="16">
                  <c:v>50</c:v>
                </c:pt>
              </c:numCache>
            </c:numRef>
          </c:val>
          <c:extLst>
            <c:ext xmlns:c16="http://schemas.microsoft.com/office/drawing/2014/chart" uri="{C3380CC4-5D6E-409C-BE32-E72D297353CC}">
              <c16:uniqueId val="{00000000-6120-4448-93D3-948E35661C93}"/>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47.620000000000005</c:v>
                </c:pt>
                <c:pt idx="1">
                  <c:v>61.599999999999994</c:v>
                </c:pt>
                <c:pt idx="2">
                  <c:v>57.679999999999993</c:v>
                </c:pt>
                <c:pt idx="3">
                  <c:v>21.43</c:v>
                </c:pt>
                <c:pt idx="4">
                  <c:v>54.84</c:v>
                </c:pt>
                <c:pt idx="5">
                  <c:v>55.89</c:v>
                </c:pt>
                <c:pt idx="6">
                  <c:v>59.46</c:v>
                </c:pt>
                <c:pt idx="7">
                  <c:v>57.14</c:v>
                </c:pt>
                <c:pt idx="8">
                  <c:v>56.31</c:v>
                </c:pt>
                <c:pt idx="9">
                  <c:v>79.419999999999987</c:v>
                </c:pt>
                <c:pt idx="10">
                  <c:v>41.8</c:v>
                </c:pt>
                <c:pt idx="11">
                  <c:v>44.54</c:v>
                </c:pt>
                <c:pt idx="12">
                  <c:v>46.88</c:v>
                </c:pt>
                <c:pt idx="13">
                  <c:v>67.13</c:v>
                </c:pt>
                <c:pt idx="14">
                  <c:v>46</c:v>
                </c:pt>
                <c:pt idx="15">
                  <c:v>50.44</c:v>
                </c:pt>
                <c:pt idx="16">
                  <c:v>40.349999999999994</c:v>
                </c:pt>
              </c:numCache>
            </c:numRef>
          </c:val>
          <c:extLst>
            <c:ext xmlns:c16="http://schemas.microsoft.com/office/drawing/2014/chart" uri="{C3380CC4-5D6E-409C-BE32-E72D297353CC}">
              <c16:uniqueId val="{00000001-6120-4448-93D3-948E35661C93}"/>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30.77</c:v>
                </c:pt>
                <c:pt idx="1">
                  <c:v>47.900000000000006</c:v>
                </c:pt>
                <c:pt idx="2">
                  <c:v>39.83</c:v>
                </c:pt>
                <c:pt idx="3">
                  <c:v>32.14</c:v>
                </c:pt>
                <c:pt idx="4">
                  <c:v>40.74</c:v>
                </c:pt>
                <c:pt idx="5">
                  <c:v>20.8</c:v>
                </c:pt>
                <c:pt idx="6">
                  <c:v>66.67</c:v>
                </c:pt>
                <c:pt idx="7">
                  <c:v>57.150000000000006</c:v>
                </c:pt>
                <c:pt idx="8">
                  <c:v>42.85</c:v>
                </c:pt>
                <c:pt idx="9">
                  <c:v>27.910000000000004</c:v>
                </c:pt>
                <c:pt idx="10">
                  <c:v>51.42</c:v>
                </c:pt>
                <c:pt idx="11">
                  <c:v>23.81</c:v>
                </c:pt>
                <c:pt idx="12">
                  <c:v>3.33</c:v>
                </c:pt>
                <c:pt idx="13">
                  <c:v>32.5</c:v>
                </c:pt>
                <c:pt idx="14">
                  <c:v>39.33</c:v>
                </c:pt>
                <c:pt idx="15">
                  <c:v>32.410000000000004</c:v>
                </c:pt>
                <c:pt idx="16">
                  <c:v>26.869999999999997</c:v>
                </c:pt>
              </c:numCache>
            </c:numRef>
          </c:val>
          <c:extLst>
            <c:ext xmlns:c16="http://schemas.microsoft.com/office/drawing/2014/chart" uri="{C3380CC4-5D6E-409C-BE32-E72D297353CC}">
              <c16:uniqueId val="{00000002-6120-4448-93D3-948E35661C93}"/>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38.46</c:v>
                </c:pt>
                <c:pt idx="1">
                  <c:v>56.519999999999996</c:v>
                </c:pt>
                <c:pt idx="2">
                  <c:v>47.09</c:v>
                </c:pt>
                <c:pt idx="3">
                  <c:v>55.44</c:v>
                </c:pt>
                <c:pt idx="4">
                  <c:v>56.6</c:v>
                </c:pt>
                <c:pt idx="5">
                  <c:v>50</c:v>
                </c:pt>
                <c:pt idx="6">
                  <c:v>49.019999999999996</c:v>
                </c:pt>
                <c:pt idx="7">
                  <c:v>66.67</c:v>
                </c:pt>
                <c:pt idx="8">
                  <c:v>72.86</c:v>
                </c:pt>
                <c:pt idx="9">
                  <c:v>68.19</c:v>
                </c:pt>
                <c:pt idx="10">
                  <c:v>78.569999999999993</c:v>
                </c:pt>
                <c:pt idx="11">
                  <c:v>54.64</c:v>
                </c:pt>
                <c:pt idx="12">
                  <c:v>58.33</c:v>
                </c:pt>
                <c:pt idx="13">
                  <c:v>38.089999999999996</c:v>
                </c:pt>
                <c:pt idx="14">
                  <c:v>66.67</c:v>
                </c:pt>
                <c:pt idx="15">
                  <c:v>60.19</c:v>
                </c:pt>
                <c:pt idx="16">
                  <c:v>53.33</c:v>
                </c:pt>
              </c:numCache>
            </c:numRef>
          </c:val>
          <c:extLst>
            <c:ext xmlns:c16="http://schemas.microsoft.com/office/drawing/2014/chart" uri="{C3380CC4-5D6E-409C-BE32-E72D297353CC}">
              <c16:uniqueId val="{00000000-5ECB-4287-A402-7679080C319C}"/>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32974188169017E-2"/>
          <c:y val="0"/>
          <c:w val="0.93756702581183093"/>
          <c:h val="0.50071673858229504"/>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57.67</c:v>
                </c:pt>
                <c:pt idx="1">
                  <c:v>58.53</c:v>
                </c:pt>
                <c:pt idx="2">
                  <c:v>58.18</c:v>
                </c:pt>
                <c:pt idx="3">
                  <c:v>32</c:v>
                </c:pt>
                <c:pt idx="4">
                  <c:v>55.949999999999996</c:v>
                </c:pt>
                <c:pt idx="5">
                  <c:v>64.89</c:v>
                </c:pt>
                <c:pt idx="6">
                  <c:v>46.15</c:v>
                </c:pt>
                <c:pt idx="7">
                  <c:v>44.9</c:v>
                </c:pt>
                <c:pt idx="8">
                  <c:v>42.22</c:v>
                </c:pt>
                <c:pt idx="9">
                  <c:v>54.089999999999996</c:v>
                </c:pt>
                <c:pt idx="10">
                  <c:v>54</c:v>
                </c:pt>
                <c:pt idx="11">
                  <c:v>52.18</c:v>
                </c:pt>
                <c:pt idx="12">
                  <c:v>45.36</c:v>
                </c:pt>
                <c:pt idx="13">
                  <c:v>63.51</c:v>
                </c:pt>
                <c:pt idx="14">
                  <c:v>44.319999999999993</c:v>
                </c:pt>
                <c:pt idx="15">
                  <c:v>53.84</c:v>
                </c:pt>
                <c:pt idx="16">
                  <c:v>64.679999999999993</c:v>
                </c:pt>
                <c:pt idx="17">
                  <c:v>69.569999999999993</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48.230000000000004</c:v>
                </c:pt>
                <c:pt idx="1">
                  <c:v>36.17</c:v>
                </c:pt>
                <c:pt idx="2">
                  <c:v>57.76</c:v>
                </c:pt>
                <c:pt idx="3">
                  <c:v>50.01</c:v>
                </c:pt>
                <c:pt idx="4">
                  <c:v>35.549999999999997</c:v>
                </c:pt>
                <c:pt idx="5">
                  <c:v>46.67</c:v>
                </c:pt>
                <c:pt idx="6">
                  <c:v>47.37</c:v>
                </c:pt>
                <c:pt idx="7">
                  <c:v>55.56</c:v>
                </c:pt>
                <c:pt idx="8">
                  <c:v>58.33</c:v>
                </c:pt>
                <c:pt idx="9">
                  <c:v>63</c:v>
                </c:pt>
                <c:pt idx="10">
                  <c:v>66.13</c:v>
                </c:pt>
                <c:pt idx="11">
                  <c:v>71.849999999999994</c:v>
                </c:pt>
                <c:pt idx="12">
                  <c:v>52.24</c:v>
                </c:pt>
                <c:pt idx="13">
                  <c:v>26.53</c:v>
                </c:pt>
                <c:pt idx="14">
                  <c:v>47.45</c:v>
                </c:pt>
                <c:pt idx="15">
                  <c:v>50.879999999999995</c:v>
                </c:pt>
                <c:pt idx="16">
                  <c:v>62.29</c:v>
                </c:pt>
                <c:pt idx="17">
                  <c:v>89.8</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48.3</c:v>
                </c:pt>
                <c:pt idx="1">
                  <c:v>26.380000000000003</c:v>
                </c:pt>
                <c:pt idx="2">
                  <c:v>49.51</c:v>
                </c:pt>
                <c:pt idx="3">
                  <c:v>44.93</c:v>
                </c:pt>
                <c:pt idx="4">
                  <c:v>43.419999999999995</c:v>
                </c:pt>
                <c:pt idx="5">
                  <c:v>38.239999999999995</c:v>
                </c:pt>
                <c:pt idx="6">
                  <c:v>59.74</c:v>
                </c:pt>
                <c:pt idx="7">
                  <c:v>45.24</c:v>
                </c:pt>
                <c:pt idx="8">
                  <c:v>38.47</c:v>
                </c:pt>
                <c:pt idx="9">
                  <c:v>34.33</c:v>
                </c:pt>
                <c:pt idx="10">
                  <c:v>52.179999999999993</c:v>
                </c:pt>
                <c:pt idx="11">
                  <c:v>46.9</c:v>
                </c:pt>
                <c:pt idx="12">
                  <c:v>33.33</c:v>
                </c:pt>
                <c:pt idx="13">
                  <c:v>16.22</c:v>
                </c:pt>
                <c:pt idx="14">
                  <c:v>35.950000000000003</c:v>
                </c:pt>
                <c:pt idx="15">
                  <c:v>33.049999999999997</c:v>
                </c:pt>
                <c:pt idx="16">
                  <c:v>36.519999999999996</c:v>
                </c:pt>
                <c:pt idx="17">
                  <c:v>61.47</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38.1</c:v>
                </c:pt>
                <c:pt idx="1">
                  <c:v>50.7</c:v>
                </c:pt>
                <c:pt idx="2">
                  <c:v>56.809999999999995</c:v>
                </c:pt>
                <c:pt idx="3">
                  <c:v>46.39</c:v>
                </c:pt>
                <c:pt idx="4">
                  <c:v>55.81</c:v>
                </c:pt>
                <c:pt idx="5">
                  <c:v>36.840000000000003</c:v>
                </c:pt>
                <c:pt idx="6">
                  <c:v>39.43</c:v>
                </c:pt>
                <c:pt idx="7">
                  <c:v>51.25</c:v>
                </c:pt>
                <c:pt idx="8">
                  <c:v>72.97</c:v>
                </c:pt>
                <c:pt idx="9">
                  <c:v>78.62</c:v>
                </c:pt>
                <c:pt idx="10">
                  <c:v>50</c:v>
                </c:pt>
                <c:pt idx="11">
                  <c:v>44.2</c:v>
                </c:pt>
                <c:pt idx="12">
                  <c:v>45.09</c:v>
                </c:pt>
                <c:pt idx="13">
                  <c:v>46.989999999999995</c:v>
                </c:pt>
                <c:pt idx="14">
                  <c:v>45.680000000000007</c:v>
                </c:pt>
                <c:pt idx="15">
                  <c:v>50.47</c:v>
                </c:pt>
                <c:pt idx="16">
                  <c:v>55.26</c:v>
                </c:pt>
                <c:pt idx="17">
                  <c:v>78.77000000000001</c:v>
                </c:pt>
              </c:numCache>
            </c:numRef>
          </c:val>
          <c:extLst>
            <c:ext xmlns:c16="http://schemas.microsoft.com/office/drawing/2014/chart" uri="{C3380CC4-5D6E-409C-BE32-E72D297353CC}">
              <c16:uniqueId val="{00000000-B117-4FC3-B78B-6D5FACD84422}"/>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dLbl>
              <c:idx val="8"/>
              <c:layout>
                <c:manualLayout>
                  <c:x val="-4.4705224923162895E-3"/>
                  <c:y val="-7.0671378091872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42-483E-9360-BD802576D80D}"/>
                </c:ext>
              </c:extLst>
            </c:dLbl>
            <c:dLbl>
              <c:idx val="17"/>
              <c:layout>
                <c:manualLayout>
                  <c:x val="-2.2352612461583087E-3"/>
                  <c:y val="-2.35571260306242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42-483E-9360-BD802576D80D}"/>
                </c:ext>
              </c:extLst>
            </c:dLbl>
            <c:dLbl>
              <c:idx val="20"/>
              <c:layout>
                <c:manualLayout>
                  <c:x val="-7.8234143615535066E-3"/>
                  <c:y val="-4.71142520612485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42-483E-9360-BD802576D80D}"/>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Лист1!$A$2:$A$24</c:f>
              <c:strCache>
                <c:ptCount val="23"/>
                <c:pt idx="0">
                  <c:v>1.1</c:v>
                </c:pt>
                <c:pt idx="1">
                  <c:v>1.2</c:v>
                </c:pt>
                <c:pt idx="2">
                  <c:v>2.1</c:v>
                </c:pt>
                <c:pt idx="3">
                  <c:v>2.2</c:v>
                </c:pt>
                <c:pt idx="4">
                  <c:v>3.1</c:v>
                </c:pt>
                <c:pt idx="5">
                  <c:v>3.2</c:v>
                </c:pt>
                <c:pt idx="6">
                  <c:v>4.1</c:v>
                </c:pt>
                <c:pt idx="7">
                  <c:v>4.2</c:v>
                </c:pt>
                <c:pt idx="8">
                  <c:v>4.3</c:v>
                </c:pt>
                <c:pt idx="9">
                  <c:v>4.4</c:v>
                </c:pt>
                <c:pt idx="10">
                  <c:v>5.1</c:v>
                </c:pt>
                <c:pt idx="11">
                  <c:v>5.2</c:v>
                </c:pt>
                <c:pt idx="12">
                  <c:v>6.1</c:v>
                </c:pt>
                <c:pt idx="13">
                  <c:v>6.2</c:v>
                </c:pt>
                <c:pt idx="14">
                  <c:v>6.3</c:v>
                </c:pt>
                <c:pt idx="15">
                  <c:v>6.4</c:v>
                </c:pt>
                <c:pt idx="16">
                  <c:v>6.5</c:v>
                </c:pt>
                <c:pt idx="17">
                  <c:v>7.1</c:v>
                </c:pt>
                <c:pt idx="18">
                  <c:v>7.2</c:v>
                </c:pt>
                <c:pt idx="19">
                  <c:v>7.3.1</c:v>
                </c:pt>
                <c:pt idx="20">
                  <c:v>7.3.2</c:v>
                </c:pt>
                <c:pt idx="21">
                  <c:v>8</c:v>
                </c:pt>
                <c:pt idx="22">
                  <c:v>9</c:v>
                </c:pt>
              </c:strCache>
            </c:strRef>
          </c:cat>
          <c:val>
            <c:numRef>
              <c:f>Лист1!$B$2:$B$24</c:f>
              <c:numCache>
                <c:formatCode>General</c:formatCode>
                <c:ptCount val="23"/>
                <c:pt idx="0">
                  <c:v>77.5</c:v>
                </c:pt>
                <c:pt idx="1">
                  <c:v>59.35</c:v>
                </c:pt>
                <c:pt idx="2">
                  <c:v>63</c:v>
                </c:pt>
                <c:pt idx="3">
                  <c:v>53.67</c:v>
                </c:pt>
                <c:pt idx="4">
                  <c:v>71.36</c:v>
                </c:pt>
                <c:pt idx="5">
                  <c:v>55.12</c:v>
                </c:pt>
                <c:pt idx="6">
                  <c:v>70.59</c:v>
                </c:pt>
                <c:pt idx="7">
                  <c:v>69.38</c:v>
                </c:pt>
                <c:pt idx="8">
                  <c:v>68.31</c:v>
                </c:pt>
                <c:pt idx="9">
                  <c:v>53.47</c:v>
                </c:pt>
                <c:pt idx="10">
                  <c:v>53.24</c:v>
                </c:pt>
                <c:pt idx="11">
                  <c:v>39.03</c:v>
                </c:pt>
                <c:pt idx="12">
                  <c:v>56.76</c:v>
                </c:pt>
                <c:pt idx="13">
                  <c:v>68.73</c:v>
                </c:pt>
                <c:pt idx="14">
                  <c:v>46.47</c:v>
                </c:pt>
                <c:pt idx="15">
                  <c:v>30.31</c:v>
                </c:pt>
                <c:pt idx="16">
                  <c:v>38.340000000000003</c:v>
                </c:pt>
                <c:pt idx="17">
                  <c:v>35.47</c:v>
                </c:pt>
                <c:pt idx="18">
                  <c:v>43.29</c:v>
                </c:pt>
                <c:pt idx="19">
                  <c:v>52.93</c:v>
                </c:pt>
                <c:pt idx="20">
                  <c:v>31.25</c:v>
                </c:pt>
                <c:pt idx="21">
                  <c:v>60.98</c:v>
                </c:pt>
                <c:pt idx="22">
                  <c:v>68.64</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layout>
                <c:manualLayout>
                  <c:x val="7.8234143615535066E-3"/>
                  <c:y val="-1.1778563015312143E-2"/>
                </c:manualLayout>
              </c:layout>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42-483E-9360-BD802576D80D}"/>
                </c:ext>
              </c:extLst>
            </c:dLbl>
            <c:dLbl>
              <c:idx val="3"/>
              <c:layout>
                <c:manualLayout>
                  <c:x val="5.5881531153953619E-3"/>
                  <c:y val="-1.5581524763494713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5"/>
              <c:layout>
                <c:manualLayout>
                  <c:x val="5.5881531153953619E-3"/>
                  <c:y val="-4.3187565483036018E-17"/>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42-483E-9360-BD802576D80D}"/>
                </c:ext>
              </c:extLst>
            </c:dLbl>
            <c:dLbl>
              <c:idx val="6"/>
              <c:layout>
                <c:manualLayout>
                  <c:x val="5.5881531153953211E-3"/>
                  <c:y val="-1.64899882214369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8"/>
              <c:layout>
                <c:manualLayout>
                  <c:x val="5.5881531153953619E-3"/>
                  <c:y val="-2.3557126030624371E-3"/>
                </c:manualLayout>
              </c:layout>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30-47BA-99A1-1D60964143DE}"/>
                </c:ext>
              </c:extLst>
            </c:dLbl>
            <c:dLbl>
              <c:idx val="9"/>
              <c:layout>
                <c:manualLayout>
                  <c:x val="6.7057837384744343E-3"/>
                  <c:y val="-9.42285041224979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dLbl>
              <c:idx val="10"/>
              <c:layout>
                <c:manualLayout>
                  <c:x val="6.7057837384744343E-3"/>
                  <c:y val="-1.1129660545353387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1.0058675607711651E-2"/>
                  <c:y val="-2.8268551236749116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CF-4375-97F1-42B0368C7B03}"/>
                </c:ext>
              </c:extLst>
            </c:dLbl>
            <c:dLbl>
              <c:idx val="15"/>
              <c:layout>
                <c:manualLayout>
                  <c:x val="1.0058675607711651E-2"/>
                  <c:y val="-4.7114252061248524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42-483E-9360-BD802576D80D}"/>
                </c:ext>
              </c:extLst>
            </c:dLbl>
            <c:dLbl>
              <c:idx val="17"/>
              <c:layout>
                <c:manualLayout>
                  <c:x val="6.7057837384742703E-3"/>
                  <c:y val="-4.7114252061248524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42-483E-9360-BD802576D80D}"/>
                </c:ext>
              </c:extLst>
            </c:dLbl>
            <c:dLbl>
              <c:idx val="20"/>
              <c:layout>
                <c:manualLayout>
                  <c:x val="4.4705224923161256E-3"/>
                  <c:y val="-2.3557126030625129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42-483E-9360-BD802576D80D}"/>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Лист1!$A$2:$A$24</c:f>
              <c:strCache>
                <c:ptCount val="23"/>
                <c:pt idx="0">
                  <c:v>1.1</c:v>
                </c:pt>
                <c:pt idx="1">
                  <c:v>1.2</c:v>
                </c:pt>
                <c:pt idx="2">
                  <c:v>2.1</c:v>
                </c:pt>
                <c:pt idx="3">
                  <c:v>2.2</c:v>
                </c:pt>
                <c:pt idx="4">
                  <c:v>3.1</c:v>
                </c:pt>
                <c:pt idx="5">
                  <c:v>3.2</c:v>
                </c:pt>
                <c:pt idx="6">
                  <c:v>4.1</c:v>
                </c:pt>
                <c:pt idx="7">
                  <c:v>4.2</c:v>
                </c:pt>
                <c:pt idx="8">
                  <c:v>4.3</c:v>
                </c:pt>
                <c:pt idx="9">
                  <c:v>4.4</c:v>
                </c:pt>
                <c:pt idx="10">
                  <c:v>5.1</c:v>
                </c:pt>
                <c:pt idx="11">
                  <c:v>5.2</c:v>
                </c:pt>
                <c:pt idx="12">
                  <c:v>6.1</c:v>
                </c:pt>
                <c:pt idx="13">
                  <c:v>6.2</c:v>
                </c:pt>
                <c:pt idx="14">
                  <c:v>6.3</c:v>
                </c:pt>
                <c:pt idx="15">
                  <c:v>6.4</c:v>
                </c:pt>
                <c:pt idx="16">
                  <c:v>6.5</c:v>
                </c:pt>
                <c:pt idx="17">
                  <c:v>7.1</c:v>
                </c:pt>
                <c:pt idx="18">
                  <c:v>7.2</c:v>
                </c:pt>
                <c:pt idx="19">
                  <c:v>7.3.1</c:v>
                </c:pt>
                <c:pt idx="20">
                  <c:v>7.3.2</c:v>
                </c:pt>
                <c:pt idx="21">
                  <c:v>8</c:v>
                </c:pt>
                <c:pt idx="22">
                  <c:v>9</c:v>
                </c:pt>
              </c:strCache>
            </c:strRef>
          </c:cat>
          <c:val>
            <c:numRef>
              <c:f>Лист1!$C$2:$C$24</c:f>
              <c:numCache>
                <c:formatCode>General</c:formatCode>
                <c:ptCount val="23"/>
                <c:pt idx="0">
                  <c:v>75.319999999999993</c:v>
                </c:pt>
                <c:pt idx="1">
                  <c:v>54.67</c:v>
                </c:pt>
                <c:pt idx="2">
                  <c:v>61.74</c:v>
                </c:pt>
                <c:pt idx="3">
                  <c:v>52.12</c:v>
                </c:pt>
                <c:pt idx="4">
                  <c:v>67.599999999999994</c:v>
                </c:pt>
                <c:pt idx="5">
                  <c:v>52.69</c:v>
                </c:pt>
                <c:pt idx="6">
                  <c:v>66.73</c:v>
                </c:pt>
                <c:pt idx="7">
                  <c:v>66.38</c:v>
                </c:pt>
                <c:pt idx="8">
                  <c:v>66.17</c:v>
                </c:pt>
                <c:pt idx="9">
                  <c:v>52.36</c:v>
                </c:pt>
                <c:pt idx="10">
                  <c:v>47.93</c:v>
                </c:pt>
                <c:pt idx="11">
                  <c:v>35.93</c:v>
                </c:pt>
                <c:pt idx="12">
                  <c:v>57.77</c:v>
                </c:pt>
                <c:pt idx="13">
                  <c:v>68.44</c:v>
                </c:pt>
                <c:pt idx="14">
                  <c:v>46.75</c:v>
                </c:pt>
                <c:pt idx="15">
                  <c:v>27.06</c:v>
                </c:pt>
                <c:pt idx="16">
                  <c:v>39.49</c:v>
                </c:pt>
                <c:pt idx="17">
                  <c:v>36.47</c:v>
                </c:pt>
                <c:pt idx="18">
                  <c:v>40.72</c:v>
                </c:pt>
                <c:pt idx="19">
                  <c:v>49.44</c:v>
                </c:pt>
                <c:pt idx="20">
                  <c:v>30.14</c:v>
                </c:pt>
                <c:pt idx="21">
                  <c:v>59.04</c:v>
                </c:pt>
                <c:pt idx="22">
                  <c:v>65.209999999999994</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4.88</c:v>
                </c:pt>
                <c:pt idx="1">
                  <c:v>36.93</c:v>
                </c:pt>
                <c:pt idx="2">
                  <c:v>39.33</c:v>
                </c:pt>
                <c:pt idx="3">
                  <c:v>18.86</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5.25</c:v>
                </c:pt>
                <c:pt idx="1">
                  <c:v>40.479999999999997</c:v>
                </c:pt>
                <c:pt idx="2">
                  <c:v>39.159999999999997</c:v>
                </c:pt>
                <c:pt idx="3">
                  <c:v>15.12</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28154553617064E-2"/>
          <c:y val="0"/>
          <c:w val="0.95297184544638291"/>
          <c:h val="0.5051724524460105"/>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Лист1!$B$2:$B$18</c:f>
              <c:numCache>
                <c:formatCode>General</c:formatCode>
                <c:ptCount val="17"/>
                <c:pt idx="0">
                  <c:v>53.93</c:v>
                </c:pt>
                <c:pt idx="1">
                  <c:v>38.409999999999997</c:v>
                </c:pt>
                <c:pt idx="2">
                  <c:v>39.89</c:v>
                </c:pt>
                <c:pt idx="3">
                  <c:v>25</c:v>
                </c:pt>
                <c:pt idx="4">
                  <c:v>42.26</c:v>
                </c:pt>
                <c:pt idx="5">
                  <c:v>39.549999999999997</c:v>
                </c:pt>
                <c:pt idx="6">
                  <c:v>30.3</c:v>
                </c:pt>
                <c:pt idx="7">
                  <c:v>44.68</c:v>
                </c:pt>
                <c:pt idx="8">
                  <c:v>42.04</c:v>
                </c:pt>
                <c:pt idx="9">
                  <c:v>33.339999999999996</c:v>
                </c:pt>
                <c:pt idx="10">
                  <c:v>32.03</c:v>
                </c:pt>
                <c:pt idx="11">
                  <c:v>35.08</c:v>
                </c:pt>
                <c:pt idx="12">
                  <c:v>34.119999999999997</c:v>
                </c:pt>
                <c:pt idx="13">
                  <c:v>31.18</c:v>
                </c:pt>
                <c:pt idx="14">
                  <c:v>28.04</c:v>
                </c:pt>
                <c:pt idx="15">
                  <c:v>42.29</c:v>
                </c:pt>
                <c:pt idx="16">
                  <c:v>37.19</c:v>
                </c:pt>
              </c:numCache>
            </c:numRef>
          </c:val>
          <c:extLst>
            <c:ext xmlns:c16="http://schemas.microsoft.com/office/drawing/2014/chart" uri="{C3380CC4-5D6E-409C-BE32-E72D297353CC}">
              <c16:uniqueId val="{00000000-6120-4448-93D3-948E35661C93}"/>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46.599999999999994</c:v>
                </c:pt>
                <c:pt idx="1">
                  <c:v>41.57</c:v>
                </c:pt>
                <c:pt idx="2">
                  <c:v>47.010000000000005</c:v>
                </c:pt>
                <c:pt idx="3">
                  <c:v>38.019999999999996</c:v>
                </c:pt>
                <c:pt idx="4">
                  <c:v>38.08</c:v>
                </c:pt>
                <c:pt idx="5">
                  <c:v>39.36</c:v>
                </c:pt>
                <c:pt idx="6">
                  <c:v>44.269999999999996</c:v>
                </c:pt>
                <c:pt idx="7">
                  <c:v>45.449999999999996</c:v>
                </c:pt>
                <c:pt idx="8">
                  <c:v>42.69</c:v>
                </c:pt>
                <c:pt idx="9">
                  <c:v>44.92</c:v>
                </c:pt>
                <c:pt idx="10">
                  <c:v>39.43</c:v>
                </c:pt>
                <c:pt idx="11">
                  <c:v>37.909999999999997</c:v>
                </c:pt>
                <c:pt idx="12">
                  <c:v>34.409999999999997</c:v>
                </c:pt>
                <c:pt idx="13">
                  <c:v>40.799999999999997</c:v>
                </c:pt>
                <c:pt idx="14">
                  <c:v>42.64</c:v>
                </c:pt>
                <c:pt idx="15">
                  <c:v>39.61</c:v>
                </c:pt>
                <c:pt idx="16">
                  <c:v>28</c:v>
                </c:pt>
              </c:numCache>
            </c:numRef>
          </c:val>
          <c:extLst>
            <c:ext xmlns:c16="http://schemas.microsoft.com/office/drawing/2014/chart" uri="{C3380CC4-5D6E-409C-BE32-E72D297353CC}">
              <c16:uniqueId val="{00000001-6120-4448-93D3-948E35661C93}"/>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53.13</c:v>
                </c:pt>
                <c:pt idx="1">
                  <c:v>43.72</c:v>
                </c:pt>
                <c:pt idx="2">
                  <c:v>42.58</c:v>
                </c:pt>
                <c:pt idx="3">
                  <c:v>43.29</c:v>
                </c:pt>
                <c:pt idx="4">
                  <c:v>44.78</c:v>
                </c:pt>
                <c:pt idx="5">
                  <c:v>43.58</c:v>
                </c:pt>
                <c:pt idx="6">
                  <c:v>51.75</c:v>
                </c:pt>
                <c:pt idx="7">
                  <c:v>52.24</c:v>
                </c:pt>
                <c:pt idx="8">
                  <c:v>44.879999999999995</c:v>
                </c:pt>
                <c:pt idx="9">
                  <c:v>33.79</c:v>
                </c:pt>
                <c:pt idx="10">
                  <c:v>49.09</c:v>
                </c:pt>
                <c:pt idx="11">
                  <c:v>35.15</c:v>
                </c:pt>
                <c:pt idx="12">
                  <c:v>32.64</c:v>
                </c:pt>
                <c:pt idx="13">
                  <c:v>36.07</c:v>
                </c:pt>
                <c:pt idx="14">
                  <c:v>44.86</c:v>
                </c:pt>
                <c:pt idx="15">
                  <c:v>31.9</c:v>
                </c:pt>
                <c:pt idx="16">
                  <c:v>29.11</c:v>
                </c:pt>
              </c:numCache>
            </c:numRef>
          </c:val>
          <c:extLst>
            <c:ext xmlns:c16="http://schemas.microsoft.com/office/drawing/2014/chart" uri="{C3380CC4-5D6E-409C-BE32-E72D297353CC}">
              <c16:uniqueId val="{00000002-6120-4448-93D3-948E35661C93}"/>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44.86</c:v>
                </c:pt>
                <c:pt idx="1">
                  <c:v>42.19</c:v>
                </c:pt>
                <c:pt idx="2">
                  <c:v>43.36</c:v>
                </c:pt>
                <c:pt idx="3">
                  <c:v>37.450000000000003</c:v>
                </c:pt>
                <c:pt idx="4">
                  <c:v>42.56</c:v>
                </c:pt>
                <c:pt idx="5">
                  <c:v>37.1</c:v>
                </c:pt>
                <c:pt idx="6">
                  <c:v>42.19</c:v>
                </c:pt>
                <c:pt idx="7">
                  <c:v>37.78</c:v>
                </c:pt>
                <c:pt idx="8">
                  <c:v>45.209999999999994</c:v>
                </c:pt>
                <c:pt idx="9">
                  <c:v>43.88</c:v>
                </c:pt>
                <c:pt idx="10">
                  <c:v>46.03</c:v>
                </c:pt>
                <c:pt idx="11">
                  <c:v>38.81</c:v>
                </c:pt>
                <c:pt idx="12">
                  <c:v>38.36</c:v>
                </c:pt>
                <c:pt idx="13">
                  <c:v>24.740000000000002</c:v>
                </c:pt>
                <c:pt idx="14">
                  <c:v>43.89</c:v>
                </c:pt>
                <c:pt idx="15">
                  <c:v>36.159999999999997</c:v>
                </c:pt>
                <c:pt idx="16">
                  <c:v>34.96</c:v>
                </c:pt>
              </c:numCache>
            </c:numRef>
          </c:val>
          <c:extLst>
            <c:ext xmlns:c16="http://schemas.microsoft.com/office/drawing/2014/chart" uri="{C3380CC4-5D6E-409C-BE32-E72D297353CC}">
              <c16:uniqueId val="{00000000-8D30-4520-A23B-3BD1A49DBC6E}"/>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5"/>
            <c:invertIfNegative val="0"/>
            <c:bubble3D val="0"/>
            <c:spPr>
              <a:solidFill>
                <a:schemeClr val="accent6"/>
              </a:solidFill>
              <a:ln>
                <a:noFill/>
              </a:ln>
              <a:effectLst/>
            </c:spPr>
            <c:extLst>
              <c:ext xmlns:c16="http://schemas.microsoft.com/office/drawing/2014/chart" uri="{C3380CC4-5D6E-409C-BE32-E72D297353CC}">
                <c16:uniqueId val="{00000008-55CA-421F-A28F-44B08F039C22}"/>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rgbClr val="C00000"/>
              </a:solidFill>
              <a:ln>
                <a:noFill/>
              </a:ln>
              <a:effectLst/>
            </c:spPr>
            <c:extLst>
              <c:ext xmlns:c16="http://schemas.microsoft.com/office/drawing/2014/chart" uri="{C3380CC4-5D6E-409C-BE32-E72D297353CC}">
                <c16:uniqueId val="{00000000-DF1A-4A7E-A9E3-F3EF4E48EB55}"/>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06-DED2-48E7-9E8A-D14743DFF069}"/>
              </c:ext>
            </c:extLst>
          </c:dPt>
          <c:dPt>
            <c:idx val="18"/>
            <c:invertIfNegative val="0"/>
            <c:bubble3D val="0"/>
            <c:spPr>
              <a:solidFill>
                <a:srgbClr val="C00000"/>
              </a:solidFill>
              <a:ln>
                <a:noFill/>
              </a:ln>
              <a:effectLst/>
            </c:spPr>
            <c:extLst>
              <c:ext xmlns:c16="http://schemas.microsoft.com/office/drawing/2014/chart" uri="{C3380CC4-5D6E-409C-BE32-E72D297353CC}">
                <c16:uniqueId val="{00000001-DF1A-4A7E-A9E3-F3EF4E48EB55}"/>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Лист1!$B$1:$AL$1</c:f>
              <c:strCach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strCache>
            </c:strRef>
          </c:cat>
          <c:val>
            <c:numRef>
              <c:f>Лист1!$B$2:$AL$2</c:f>
              <c:numCache>
                <c:formatCode>General</c:formatCode>
                <c:ptCount val="37"/>
                <c:pt idx="0">
                  <c:v>0.2</c:v>
                </c:pt>
                <c:pt idx="1">
                  <c:v>0.2</c:v>
                </c:pt>
                <c:pt idx="2">
                  <c:v>0.3</c:v>
                </c:pt>
                <c:pt idx="3">
                  <c:v>0.4</c:v>
                </c:pt>
                <c:pt idx="4">
                  <c:v>0.8</c:v>
                </c:pt>
                <c:pt idx="5">
                  <c:v>0.6</c:v>
                </c:pt>
                <c:pt idx="6">
                  <c:v>0.8</c:v>
                </c:pt>
                <c:pt idx="7">
                  <c:v>0.6</c:v>
                </c:pt>
                <c:pt idx="8">
                  <c:v>0.7</c:v>
                </c:pt>
                <c:pt idx="9">
                  <c:v>0.6</c:v>
                </c:pt>
                <c:pt idx="10">
                  <c:v>4.0999999999999996</c:v>
                </c:pt>
                <c:pt idx="11">
                  <c:v>3.7</c:v>
                </c:pt>
                <c:pt idx="12">
                  <c:v>3.4</c:v>
                </c:pt>
                <c:pt idx="13">
                  <c:v>4</c:v>
                </c:pt>
                <c:pt idx="14">
                  <c:v>3.5</c:v>
                </c:pt>
                <c:pt idx="15">
                  <c:v>3.9</c:v>
                </c:pt>
                <c:pt idx="16">
                  <c:v>5.0999999999999996</c:v>
                </c:pt>
                <c:pt idx="17">
                  <c:v>5.7</c:v>
                </c:pt>
                <c:pt idx="18">
                  <c:v>7.3</c:v>
                </c:pt>
                <c:pt idx="19">
                  <c:v>4.5999999999999996</c:v>
                </c:pt>
                <c:pt idx="20">
                  <c:v>4.8</c:v>
                </c:pt>
                <c:pt idx="21">
                  <c:v>4.4000000000000004</c:v>
                </c:pt>
                <c:pt idx="22">
                  <c:v>4.2</c:v>
                </c:pt>
                <c:pt idx="23">
                  <c:v>3.9</c:v>
                </c:pt>
                <c:pt idx="24">
                  <c:v>4.3</c:v>
                </c:pt>
                <c:pt idx="25">
                  <c:v>4.0999999999999996</c:v>
                </c:pt>
                <c:pt idx="26">
                  <c:v>4.3</c:v>
                </c:pt>
                <c:pt idx="27">
                  <c:v>4.4000000000000004</c:v>
                </c:pt>
                <c:pt idx="28">
                  <c:v>2.8</c:v>
                </c:pt>
                <c:pt idx="29">
                  <c:v>2.7</c:v>
                </c:pt>
                <c:pt idx="30">
                  <c:v>2.2999999999999998</c:v>
                </c:pt>
                <c:pt idx="31">
                  <c:v>2.1</c:v>
                </c:pt>
                <c:pt idx="32">
                  <c:v>1.6</c:v>
                </c:pt>
                <c:pt idx="33">
                  <c:v>1.5</c:v>
                </c:pt>
                <c:pt idx="34">
                  <c:v>0.9</c:v>
                </c:pt>
                <c:pt idx="35">
                  <c:v>0.9</c:v>
                </c:pt>
                <c:pt idx="36">
                  <c:v>0.3</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Лист1!$B$1:$X$1</c:f>
              <c:strCache>
                <c:ptCount val="23"/>
                <c:pt idx="0">
                  <c:v>1,1</c:v>
                </c:pt>
                <c:pt idx="1">
                  <c:v>1,2</c:v>
                </c:pt>
                <c:pt idx="2">
                  <c:v>2,1</c:v>
                </c:pt>
                <c:pt idx="3">
                  <c:v>2,2</c:v>
                </c:pt>
                <c:pt idx="4">
                  <c:v>3,1</c:v>
                </c:pt>
                <c:pt idx="5">
                  <c:v>3,2</c:v>
                </c:pt>
                <c:pt idx="6">
                  <c:v>4,1</c:v>
                </c:pt>
                <c:pt idx="7">
                  <c:v>4,2</c:v>
                </c:pt>
                <c:pt idx="8">
                  <c:v>4,3</c:v>
                </c:pt>
                <c:pt idx="9">
                  <c:v>4,4</c:v>
                </c:pt>
                <c:pt idx="10">
                  <c:v>5,1</c:v>
                </c:pt>
                <c:pt idx="11">
                  <c:v>5,2</c:v>
                </c:pt>
                <c:pt idx="12">
                  <c:v>6,1</c:v>
                </c:pt>
                <c:pt idx="13">
                  <c:v>6,2</c:v>
                </c:pt>
                <c:pt idx="14">
                  <c:v>6,3</c:v>
                </c:pt>
                <c:pt idx="15">
                  <c:v>6,4</c:v>
                </c:pt>
                <c:pt idx="16">
                  <c:v>6,5</c:v>
                </c:pt>
                <c:pt idx="17">
                  <c:v>7,1</c:v>
                </c:pt>
                <c:pt idx="18">
                  <c:v>7,2</c:v>
                </c:pt>
                <c:pt idx="19">
                  <c:v>7.3.1</c:v>
                </c:pt>
                <c:pt idx="20">
                  <c:v>7.3.2</c:v>
                </c:pt>
                <c:pt idx="21">
                  <c:v>8</c:v>
                </c:pt>
                <c:pt idx="22">
                  <c:v>9</c:v>
                </c:pt>
              </c:strCache>
            </c:strRef>
          </c:cat>
          <c:val>
            <c:numRef>
              <c:f>Лист1!$B$2:$X$2</c:f>
              <c:numCache>
                <c:formatCode>General</c:formatCode>
                <c:ptCount val="23"/>
                <c:pt idx="0">
                  <c:v>50</c:v>
                </c:pt>
                <c:pt idx="1">
                  <c:v>20.37</c:v>
                </c:pt>
                <c:pt idx="2">
                  <c:v>34.64</c:v>
                </c:pt>
                <c:pt idx="3">
                  <c:v>17.32</c:v>
                </c:pt>
                <c:pt idx="4">
                  <c:v>16.45</c:v>
                </c:pt>
                <c:pt idx="5">
                  <c:v>13.89</c:v>
                </c:pt>
                <c:pt idx="6">
                  <c:v>12.91</c:v>
                </c:pt>
                <c:pt idx="7">
                  <c:v>11.6</c:v>
                </c:pt>
                <c:pt idx="8">
                  <c:v>10.130000000000001</c:v>
                </c:pt>
                <c:pt idx="9">
                  <c:v>4.25</c:v>
                </c:pt>
                <c:pt idx="10">
                  <c:v>8.5</c:v>
                </c:pt>
                <c:pt idx="11">
                  <c:v>6.21</c:v>
                </c:pt>
                <c:pt idx="12">
                  <c:v>15.25</c:v>
                </c:pt>
                <c:pt idx="13">
                  <c:v>18.95</c:v>
                </c:pt>
                <c:pt idx="14">
                  <c:v>5.56</c:v>
                </c:pt>
                <c:pt idx="15">
                  <c:v>2.94</c:v>
                </c:pt>
                <c:pt idx="16">
                  <c:v>2.61</c:v>
                </c:pt>
                <c:pt idx="17">
                  <c:v>3.76</c:v>
                </c:pt>
                <c:pt idx="18">
                  <c:v>3.92</c:v>
                </c:pt>
                <c:pt idx="19">
                  <c:v>12.42</c:v>
                </c:pt>
                <c:pt idx="20">
                  <c:v>9.15</c:v>
                </c:pt>
                <c:pt idx="21">
                  <c:v>22.06</c:v>
                </c:pt>
                <c:pt idx="22">
                  <c:v>36.270000000000003</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Лист1!$B$1:$X$1</c:f>
              <c:strCache>
                <c:ptCount val="23"/>
                <c:pt idx="0">
                  <c:v>1,1</c:v>
                </c:pt>
                <c:pt idx="1">
                  <c:v>1,2</c:v>
                </c:pt>
                <c:pt idx="2">
                  <c:v>2,1</c:v>
                </c:pt>
                <c:pt idx="3">
                  <c:v>2,2</c:v>
                </c:pt>
                <c:pt idx="4">
                  <c:v>3,1</c:v>
                </c:pt>
                <c:pt idx="5">
                  <c:v>3,2</c:v>
                </c:pt>
                <c:pt idx="6">
                  <c:v>4,1</c:v>
                </c:pt>
                <c:pt idx="7">
                  <c:v>4,2</c:v>
                </c:pt>
                <c:pt idx="8">
                  <c:v>4,3</c:v>
                </c:pt>
                <c:pt idx="9">
                  <c:v>4,4</c:v>
                </c:pt>
                <c:pt idx="10">
                  <c:v>5,1</c:v>
                </c:pt>
                <c:pt idx="11">
                  <c:v>5,2</c:v>
                </c:pt>
                <c:pt idx="12">
                  <c:v>6,1</c:v>
                </c:pt>
                <c:pt idx="13">
                  <c:v>6,2</c:v>
                </c:pt>
                <c:pt idx="14">
                  <c:v>6,3</c:v>
                </c:pt>
                <c:pt idx="15">
                  <c:v>6,4</c:v>
                </c:pt>
                <c:pt idx="16">
                  <c:v>6,5</c:v>
                </c:pt>
                <c:pt idx="17">
                  <c:v>7,1</c:v>
                </c:pt>
                <c:pt idx="18">
                  <c:v>7,2</c:v>
                </c:pt>
                <c:pt idx="19">
                  <c:v>7.3.1</c:v>
                </c:pt>
                <c:pt idx="20">
                  <c:v>7.3.2</c:v>
                </c:pt>
                <c:pt idx="21">
                  <c:v>8</c:v>
                </c:pt>
                <c:pt idx="22">
                  <c:v>9</c:v>
                </c:pt>
              </c:strCache>
            </c:strRef>
          </c:cat>
          <c:val>
            <c:numRef>
              <c:f>Лист1!$B$3:$X$3</c:f>
              <c:numCache>
                <c:formatCode>General</c:formatCode>
                <c:ptCount val="23"/>
                <c:pt idx="0">
                  <c:v>70.2</c:v>
                </c:pt>
                <c:pt idx="1">
                  <c:v>44.06</c:v>
                </c:pt>
                <c:pt idx="2">
                  <c:v>51.21</c:v>
                </c:pt>
                <c:pt idx="3">
                  <c:v>39.64</c:v>
                </c:pt>
                <c:pt idx="4">
                  <c:v>56.83</c:v>
                </c:pt>
                <c:pt idx="5">
                  <c:v>37.83</c:v>
                </c:pt>
                <c:pt idx="6">
                  <c:v>51.59</c:v>
                </c:pt>
                <c:pt idx="7">
                  <c:v>50.04</c:v>
                </c:pt>
                <c:pt idx="8">
                  <c:v>50.28</c:v>
                </c:pt>
                <c:pt idx="9">
                  <c:v>31.43</c:v>
                </c:pt>
                <c:pt idx="10">
                  <c:v>27.89</c:v>
                </c:pt>
                <c:pt idx="11">
                  <c:v>18.57</c:v>
                </c:pt>
                <c:pt idx="12">
                  <c:v>42.49</c:v>
                </c:pt>
                <c:pt idx="13">
                  <c:v>57.27</c:v>
                </c:pt>
                <c:pt idx="14">
                  <c:v>27.43</c:v>
                </c:pt>
                <c:pt idx="15">
                  <c:v>10.56</c:v>
                </c:pt>
                <c:pt idx="16">
                  <c:v>22.51</c:v>
                </c:pt>
                <c:pt idx="17">
                  <c:v>17.38</c:v>
                </c:pt>
                <c:pt idx="18">
                  <c:v>20.81</c:v>
                </c:pt>
                <c:pt idx="19">
                  <c:v>33.32</c:v>
                </c:pt>
                <c:pt idx="20">
                  <c:v>15.26</c:v>
                </c:pt>
                <c:pt idx="21">
                  <c:v>45.32</c:v>
                </c:pt>
                <c:pt idx="22">
                  <c:v>55.51</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Лист1!$B$1:$X$1</c:f>
              <c:strCache>
                <c:ptCount val="23"/>
                <c:pt idx="0">
                  <c:v>1,1</c:v>
                </c:pt>
                <c:pt idx="1">
                  <c:v>1,2</c:v>
                </c:pt>
                <c:pt idx="2">
                  <c:v>2,1</c:v>
                </c:pt>
                <c:pt idx="3">
                  <c:v>2,2</c:v>
                </c:pt>
                <c:pt idx="4">
                  <c:v>3,1</c:v>
                </c:pt>
                <c:pt idx="5">
                  <c:v>3,2</c:v>
                </c:pt>
                <c:pt idx="6">
                  <c:v>4,1</c:v>
                </c:pt>
                <c:pt idx="7">
                  <c:v>4,2</c:v>
                </c:pt>
                <c:pt idx="8">
                  <c:v>4,3</c:v>
                </c:pt>
                <c:pt idx="9">
                  <c:v>4,4</c:v>
                </c:pt>
                <c:pt idx="10">
                  <c:v>5,1</c:v>
                </c:pt>
                <c:pt idx="11">
                  <c:v>5,2</c:v>
                </c:pt>
                <c:pt idx="12">
                  <c:v>6,1</c:v>
                </c:pt>
                <c:pt idx="13">
                  <c:v>6,2</c:v>
                </c:pt>
                <c:pt idx="14">
                  <c:v>6,3</c:v>
                </c:pt>
                <c:pt idx="15">
                  <c:v>6,4</c:v>
                </c:pt>
                <c:pt idx="16">
                  <c:v>6,5</c:v>
                </c:pt>
                <c:pt idx="17">
                  <c:v>7,1</c:v>
                </c:pt>
                <c:pt idx="18">
                  <c:v>7,2</c:v>
                </c:pt>
                <c:pt idx="19">
                  <c:v>7.3.1</c:v>
                </c:pt>
                <c:pt idx="20">
                  <c:v>7.3.2</c:v>
                </c:pt>
                <c:pt idx="21">
                  <c:v>8</c:v>
                </c:pt>
                <c:pt idx="22">
                  <c:v>9</c:v>
                </c:pt>
              </c:strCache>
            </c:strRef>
          </c:cat>
          <c:val>
            <c:numRef>
              <c:f>Лист1!$B$4:$X$4</c:f>
              <c:numCache>
                <c:formatCode>General</c:formatCode>
                <c:ptCount val="23"/>
                <c:pt idx="0">
                  <c:v>78.790000000000006</c:v>
                </c:pt>
                <c:pt idx="1">
                  <c:v>59.87</c:v>
                </c:pt>
                <c:pt idx="2">
                  <c:v>67.05</c:v>
                </c:pt>
                <c:pt idx="3">
                  <c:v>58.37</c:v>
                </c:pt>
                <c:pt idx="4">
                  <c:v>76.31</c:v>
                </c:pt>
                <c:pt idx="5">
                  <c:v>61.33</c:v>
                </c:pt>
                <c:pt idx="6">
                  <c:v>79.14</c:v>
                </c:pt>
                <c:pt idx="7">
                  <c:v>80.239999999999995</c:v>
                </c:pt>
                <c:pt idx="8">
                  <c:v>79.75</c:v>
                </c:pt>
                <c:pt idx="9">
                  <c:v>66.02</c:v>
                </c:pt>
                <c:pt idx="10">
                  <c:v>58.55</c:v>
                </c:pt>
                <c:pt idx="11">
                  <c:v>42.2</c:v>
                </c:pt>
                <c:pt idx="12">
                  <c:v>67.209999999999994</c:v>
                </c:pt>
                <c:pt idx="13">
                  <c:v>78.75</c:v>
                </c:pt>
                <c:pt idx="14">
                  <c:v>57.14</c:v>
                </c:pt>
                <c:pt idx="15">
                  <c:v>30.19</c:v>
                </c:pt>
                <c:pt idx="16">
                  <c:v>46.71</c:v>
                </c:pt>
                <c:pt idx="17">
                  <c:v>43.16</c:v>
                </c:pt>
                <c:pt idx="18">
                  <c:v>50.09</c:v>
                </c:pt>
                <c:pt idx="19">
                  <c:v>58.72</c:v>
                </c:pt>
                <c:pt idx="20">
                  <c:v>35.19</c:v>
                </c:pt>
                <c:pt idx="21">
                  <c:v>67.989999999999995</c:v>
                </c:pt>
                <c:pt idx="22">
                  <c:v>71.84</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Лист1!$B$1:$X$1</c:f>
              <c:strCache>
                <c:ptCount val="23"/>
                <c:pt idx="0">
                  <c:v>1,1</c:v>
                </c:pt>
                <c:pt idx="1">
                  <c:v>1,2</c:v>
                </c:pt>
                <c:pt idx="2">
                  <c:v>2,1</c:v>
                </c:pt>
                <c:pt idx="3">
                  <c:v>2,2</c:v>
                </c:pt>
                <c:pt idx="4">
                  <c:v>3,1</c:v>
                </c:pt>
                <c:pt idx="5">
                  <c:v>3,2</c:v>
                </c:pt>
                <c:pt idx="6">
                  <c:v>4,1</c:v>
                </c:pt>
                <c:pt idx="7">
                  <c:v>4,2</c:v>
                </c:pt>
                <c:pt idx="8">
                  <c:v>4,3</c:v>
                </c:pt>
                <c:pt idx="9">
                  <c:v>4,4</c:v>
                </c:pt>
                <c:pt idx="10">
                  <c:v>5,1</c:v>
                </c:pt>
                <c:pt idx="11">
                  <c:v>5,2</c:v>
                </c:pt>
                <c:pt idx="12">
                  <c:v>6,1</c:v>
                </c:pt>
                <c:pt idx="13">
                  <c:v>6,2</c:v>
                </c:pt>
                <c:pt idx="14">
                  <c:v>6,3</c:v>
                </c:pt>
                <c:pt idx="15">
                  <c:v>6,4</c:v>
                </c:pt>
                <c:pt idx="16">
                  <c:v>6,5</c:v>
                </c:pt>
                <c:pt idx="17">
                  <c:v>7,1</c:v>
                </c:pt>
                <c:pt idx="18">
                  <c:v>7,2</c:v>
                </c:pt>
                <c:pt idx="19">
                  <c:v>7.3.1</c:v>
                </c:pt>
                <c:pt idx="20">
                  <c:v>7.3.2</c:v>
                </c:pt>
                <c:pt idx="21">
                  <c:v>8</c:v>
                </c:pt>
                <c:pt idx="22">
                  <c:v>9</c:v>
                </c:pt>
              </c:strCache>
            </c:strRef>
          </c:cat>
          <c:val>
            <c:numRef>
              <c:f>Лист1!$B$5:$X$5</c:f>
              <c:numCache>
                <c:formatCode>General</c:formatCode>
                <c:ptCount val="23"/>
                <c:pt idx="0">
                  <c:v>88.99</c:v>
                </c:pt>
                <c:pt idx="1">
                  <c:v>81.2</c:v>
                </c:pt>
                <c:pt idx="2">
                  <c:v>85.24</c:v>
                </c:pt>
                <c:pt idx="3">
                  <c:v>81.040000000000006</c:v>
                </c:pt>
                <c:pt idx="4">
                  <c:v>91.03</c:v>
                </c:pt>
                <c:pt idx="5">
                  <c:v>83.48</c:v>
                </c:pt>
                <c:pt idx="6">
                  <c:v>95.46</c:v>
                </c:pt>
                <c:pt idx="7">
                  <c:v>94.95</c:v>
                </c:pt>
                <c:pt idx="8">
                  <c:v>94.67</c:v>
                </c:pt>
                <c:pt idx="9">
                  <c:v>91.03</c:v>
                </c:pt>
                <c:pt idx="10">
                  <c:v>86.72</c:v>
                </c:pt>
                <c:pt idx="11">
                  <c:v>75.37</c:v>
                </c:pt>
                <c:pt idx="12">
                  <c:v>88.61</c:v>
                </c:pt>
                <c:pt idx="13">
                  <c:v>88.76</c:v>
                </c:pt>
                <c:pt idx="14">
                  <c:v>85.24</c:v>
                </c:pt>
                <c:pt idx="15">
                  <c:v>70.599999999999994</c:v>
                </c:pt>
                <c:pt idx="16">
                  <c:v>78.09</c:v>
                </c:pt>
                <c:pt idx="17">
                  <c:v>81.95</c:v>
                </c:pt>
                <c:pt idx="18">
                  <c:v>81.84</c:v>
                </c:pt>
                <c:pt idx="19">
                  <c:v>81.040000000000006</c:v>
                </c:pt>
                <c:pt idx="20">
                  <c:v>63.9</c:v>
                </c:pt>
                <c:pt idx="21">
                  <c:v>85.58</c:v>
                </c:pt>
                <c:pt idx="22">
                  <c:v>83.83</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Лист1!$B$2:$B$18</c:f>
              <c:numCache>
                <c:formatCode>General</c:formatCode>
                <c:ptCount val="17"/>
                <c:pt idx="0">
                  <c:v>60</c:v>
                </c:pt>
                <c:pt idx="1">
                  <c:v>47.879999999999995</c:v>
                </c:pt>
                <c:pt idx="2">
                  <c:v>49.31</c:v>
                </c:pt>
                <c:pt idx="3">
                  <c:v>28.17</c:v>
                </c:pt>
                <c:pt idx="4">
                  <c:v>34.090000000000003</c:v>
                </c:pt>
                <c:pt idx="5">
                  <c:v>42.98</c:v>
                </c:pt>
                <c:pt idx="6">
                  <c:v>35.29</c:v>
                </c:pt>
                <c:pt idx="7">
                  <c:v>60.87</c:v>
                </c:pt>
                <c:pt idx="8">
                  <c:v>66.67</c:v>
                </c:pt>
                <c:pt idx="9">
                  <c:v>46.870000000000005</c:v>
                </c:pt>
                <c:pt idx="10">
                  <c:v>37.089999999999996</c:v>
                </c:pt>
                <c:pt idx="11">
                  <c:v>43.19</c:v>
                </c:pt>
                <c:pt idx="12">
                  <c:v>28.57</c:v>
                </c:pt>
                <c:pt idx="13">
                  <c:v>41.98</c:v>
                </c:pt>
                <c:pt idx="14">
                  <c:v>23.26</c:v>
                </c:pt>
                <c:pt idx="15">
                  <c:v>25.590000000000003</c:v>
                </c:pt>
                <c:pt idx="16">
                  <c:v>39.76</c:v>
                </c:pt>
              </c:numCache>
            </c:numRef>
          </c:val>
          <c:extLst>
            <c:ext xmlns:c16="http://schemas.microsoft.com/office/drawing/2014/chart" uri="{C3380CC4-5D6E-409C-BE32-E72D297353CC}">
              <c16:uniqueId val="{00000000-6120-4448-93D3-948E35661C93}"/>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0</c:v>
                </c:pt>
                <c:pt idx="1">
                  <c:v>40.239999999999995</c:v>
                </c:pt>
                <c:pt idx="2">
                  <c:v>40.409999999999997</c:v>
                </c:pt>
                <c:pt idx="3">
                  <c:v>0</c:v>
                </c:pt>
                <c:pt idx="4">
                  <c:v>21.74</c:v>
                </c:pt>
                <c:pt idx="5">
                  <c:v>26.32</c:v>
                </c:pt>
                <c:pt idx="6">
                  <c:v>41.93</c:v>
                </c:pt>
                <c:pt idx="7">
                  <c:v>66.66</c:v>
                </c:pt>
                <c:pt idx="8">
                  <c:v>85.72</c:v>
                </c:pt>
                <c:pt idx="9">
                  <c:v>36.36</c:v>
                </c:pt>
                <c:pt idx="10">
                  <c:v>46.67</c:v>
                </c:pt>
                <c:pt idx="11">
                  <c:v>27.16</c:v>
                </c:pt>
                <c:pt idx="12">
                  <c:v>0</c:v>
                </c:pt>
                <c:pt idx="13">
                  <c:v>41.300000000000004</c:v>
                </c:pt>
                <c:pt idx="14">
                  <c:v>65.22</c:v>
                </c:pt>
                <c:pt idx="15">
                  <c:v>32.65</c:v>
                </c:pt>
                <c:pt idx="16">
                  <c:v>43.9</c:v>
                </c:pt>
              </c:numCache>
            </c:numRef>
          </c:val>
          <c:extLst>
            <c:ext xmlns:c16="http://schemas.microsoft.com/office/drawing/2014/chart" uri="{C3380CC4-5D6E-409C-BE32-E72D297353CC}">
              <c16:uniqueId val="{00000001-6120-4448-93D3-948E35661C93}"/>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100</c:v>
                </c:pt>
                <c:pt idx="1">
                  <c:v>44.800000000000004</c:v>
                </c:pt>
                <c:pt idx="2">
                  <c:v>37.57</c:v>
                </c:pt>
                <c:pt idx="3">
                  <c:v>0</c:v>
                </c:pt>
                <c:pt idx="4">
                  <c:v>66.67</c:v>
                </c:pt>
                <c:pt idx="5">
                  <c:v>41.470000000000006</c:v>
                </c:pt>
                <c:pt idx="6">
                  <c:v>56</c:v>
                </c:pt>
                <c:pt idx="7">
                  <c:v>69.23</c:v>
                </c:pt>
                <c:pt idx="8">
                  <c:v>20</c:v>
                </c:pt>
                <c:pt idx="9">
                  <c:v>0</c:v>
                </c:pt>
                <c:pt idx="10">
                  <c:v>50</c:v>
                </c:pt>
                <c:pt idx="11">
                  <c:v>37.5</c:v>
                </c:pt>
                <c:pt idx="12">
                  <c:v>50</c:v>
                </c:pt>
                <c:pt idx="13">
                  <c:v>37.5</c:v>
                </c:pt>
                <c:pt idx="14">
                  <c:v>0</c:v>
                </c:pt>
                <c:pt idx="15">
                  <c:v>45.71</c:v>
                </c:pt>
                <c:pt idx="16">
                  <c:v>62.5</c:v>
                </c:pt>
              </c:numCache>
            </c:numRef>
          </c:val>
          <c:extLst>
            <c:ext xmlns:c16="http://schemas.microsoft.com/office/drawing/2014/chart" uri="{C3380CC4-5D6E-409C-BE32-E72D297353CC}">
              <c16:uniqueId val="{00000002-6120-4448-93D3-948E35661C93}"/>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0</c:v>
                </c:pt>
                <c:pt idx="1">
                  <c:v>46.38</c:v>
                </c:pt>
                <c:pt idx="2">
                  <c:v>33.340000000000003</c:v>
                </c:pt>
                <c:pt idx="3">
                  <c:v>66.67</c:v>
                </c:pt>
                <c:pt idx="4">
                  <c:v>45.46</c:v>
                </c:pt>
                <c:pt idx="5">
                  <c:v>37.5</c:v>
                </c:pt>
                <c:pt idx="6">
                  <c:v>0</c:v>
                </c:pt>
                <c:pt idx="7">
                  <c:v>0</c:v>
                </c:pt>
                <c:pt idx="8">
                  <c:v>58.07</c:v>
                </c:pt>
                <c:pt idx="9">
                  <c:v>0</c:v>
                </c:pt>
                <c:pt idx="10">
                  <c:v>65.850000000000009</c:v>
                </c:pt>
                <c:pt idx="11">
                  <c:v>58.14</c:v>
                </c:pt>
                <c:pt idx="12">
                  <c:v>44.11</c:v>
                </c:pt>
                <c:pt idx="13">
                  <c:v>48</c:v>
                </c:pt>
                <c:pt idx="14">
                  <c:v>0</c:v>
                </c:pt>
                <c:pt idx="15">
                  <c:v>63.64</c:v>
                </c:pt>
                <c:pt idx="16">
                  <c:v>35.489999999999995</c:v>
                </c:pt>
              </c:numCache>
            </c:numRef>
          </c:val>
          <c:extLst>
            <c:ext xmlns:c16="http://schemas.microsoft.com/office/drawing/2014/chart" uri="{C3380CC4-5D6E-409C-BE32-E72D297353CC}">
              <c16:uniqueId val="{00000000-4052-4EF3-BD71-EC202774456E}"/>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33.46</c:v>
                </c:pt>
                <c:pt idx="1">
                  <c:v>22.990000000000002</c:v>
                </c:pt>
                <c:pt idx="2">
                  <c:v>48.83</c:v>
                </c:pt>
                <c:pt idx="3">
                  <c:v>44.17</c:v>
                </c:pt>
                <c:pt idx="4">
                  <c:v>41.51</c:v>
                </c:pt>
                <c:pt idx="5">
                  <c:v>51.16</c:v>
                </c:pt>
                <c:pt idx="6">
                  <c:v>52.85</c:v>
                </c:pt>
                <c:pt idx="7">
                  <c:v>41.94</c:v>
                </c:pt>
                <c:pt idx="8">
                  <c:v>50.980000000000004</c:v>
                </c:pt>
                <c:pt idx="9">
                  <c:v>50.56</c:v>
                </c:pt>
                <c:pt idx="10">
                  <c:v>37.93</c:v>
                </c:pt>
                <c:pt idx="11">
                  <c:v>45.33</c:v>
                </c:pt>
                <c:pt idx="12">
                  <c:v>39.6</c:v>
                </c:pt>
                <c:pt idx="13">
                  <c:v>56.25</c:v>
                </c:pt>
                <c:pt idx="14">
                  <c:v>38.839999999999996</c:v>
                </c:pt>
                <c:pt idx="15">
                  <c:v>46.49</c:v>
                </c:pt>
                <c:pt idx="16">
                  <c:v>66.850000000000009</c:v>
                </c:pt>
                <c:pt idx="17">
                  <c:v>50</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23.14</c:v>
                </c:pt>
                <c:pt idx="1">
                  <c:v>26.67</c:v>
                </c:pt>
                <c:pt idx="2">
                  <c:v>39.57</c:v>
                </c:pt>
                <c:pt idx="3">
                  <c:v>27.5</c:v>
                </c:pt>
                <c:pt idx="4">
                  <c:v>77.78</c:v>
                </c:pt>
                <c:pt idx="5">
                  <c:v>37.840000000000003</c:v>
                </c:pt>
                <c:pt idx="6">
                  <c:v>57.4</c:v>
                </c:pt>
                <c:pt idx="7">
                  <c:v>42.11</c:v>
                </c:pt>
                <c:pt idx="8">
                  <c:v>0</c:v>
                </c:pt>
                <c:pt idx="9">
                  <c:v>66.67</c:v>
                </c:pt>
                <c:pt idx="10">
                  <c:v>0</c:v>
                </c:pt>
                <c:pt idx="11">
                  <c:v>58.82</c:v>
                </c:pt>
                <c:pt idx="12">
                  <c:v>0</c:v>
                </c:pt>
                <c:pt idx="13">
                  <c:v>42.1</c:v>
                </c:pt>
                <c:pt idx="14">
                  <c:v>46.3</c:v>
                </c:pt>
                <c:pt idx="15">
                  <c:v>27.910000000000004</c:v>
                </c:pt>
                <c:pt idx="16">
                  <c:v>53.730000000000004</c:v>
                </c:pt>
                <c:pt idx="17">
                  <c:v>19.05</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40.590000000000003</c:v>
                </c:pt>
                <c:pt idx="1">
                  <c:v>0</c:v>
                </c:pt>
                <c:pt idx="2">
                  <c:v>49.58</c:v>
                </c:pt>
                <c:pt idx="3">
                  <c:v>42.86</c:v>
                </c:pt>
                <c:pt idx="4">
                  <c:v>0</c:v>
                </c:pt>
                <c:pt idx="5">
                  <c:v>28</c:v>
                </c:pt>
                <c:pt idx="6">
                  <c:v>55.55</c:v>
                </c:pt>
                <c:pt idx="7">
                  <c:v>36.85</c:v>
                </c:pt>
                <c:pt idx="8">
                  <c:v>33.340000000000003</c:v>
                </c:pt>
                <c:pt idx="9">
                  <c:v>23.81</c:v>
                </c:pt>
                <c:pt idx="10">
                  <c:v>0</c:v>
                </c:pt>
                <c:pt idx="11">
                  <c:v>37.840000000000003</c:v>
                </c:pt>
                <c:pt idx="12">
                  <c:v>59.38</c:v>
                </c:pt>
                <c:pt idx="13">
                  <c:v>43.91</c:v>
                </c:pt>
                <c:pt idx="14">
                  <c:v>51.730000000000004</c:v>
                </c:pt>
                <c:pt idx="15">
                  <c:v>0</c:v>
                </c:pt>
                <c:pt idx="16">
                  <c:v>30</c:v>
                </c:pt>
                <c:pt idx="17">
                  <c:v>47.22</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35.629999999999995</c:v>
                </c:pt>
                <c:pt idx="1">
                  <c:v>0</c:v>
                </c:pt>
                <c:pt idx="2">
                  <c:v>41.98</c:v>
                </c:pt>
                <c:pt idx="3">
                  <c:v>27.78</c:v>
                </c:pt>
                <c:pt idx="4">
                  <c:v>38.89</c:v>
                </c:pt>
                <c:pt idx="5">
                  <c:v>50</c:v>
                </c:pt>
                <c:pt idx="6">
                  <c:v>46.15</c:v>
                </c:pt>
                <c:pt idx="7">
                  <c:v>35.29</c:v>
                </c:pt>
                <c:pt idx="8">
                  <c:v>56.66</c:v>
                </c:pt>
                <c:pt idx="9">
                  <c:v>80.489999999999995</c:v>
                </c:pt>
                <c:pt idx="10">
                  <c:v>70</c:v>
                </c:pt>
                <c:pt idx="11">
                  <c:v>46.480000000000004</c:v>
                </c:pt>
                <c:pt idx="12">
                  <c:v>0</c:v>
                </c:pt>
                <c:pt idx="13">
                  <c:v>64.289999999999992</c:v>
                </c:pt>
                <c:pt idx="14">
                  <c:v>37.74</c:v>
                </c:pt>
                <c:pt idx="15">
                  <c:v>45</c:v>
                </c:pt>
                <c:pt idx="16">
                  <c:v>47.54</c:v>
                </c:pt>
                <c:pt idx="17">
                  <c:v>52.63</c:v>
                </c:pt>
              </c:numCache>
            </c:numRef>
          </c:val>
          <c:extLst>
            <c:ext xmlns:c16="http://schemas.microsoft.com/office/drawing/2014/chart" uri="{C3380CC4-5D6E-409C-BE32-E72D297353CC}">
              <c16:uniqueId val="{00000000-F753-47D3-8EE6-092975EA14FE}"/>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Лист1!$A$2:$A$20</c:f>
              <c:strCache>
                <c:ptCount val="19"/>
                <c:pt idx="0">
                  <c:v>1</c:v>
                </c:pt>
                <c:pt idx="1">
                  <c:v>2</c:v>
                </c:pt>
                <c:pt idx="2">
                  <c:v>3.1</c:v>
                </c:pt>
                <c:pt idx="3">
                  <c:v>3.2</c:v>
                </c:pt>
                <c:pt idx="4">
                  <c:v>4.1</c:v>
                </c:pt>
                <c:pt idx="5">
                  <c:v>4.2</c:v>
                </c:pt>
                <c:pt idx="6">
                  <c:v>5.1</c:v>
                </c:pt>
                <c:pt idx="7">
                  <c:v>5.2</c:v>
                </c:pt>
                <c:pt idx="8">
                  <c:v>6.1</c:v>
                </c:pt>
                <c:pt idx="9">
                  <c:v>6.2</c:v>
                </c:pt>
                <c:pt idx="10">
                  <c:v>7.1</c:v>
                </c:pt>
                <c:pt idx="11">
                  <c:v>7.2</c:v>
                </c:pt>
                <c:pt idx="12">
                  <c:v>8.1</c:v>
                </c:pt>
                <c:pt idx="13">
                  <c:v>8.2</c:v>
                </c:pt>
                <c:pt idx="14">
                  <c:v>9.1</c:v>
                </c:pt>
                <c:pt idx="15">
                  <c:v>9.2</c:v>
                </c:pt>
                <c:pt idx="16">
                  <c:v>9.3</c:v>
                </c:pt>
                <c:pt idx="17">
                  <c:v>10.1</c:v>
                </c:pt>
                <c:pt idx="18">
                  <c:v>10.2</c:v>
                </c:pt>
              </c:strCache>
            </c:strRef>
          </c:cat>
          <c:val>
            <c:numRef>
              <c:f>Лист1!$B$2:$B$20</c:f>
              <c:numCache>
                <c:formatCode>General</c:formatCode>
                <c:ptCount val="19"/>
                <c:pt idx="0">
                  <c:v>85.22</c:v>
                </c:pt>
                <c:pt idx="1">
                  <c:v>63.86</c:v>
                </c:pt>
                <c:pt idx="2">
                  <c:v>60.4</c:v>
                </c:pt>
                <c:pt idx="3">
                  <c:v>54.18</c:v>
                </c:pt>
                <c:pt idx="4">
                  <c:v>69.77</c:v>
                </c:pt>
                <c:pt idx="5">
                  <c:v>44.83</c:v>
                </c:pt>
                <c:pt idx="6">
                  <c:v>73.05</c:v>
                </c:pt>
                <c:pt idx="7">
                  <c:v>60.96</c:v>
                </c:pt>
                <c:pt idx="8">
                  <c:v>65.989999999999995</c:v>
                </c:pt>
                <c:pt idx="9">
                  <c:v>43.75</c:v>
                </c:pt>
                <c:pt idx="10">
                  <c:v>51.3</c:v>
                </c:pt>
                <c:pt idx="11">
                  <c:v>55.53</c:v>
                </c:pt>
                <c:pt idx="12">
                  <c:v>70.739999999999995</c:v>
                </c:pt>
                <c:pt idx="13">
                  <c:v>46.16</c:v>
                </c:pt>
                <c:pt idx="14">
                  <c:v>65.87</c:v>
                </c:pt>
                <c:pt idx="15">
                  <c:v>59.95</c:v>
                </c:pt>
                <c:pt idx="16">
                  <c:v>60.23</c:v>
                </c:pt>
                <c:pt idx="17">
                  <c:v>57.42</c:v>
                </c:pt>
                <c:pt idx="18">
                  <c:v>44.65</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6-BFFA-4C8C-B7C1-87473C40F8E2}"/>
                </c:ext>
              </c:extLst>
            </c:dLbl>
            <c:dLbl>
              <c:idx val="3"/>
              <c:layout>
                <c:manualLayout>
                  <c:x val="5.5881531153953619E-3"/>
                  <c:y val="-1.5581524763494713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5"/>
              <c:layout>
                <c:manualLayout>
                  <c:x val="6.7057837384744343E-3"/>
                  <c:y val="-7.0671378091872791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FA-4C8C-B7C1-87473C40F8E2}"/>
                </c:ext>
              </c:extLst>
            </c:dLbl>
            <c:dLbl>
              <c:idx val="6"/>
              <c:layout>
                <c:manualLayout>
                  <c:x val="5.5881531153953211E-3"/>
                  <c:y val="-1.64899882214369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7"/>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7-BFFA-4C8C-B7C1-87473C40F8E2}"/>
                </c:ext>
              </c:extLst>
            </c:dLbl>
            <c:dLbl>
              <c:idx val="9"/>
              <c:layout>
                <c:manualLayout>
                  <c:x val="6.7057837384744343E-3"/>
                  <c:y val="-9.4228504122497916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dLbl>
              <c:idx val="10"/>
              <c:layout>
                <c:manualLayout>
                  <c:x val="6.7057837384744343E-3"/>
                  <c:y val="-1.1129660545353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layout>
                <c:manualLayout>
                  <c:x val="4.4705224923162071E-3"/>
                  <c:y val="-7.0671378091872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9F-4C7D-91EC-59D15CFD1387}"/>
                </c:ext>
              </c:extLst>
            </c:dLbl>
            <c:dLbl>
              <c:idx val="14"/>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4-BFFA-4C8C-B7C1-87473C40F8E2}"/>
                </c:ext>
              </c:extLst>
            </c:dLbl>
            <c:dLbl>
              <c:idx val="15"/>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3-BFFA-4C8C-B7C1-87473C40F8E2}"/>
                </c:ext>
              </c:extLst>
            </c:dLbl>
            <c:dLbl>
              <c:idx val="16"/>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2-BFFA-4C8C-B7C1-87473C40F8E2}"/>
                </c:ext>
              </c:extLst>
            </c:dLbl>
            <c:dLbl>
              <c:idx val="17"/>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BFFA-4C8C-B7C1-87473C40F8E2}"/>
                </c:ext>
              </c:extLst>
            </c:dLbl>
            <c:dLbl>
              <c:idx val="18"/>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BFFA-4C8C-B7C1-87473C40F8E2}"/>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Лист1!$A$2:$A$20</c:f>
              <c:strCache>
                <c:ptCount val="19"/>
                <c:pt idx="0">
                  <c:v>1</c:v>
                </c:pt>
                <c:pt idx="1">
                  <c:v>2</c:v>
                </c:pt>
                <c:pt idx="2">
                  <c:v>3.1</c:v>
                </c:pt>
                <c:pt idx="3">
                  <c:v>3.2</c:v>
                </c:pt>
                <c:pt idx="4">
                  <c:v>4.1</c:v>
                </c:pt>
                <c:pt idx="5">
                  <c:v>4.2</c:v>
                </c:pt>
                <c:pt idx="6">
                  <c:v>5.1</c:v>
                </c:pt>
                <c:pt idx="7">
                  <c:v>5.2</c:v>
                </c:pt>
                <c:pt idx="8">
                  <c:v>6.1</c:v>
                </c:pt>
                <c:pt idx="9">
                  <c:v>6.2</c:v>
                </c:pt>
                <c:pt idx="10">
                  <c:v>7.1</c:v>
                </c:pt>
                <c:pt idx="11">
                  <c:v>7.2</c:v>
                </c:pt>
                <c:pt idx="12">
                  <c:v>8.1</c:v>
                </c:pt>
                <c:pt idx="13">
                  <c:v>8.2</c:v>
                </c:pt>
                <c:pt idx="14">
                  <c:v>9.1</c:v>
                </c:pt>
                <c:pt idx="15">
                  <c:v>9.2</c:v>
                </c:pt>
                <c:pt idx="16">
                  <c:v>9.3</c:v>
                </c:pt>
                <c:pt idx="17">
                  <c:v>10.1</c:v>
                </c:pt>
                <c:pt idx="18">
                  <c:v>10.2</c:v>
                </c:pt>
              </c:strCache>
            </c:strRef>
          </c:cat>
          <c:val>
            <c:numRef>
              <c:f>Лист1!$C$2:$C$20</c:f>
              <c:numCache>
                <c:formatCode>General</c:formatCode>
                <c:ptCount val="19"/>
                <c:pt idx="0">
                  <c:v>86.23</c:v>
                </c:pt>
                <c:pt idx="1">
                  <c:v>61.19</c:v>
                </c:pt>
                <c:pt idx="2">
                  <c:v>55.69</c:v>
                </c:pt>
                <c:pt idx="3">
                  <c:v>51.24</c:v>
                </c:pt>
                <c:pt idx="4">
                  <c:v>68.41</c:v>
                </c:pt>
                <c:pt idx="5">
                  <c:v>40.549999999999997</c:v>
                </c:pt>
                <c:pt idx="6">
                  <c:v>74.180000000000007</c:v>
                </c:pt>
                <c:pt idx="7">
                  <c:v>60.35</c:v>
                </c:pt>
                <c:pt idx="8">
                  <c:v>65.09</c:v>
                </c:pt>
                <c:pt idx="9">
                  <c:v>41.49</c:v>
                </c:pt>
                <c:pt idx="10">
                  <c:v>47.44</c:v>
                </c:pt>
                <c:pt idx="11">
                  <c:v>57.56</c:v>
                </c:pt>
                <c:pt idx="12">
                  <c:v>69.11</c:v>
                </c:pt>
                <c:pt idx="13">
                  <c:v>43.76</c:v>
                </c:pt>
                <c:pt idx="14">
                  <c:v>58.68</c:v>
                </c:pt>
                <c:pt idx="15">
                  <c:v>56.91</c:v>
                </c:pt>
                <c:pt idx="16">
                  <c:v>60.78</c:v>
                </c:pt>
                <c:pt idx="17">
                  <c:v>62.94</c:v>
                </c:pt>
                <c:pt idx="18">
                  <c:v>46.01</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5.45</c:v>
                </c:pt>
                <c:pt idx="1">
                  <c:v>43.03</c:v>
                </c:pt>
                <c:pt idx="2">
                  <c:v>39.33</c:v>
                </c:pt>
                <c:pt idx="3">
                  <c:v>12.19</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4.83</c:v>
                </c:pt>
                <c:pt idx="1">
                  <c:v>49.31</c:v>
                </c:pt>
                <c:pt idx="2">
                  <c:v>37.35</c:v>
                </c:pt>
                <c:pt idx="3">
                  <c:v>8.51</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rgbClr val="C00000"/>
              </a:solidFill>
              <a:ln>
                <a:noFill/>
              </a:ln>
              <a:effectLst/>
            </c:spPr>
            <c:extLst>
              <c:ext xmlns:c16="http://schemas.microsoft.com/office/drawing/2014/chart" uri="{C3380CC4-5D6E-409C-BE32-E72D297353CC}">
                <c16:uniqueId val="{0000000A-BD01-41AB-BA97-43599592AB2A}"/>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5"/>
            <c:invertIfNegative val="0"/>
            <c:bubble3D val="0"/>
            <c:spPr>
              <a:solidFill>
                <a:schemeClr val="accent6"/>
              </a:solidFill>
              <a:ln>
                <a:noFill/>
              </a:ln>
              <a:effectLst/>
            </c:spPr>
            <c:extLst>
              <c:ext xmlns:c16="http://schemas.microsoft.com/office/drawing/2014/chart" uri="{C3380CC4-5D6E-409C-BE32-E72D297353CC}">
                <c16:uniqueId val="{00000008-F793-4A3B-AD12-3DCDC85D0B9C}"/>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06-DED2-48E7-9E8A-D14743DFF069}"/>
              </c:ext>
            </c:extLst>
          </c:dPt>
          <c:dPt>
            <c:idx val="18"/>
            <c:invertIfNegative val="0"/>
            <c:bubble3D val="0"/>
            <c:spPr>
              <a:solidFill>
                <a:srgbClr val="C00000"/>
              </a:solidFill>
              <a:ln>
                <a:noFill/>
              </a:ln>
              <a:effectLst/>
            </c:spPr>
            <c:extLst>
              <c:ext xmlns:c16="http://schemas.microsoft.com/office/drawing/2014/chart" uri="{C3380CC4-5D6E-409C-BE32-E72D297353CC}">
                <c16:uniqueId val="{0000000B-BD01-41AB-BA97-43599592AB2A}"/>
              </c:ext>
            </c:extLst>
          </c:dPt>
          <c:dPt>
            <c:idx val="24"/>
            <c:invertIfNegative val="0"/>
            <c:bubble3D val="0"/>
            <c:spPr>
              <a:solidFill>
                <a:srgbClr val="C00000"/>
              </a:solidFill>
              <a:ln>
                <a:noFill/>
              </a:ln>
              <a:effectLst/>
            </c:spPr>
            <c:extLst>
              <c:ext xmlns:c16="http://schemas.microsoft.com/office/drawing/2014/chart" uri="{C3380CC4-5D6E-409C-BE32-E72D297353CC}">
                <c16:uniqueId val="{0000000C-BD01-41AB-BA97-43599592AB2A}"/>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Лист1!$B$1:$AE$1</c:f>
              <c:strCach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strCache>
            </c:strRef>
          </c:cat>
          <c:val>
            <c:numRef>
              <c:f>Лист1!$B$2:$AE$2</c:f>
              <c:numCache>
                <c:formatCode>General</c:formatCode>
                <c:ptCount val="30"/>
                <c:pt idx="0">
                  <c:v>0</c:v>
                </c:pt>
                <c:pt idx="1">
                  <c:v>0</c:v>
                </c:pt>
                <c:pt idx="2">
                  <c:v>0.1</c:v>
                </c:pt>
                <c:pt idx="3">
                  <c:v>0.3</c:v>
                </c:pt>
                <c:pt idx="4">
                  <c:v>0.3</c:v>
                </c:pt>
                <c:pt idx="5">
                  <c:v>0.5</c:v>
                </c:pt>
                <c:pt idx="6">
                  <c:v>0.7</c:v>
                </c:pt>
                <c:pt idx="7">
                  <c:v>0.7</c:v>
                </c:pt>
                <c:pt idx="8">
                  <c:v>1.2</c:v>
                </c:pt>
                <c:pt idx="9">
                  <c:v>0.9</c:v>
                </c:pt>
                <c:pt idx="10">
                  <c:v>7.1</c:v>
                </c:pt>
                <c:pt idx="11">
                  <c:v>6</c:v>
                </c:pt>
                <c:pt idx="12">
                  <c:v>5.6</c:v>
                </c:pt>
                <c:pt idx="13">
                  <c:v>5.3</c:v>
                </c:pt>
                <c:pt idx="14">
                  <c:v>6.2</c:v>
                </c:pt>
                <c:pt idx="15">
                  <c:v>6.3</c:v>
                </c:pt>
                <c:pt idx="16">
                  <c:v>6.6</c:v>
                </c:pt>
                <c:pt idx="17">
                  <c:v>6.2</c:v>
                </c:pt>
                <c:pt idx="18">
                  <c:v>8.9</c:v>
                </c:pt>
                <c:pt idx="19">
                  <c:v>7.4</c:v>
                </c:pt>
                <c:pt idx="20">
                  <c:v>6.1</c:v>
                </c:pt>
                <c:pt idx="21">
                  <c:v>6.8</c:v>
                </c:pt>
                <c:pt idx="22">
                  <c:v>4.5999999999999996</c:v>
                </c:pt>
                <c:pt idx="23">
                  <c:v>3.6</c:v>
                </c:pt>
                <c:pt idx="24">
                  <c:v>3.3</c:v>
                </c:pt>
                <c:pt idx="25">
                  <c:v>2.4</c:v>
                </c:pt>
                <c:pt idx="26">
                  <c:v>1.3</c:v>
                </c:pt>
                <c:pt idx="27">
                  <c:v>0.8</c:v>
                </c:pt>
                <c:pt idx="28">
                  <c:v>0.4</c:v>
                </c:pt>
                <c:pt idx="29">
                  <c:v>0.4</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Лист1!$B$1:$T$1</c:f>
              <c:strCache>
                <c:ptCount val="19"/>
                <c:pt idx="0">
                  <c:v>1</c:v>
                </c:pt>
                <c:pt idx="1">
                  <c:v>2</c:v>
                </c:pt>
                <c:pt idx="2">
                  <c:v>3,1</c:v>
                </c:pt>
                <c:pt idx="3">
                  <c:v>3,2</c:v>
                </c:pt>
                <c:pt idx="4">
                  <c:v>4,1</c:v>
                </c:pt>
                <c:pt idx="5">
                  <c:v>4,2</c:v>
                </c:pt>
                <c:pt idx="6">
                  <c:v>5,1</c:v>
                </c:pt>
                <c:pt idx="7">
                  <c:v>5,2</c:v>
                </c:pt>
                <c:pt idx="8">
                  <c:v>6,1</c:v>
                </c:pt>
                <c:pt idx="9">
                  <c:v>6,2</c:v>
                </c:pt>
                <c:pt idx="10">
                  <c:v>7,1</c:v>
                </c:pt>
                <c:pt idx="11">
                  <c:v>7,2</c:v>
                </c:pt>
                <c:pt idx="12">
                  <c:v>8,1</c:v>
                </c:pt>
                <c:pt idx="13">
                  <c:v>8,2</c:v>
                </c:pt>
                <c:pt idx="14">
                  <c:v>9,1</c:v>
                </c:pt>
                <c:pt idx="15">
                  <c:v>9,2</c:v>
                </c:pt>
                <c:pt idx="16">
                  <c:v>9,3</c:v>
                </c:pt>
                <c:pt idx="17">
                  <c:v>10,1</c:v>
                </c:pt>
                <c:pt idx="18">
                  <c:v>10,2</c:v>
                </c:pt>
              </c:strCache>
            </c:strRef>
          </c:cat>
          <c:val>
            <c:numRef>
              <c:f>Лист1!$B$2:$T$2</c:f>
              <c:numCache>
                <c:formatCode>General</c:formatCode>
                <c:ptCount val="19"/>
                <c:pt idx="0">
                  <c:v>62.38</c:v>
                </c:pt>
                <c:pt idx="1">
                  <c:v>30.69</c:v>
                </c:pt>
                <c:pt idx="2">
                  <c:v>20.3</c:v>
                </c:pt>
                <c:pt idx="3">
                  <c:v>13.37</c:v>
                </c:pt>
                <c:pt idx="4">
                  <c:v>52.48</c:v>
                </c:pt>
                <c:pt idx="5">
                  <c:v>9.9</c:v>
                </c:pt>
                <c:pt idx="6">
                  <c:v>41.58</c:v>
                </c:pt>
                <c:pt idx="7">
                  <c:v>17.82</c:v>
                </c:pt>
                <c:pt idx="8">
                  <c:v>36.630000000000003</c:v>
                </c:pt>
                <c:pt idx="9">
                  <c:v>12.38</c:v>
                </c:pt>
                <c:pt idx="10">
                  <c:v>14.85</c:v>
                </c:pt>
                <c:pt idx="11">
                  <c:v>11.39</c:v>
                </c:pt>
                <c:pt idx="12">
                  <c:v>32.18</c:v>
                </c:pt>
                <c:pt idx="13">
                  <c:v>10.89</c:v>
                </c:pt>
                <c:pt idx="14">
                  <c:v>11.88</c:v>
                </c:pt>
                <c:pt idx="15">
                  <c:v>17.82</c:v>
                </c:pt>
                <c:pt idx="16">
                  <c:v>16.829999999999998</c:v>
                </c:pt>
                <c:pt idx="17">
                  <c:v>26.73</c:v>
                </c:pt>
                <c:pt idx="18">
                  <c:v>6.93</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Лист1!$B$1:$T$1</c:f>
              <c:strCache>
                <c:ptCount val="19"/>
                <c:pt idx="0">
                  <c:v>1</c:v>
                </c:pt>
                <c:pt idx="1">
                  <c:v>2</c:v>
                </c:pt>
                <c:pt idx="2">
                  <c:v>3,1</c:v>
                </c:pt>
                <c:pt idx="3">
                  <c:v>3,2</c:v>
                </c:pt>
                <c:pt idx="4">
                  <c:v>4,1</c:v>
                </c:pt>
                <c:pt idx="5">
                  <c:v>4,2</c:v>
                </c:pt>
                <c:pt idx="6">
                  <c:v>5,1</c:v>
                </c:pt>
                <c:pt idx="7">
                  <c:v>5,2</c:v>
                </c:pt>
                <c:pt idx="8">
                  <c:v>6,1</c:v>
                </c:pt>
                <c:pt idx="9">
                  <c:v>6,2</c:v>
                </c:pt>
                <c:pt idx="10">
                  <c:v>7,1</c:v>
                </c:pt>
                <c:pt idx="11">
                  <c:v>7,2</c:v>
                </c:pt>
                <c:pt idx="12">
                  <c:v>8,1</c:v>
                </c:pt>
                <c:pt idx="13">
                  <c:v>8,2</c:v>
                </c:pt>
                <c:pt idx="14">
                  <c:v>9,1</c:v>
                </c:pt>
                <c:pt idx="15">
                  <c:v>9,2</c:v>
                </c:pt>
                <c:pt idx="16">
                  <c:v>9,3</c:v>
                </c:pt>
                <c:pt idx="17">
                  <c:v>10,1</c:v>
                </c:pt>
                <c:pt idx="18">
                  <c:v>10,2</c:v>
                </c:pt>
              </c:strCache>
            </c:strRef>
          </c:cat>
          <c:val>
            <c:numRef>
              <c:f>Лист1!$B$3:$T$3</c:f>
              <c:numCache>
                <c:formatCode>General</c:formatCode>
                <c:ptCount val="19"/>
                <c:pt idx="0">
                  <c:v>82.25</c:v>
                </c:pt>
                <c:pt idx="1">
                  <c:v>51.26</c:v>
                </c:pt>
                <c:pt idx="2">
                  <c:v>44.28</c:v>
                </c:pt>
                <c:pt idx="3">
                  <c:v>39.14</c:v>
                </c:pt>
                <c:pt idx="4">
                  <c:v>61.88</c:v>
                </c:pt>
                <c:pt idx="5">
                  <c:v>26.87</c:v>
                </c:pt>
                <c:pt idx="6">
                  <c:v>65.959999999999994</c:v>
                </c:pt>
                <c:pt idx="7">
                  <c:v>49.18</c:v>
                </c:pt>
                <c:pt idx="8">
                  <c:v>56.84</c:v>
                </c:pt>
                <c:pt idx="9">
                  <c:v>31.43</c:v>
                </c:pt>
                <c:pt idx="10">
                  <c:v>35.35</c:v>
                </c:pt>
                <c:pt idx="11">
                  <c:v>45.97</c:v>
                </c:pt>
                <c:pt idx="12">
                  <c:v>61.11</c:v>
                </c:pt>
                <c:pt idx="13">
                  <c:v>31.13</c:v>
                </c:pt>
                <c:pt idx="14">
                  <c:v>45.3</c:v>
                </c:pt>
                <c:pt idx="15">
                  <c:v>46.36</c:v>
                </c:pt>
                <c:pt idx="16">
                  <c:v>46.46</c:v>
                </c:pt>
                <c:pt idx="17">
                  <c:v>53.93</c:v>
                </c:pt>
                <c:pt idx="18">
                  <c:v>31.33</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Лист1!$B$1:$T$1</c:f>
              <c:strCache>
                <c:ptCount val="19"/>
                <c:pt idx="0">
                  <c:v>1</c:v>
                </c:pt>
                <c:pt idx="1">
                  <c:v>2</c:v>
                </c:pt>
                <c:pt idx="2">
                  <c:v>3,1</c:v>
                </c:pt>
                <c:pt idx="3">
                  <c:v>3,2</c:v>
                </c:pt>
                <c:pt idx="4">
                  <c:v>4,1</c:v>
                </c:pt>
                <c:pt idx="5">
                  <c:v>4,2</c:v>
                </c:pt>
                <c:pt idx="6">
                  <c:v>5,1</c:v>
                </c:pt>
                <c:pt idx="7">
                  <c:v>5,2</c:v>
                </c:pt>
                <c:pt idx="8">
                  <c:v>6,1</c:v>
                </c:pt>
                <c:pt idx="9">
                  <c:v>6,2</c:v>
                </c:pt>
                <c:pt idx="10">
                  <c:v>7,1</c:v>
                </c:pt>
                <c:pt idx="11">
                  <c:v>7,2</c:v>
                </c:pt>
                <c:pt idx="12">
                  <c:v>8,1</c:v>
                </c:pt>
                <c:pt idx="13">
                  <c:v>8,2</c:v>
                </c:pt>
                <c:pt idx="14">
                  <c:v>9,1</c:v>
                </c:pt>
                <c:pt idx="15">
                  <c:v>9,2</c:v>
                </c:pt>
                <c:pt idx="16">
                  <c:v>9,3</c:v>
                </c:pt>
                <c:pt idx="17">
                  <c:v>10,1</c:v>
                </c:pt>
                <c:pt idx="18">
                  <c:v>10,2</c:v>
                </c:pt>
              </c:strCache>
            </c:strRef>
          </c:cat>
          <c:val>
            <c:numRef>
              <c:f>Лист1!$B$4:$T$4</c:f>
              <c:numCache>
                <c:formatCode>General</c:formatCode>
                <c:ptCount val="19"/>
                <c:pt idx="0">
                  <c:v>92.06</c:v>
                </c:pt>
                <c:pt idx="1">
                  <c:v>71.959999999999994</c:v>
                </c:pt>
                <c:pt idx="2">
                  <c:v>68.44</c:v>
                </c:pt>
                <c:pt idx="3">
                  <c:v>63.51</c:v>
                </c:pt>
                <c:pt idx="4">
                  <c:v>74.650000000000006</c:v>
                </c:pt>
                <c:pt idx="5">
                  <c:v>52.43</c:v>
                </c:pt>
                <c:pt idx="6">
                  <c:v>84.38</c:v>
                </c:pt>
                <c:pt idx="7">
                  <c:v>74.14</c:v>
                </c:pt>
                <c:pt idx="8">
                  <c:v>75.16</c:v>
                </c:pt>
                <c:pt idx="9">
                  <c:v>50.9</c:v>
                </c:pt>
                <c:pt idx="10">
                  <c:v>60.31</c:v>
                </c:pt>
                <c:pt idx="11">
                  <c:v>71.900000000000006</c:v>
                </c:pt>
                <c:pt idx="12">
                  <c:v>79.58</c:v>
                </c:pt>
                <c:pt idx="13">
                  <c:v>56.34</c:v>
                </c:pt>
                <c:pt idx="14">
                  <c:v>75.42</c:v>
                </c:pt>
                <c:pt idx="15">
                  <c:v>70.680000000000007</c:v>
                </c:pt>
                <c:pt idx="16">
                  <c:v>77.78</c:v>
                </c:pt>
                <c:pt idx="17">
                  <c:v>73.37</c:v>
                </c:pt>
                <c:pt idx="18">
                  <c:v>59.8</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Лист1!$B$1:$T$1</c:f>
              <c:strCache>
                <c:ptCount val="19"/>
                <c:pt idx="0">
                  <c:v>1</c:v>
                </c:pt>
                <c:pt idx="1">
                  <c:v>2</c:v>
                </c:pt>
                <c:pt idx="2">
                  <c:v>3,1</c:v>
                </c:pt>
                <c:pt idx="3">
                  <c:v>3,2</c:v>
                </c:pt>
                <c:pt idx="4">
                  <c:v>4,1</c:v>
                </c:pt>
                <c:pt idx="5">
                  <c:v>4,2</c:v>
                </c:pt>
                <c:pt idx="6">
                  <c:v>5,1</c:v>
                </c:pt>
                <c:pt idx="7">
                  <c:v>5,2</c:v>
                </c:pt>
                <c:pt idx="8">
                  <c:v>6,1</c:v>
                </c:pt>
                <c:pt idx="9">
                  <c:v>6,2</c:v>
                </c:pt>
                <c:pt idx="10">
                  <c:v>7,1</c:v>
                </c:pt>
                <c:pt idx="11">
                  <c:v>7,2</c:v>
                </c:pt>
                <c:pt idx="12">
                  <c:v>8,1</c:v>
                </c:pt>
                <c:pt idx="13">
                  <c:v>8,2</c:v>
                </c:pt>
                <c:pt idx="14">
                  <c:v>9,1</c:v>
                </c:pt>
                <c:pt idx="15">
                  <c:v>9,2</c:v>
                </c:pt>
                <c:pt idx="16">
                  <c:v>9,3</c:v>
                </c:pt>
                <c:pt idx="17">
                  <c:v>10,1</c:v>
                </c:pt>
                <c:pt idx="18">
                  <c:v>10,2</c:v>
                </c:pt>
              </c:strCache>
            </c:strRef>
          </c:cat>
          <c:val>
            <c:numRef>
              <c:f>Лист1!$B$5:$T$5</c:f>
              <c:numCache>
                <c:formatCode>General</c:formatCode>
                <c:ptCount val="19"/>
                <c:pt idx="0">
                  <c:v>97.19</c:v>
                </c:pt>
                <c:pt idx="1">
                  <c:v>88.76</c:v>
                </c:pt>
                <c:pt idx="2">
                  <c:v>85.96</c:v>
                </c:pt>
                <c:pt idx="3">
                  <c:v>89.04</c:v>
                </c:pt>
                <c:pt idx="4">
                  <c:v>87.92</c:v>
                </c:pt>
                <c:pt idx="5">
                  <c:v>85.11</c:v>
                </c:pt>
                <c:pt idx="6">
                  <c:v>95.51</c:v>
                </c:pt>
                <c:pt idx="7">
                  <c:v>88.76</c:v>
                </c:pt>
                <c:pt idx="8">
                  <c:v>84.83</c:v>
                </c:pt>
                <c:pt idx="9">
                  <c:v>75</c:v>
                </c:pt>
                <c:pt idx="10">
                  <c:v>79.489999999999995</c:v>
                </c:pt>
                <c:pt idx="11">
                  <c:v>87.92</c:v>
                </c:pt>
                <c:pt idx="12">
                  <c:v>90.45</c:v>
                </c:pt>
                <c:pt idx="13">
                  <c:v>80.34</c:v>
                </c:pt>
                <c:pt idx="14">
                  <c:v>89.33</c:v>
                </c:pt>
                <c:pt idx="15">
                  <c:v>79.78</c:v>
                </c:pt>
                <c:pt idx="16">
                  <c:v>94.1</c:v>
                </c:pt>
                <c:pt idx="17">
                  <c:v>89.89</c:v>
                </c:pt>
                <c:pt idx="18">
                  <c:v>92.7</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Лист1!$B$2:$B$18</c:f>
              <c:numCache>
                <c:formatCode>General</c:formatCode>
                <c:ptCount val="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numCache>
            </c:numRef>
          </c:val>
          <c:extLst>
            <c:ext xmlns:c16="http://schemas.microsoft.com/office/drawing/2014/chart" uri="{C3380CC4-5D6E-409C-BE32-E72D297353CC}">
              <c16:uniqueId val="{00000000-6120-4448-93D3-948E35661C93}"/>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57.150000000000006</c:v>
                </c:pt>
                <c:pt idx="1">
                  <c:v>41.489999999999995</c:v>
                </c:pt>
                <c:pt idx="2">
                  <c:v>37.729999999999997</c:v>
                </c:pt>
                <c:pt idx="3">
                  <c:v>37.660000000000004</c:v>
                </c:pt>
                <c:pt idx="4">
                  <c:v>40.779999999999994</c:v>
                </c:pt>
                <c:pt idx="5">
                  <c:v>38.71</c:v>
                </c:pt>
                <c:pt idx="6">
                  <c:v>51.85</c:v>
                </c:pt>
                <c:pt idx="7">
                  <c:v>0</c:v>
                </c:pt>
                <c:pt idx="8">
                  <c:v>42.86</c:v>
                </c:pt>
                <c:pt idx="9">
                  <c:v>0</c:v>
                </c:pt>
                <c:pt idx="10">
                  <c:v>18.760000000000002</c:v>
                </c:pt>
                <c:pt idx="11">
                  <c:v>28.259999999999998</c:v>
                </c:pt>
                <c:pt idx="12">
                  <c:v>50</c:v>
                </c:pt>
                <c:pt idx="13">
                  <c:v>54.83</c:v>
                </c:pt>
                <c:pt idx="14">
                  <c:v>41.83</c:v>
                </c:pt>
                <c:pt idx="15">
                  <c:v>44.12</c:v>
                </c:pt>
                <c:pt idx="16">
                  <c:v>21.740000000000002</c:v>
                </c:pt>
              </c:numCache>
            </c:numRef>
          </c:val>
          <c:extLst>
            <c:ext xmlns:c16="http://schemas.microsoft.com/office/drawing/2014/chart" uri="{C3380CC4-5D6E-409C-BE32-E72D297353CC}">
              <c16:uniqueId val="{00000001-6120-4448-93D3-948E35661C93}"/>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48.15</c:v>
                </c:pt>
                <c:pt idx="1">
                  <c:v>42</c:v>
                </c:pt>
                <c:pt idx="2">
                  <c:v>39.33</c:v>
                </c:pt>
                <c:pt idx="3">
                  <c:v>59.18</c:v>
                </c:pt>
                <c:pt idx="4">
                  <c:v>50</c:v>
                </c:pt>
                <c:pt idx="5">
                  <c:v>40</c:v>
                </c:pt>
                <c:pt idx="6">
                  <c:v>28.57</c:v>
                </c:pt>
                <c:pt idx="7">
                  <c:v>53.839999999999996</c:v>
                </c:pt>
                <c:pt idx="8">
                  <c:v>57.01</c:v>
                </c:pt>
                <c:pt idx="9">
                  <c:v>24.14</c:v>
                </c:pt>
                <c:pt idx="10">
                  <c:v>20</c:v>
                </c:pt>
                <c:pt idx="11">
                  <c:v>48.419999999999995</c:v>
                </c:pt>
                <c:pt idx="12">
                  <c:v>37.03</c:v>
                </c:pt>
                <c:pt idx="13">
                  <c:v>95.46</c:v>
                </c:pt>
                <c:pt idx="14">
                  <c:v>49.29</c:v>
                </c:pt>
                <c:pt idx="15">
                  <c:v>32.89</c:v>
                </c:pt>
                <c:pt idx="16">
                  <c:v>25.38</c:v>
                </c:pt>
              </c:numCache>
            </c:numRef>
          </c:val>
          <c:extLst>
            <c:ext xmlns:c16="http://schemas.microsoft.com/office/drawing/2014/chart" uri="{C3380CC4-5D6E-409C-BE32-E72D297353CC}">
              <c16:uniqueId val="{00000002-6120-4448-93D3-948E35661C93}"/>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32</c:v>
                </c:pt>
                <c:pt idx="1">
                  <c:v>35.78</c:v>
                </c:pt>
                <c:pt idx="2">
                  <c:v>44.53</c:v>
                </c:pt>
                <c:pt idx="3">
                  <c:v>52.63</c:v>
                </c:pt>
                <c:pt idx="4">
                  <c:v>62.510000000000005</c:v>
                </c:pt>
                <c:pt idx="5">
                  <c:v>0</c:v>
                </c:pt>
                <c:pt idx="6">
                  <c:v>42.64</c:v>
                </c:pt>
                <c:pt idx="7">
                  <c:v>17.649999999999999</c:v>
                </c:pt>
                <c:pt idx="8">
                  <c:v>47.06</c:v>
                </c:pt>
                <c:pt idx="9">
                  <c:v>25</c:v>
                </c:pt>
                <c:pt idx="10">
                  <c:v>26.67</c:v>
                </c:pt>
                <c:pt idx="11">
                  <c:v>45.16</c:v>
                </c:pt>
                <c:pt idx="12">
                  <c:v>0</c:v>
                </c:pt>
                <c:pt idx="13">
                  <c:v>31.58</c:v>
                </c:pt>
                <c:pt idx="14">
                  <c:v>31.86</c:v>
                </c:pt>
                <c:pt idx="15">
                  <c:v>37.869999999999997</c:v>
                </c:pt>
                <c:pt idx="16">
                  <c:v>42.589999999999996</c:v>
                </c:pt>
              </c:numCache>
            </c:numRef>
          </c:val>
          <c:extLst>
            <c:ext xmlns:c16="http://schemas.microsoft.com/office/drawing/2014/chart" uri="{C3380CC4-5D6E-409C-BE32-E72D297353CC}">
              <c16:uniqueId val="{00000000-AFFF-4264-933A-7DBBE12388F0}"/>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16.670000000000002</c:v>
                </c:pt>
                <c:pt idx="1">
                  <c:v>42.85</c:v>
                </c:pt>
                <c:pt idx="2">
                  <c:v>30.95</c:v>
                </c:pt>
                <c:pt idx="3">
                  <c:v>66.66</c:v>
                </c:pt>
                <c:pt idx="4">
                  <c:v>38</c:v>
                </c:pt>
                <c:pt idx="5">
                  <c:v>14.7</c:v>
                </c:pt>
                <c:pt idx="6">
                  <c:v>47.06</c:v>
                </c:pt>
                <c:pt idx="7">
                  <c:v>40.74</c:v>
                </c:pt>
                <c:pt idx="8">
                  <c:v>48.480000000000004</c:v>
                </c:pt>
                <c:pt idx="9">
                  <c:v>39.42</c:v>
                </c:pt>
                <c:pt idx="10">
                  <c:v>36.730000000000004</c:v>
                </c:pt>
                <c:pt idx="11">
                  <c:v>42.099999999999994</c:v>
                </c:pt>
                <c:pt idx="12">
                  <c:v>45.45</c:v>
                </c:pt>
                <c:pt idx="13">
                  <c:v>0</c:v>
                </c:pt>
                <c:pt idx="14">
                  <c:v>39.67</c:v>
                </c:pt>
                <c:pt idx="15">
                  <c:v>35.9</c:v>
                </c:pt>
                <c:pt idx="16">
                  <c:v>15.79</c:v>
                </c:pt>
                <c:pt idx="17">
                  <c:v>61.29</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15.79</c:v>
                </c:pt>
                <c:pt idx="1">
                  <c:v>30.66</c:v>
                </c:pt>
                <c:pt idx="2">
                  <c:v>40.49</c:v>
                </c:pt>
                <c:pt idx="3">
                  <c:v>52.94</c:v>
                </c:pt>
                <c:pt idx="4">
                  <c:v>36.67</c:v>
                </c:pt>
                <c:pt idx="5">
                  <c:v>31.150000000000002</c:v>
                </c:pt>
                <c:pt idx="6">
                  <c:v>57.69</c:v>
                </c:pt>
                <c:pt idx="7">
                  <c:v>46.78</c:v>
                </c:pt>
                <c:pt idx="8">
                  <c:v>27.28</c:v>
                </c:pt>
                <c:pt idx="9">
                  <c:v>49.26</c:v>
                </c:pt>
                <c:pt idx="10">
                  <c:v>44.11</c:v>
                </c:pt>
                <c:pt idx="11">
                  <c:v>37.83</c:v>
                </c:pt>
                <c:pt idx="12">
                  <c:v>41.93</c:v>
                </c:pt>
                <c:pt idx="13">
                  <c:v>21.43</c:v>
                </c:pt>
                <c:pt idx="14">
                  <c:v>38.369999999999997</c:v>
                </c:pt>
                <c:pt idx="15">
                  <c:v>42.300000000000004</c:v>
                </c:pt>
                <c:pt idx="16">
                  <c:v>42.2</c:v>
                </c:pt>
                <c:pt idx="17">
                  <c:v>77.66</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53.849999999999994</c:v>
                </c:pt>
                <c:pt idx="1">
                  <c:v>35.909999999999997</c:v>
                </c:pt>
                <c:pt idx="2">
                  <c:v>41.71</c:v>
                </c:pt>
                <c:pt idx="3">
                  <c:v>28.58</c:v>
                </c:pt>
                <c:pt idx="4">
                  <c:v>12.239999999999998</c:v>
                </c:pt>
                <c:pt idx="5">
                  <c:v>31.82</c:v>
                </c:pt>
                <c:pt idx="6">
                  <c:v>40</c:v>
                </c:pt>
                <c:pt idx="7">
                  <c:v>48</c:v>
                </c:pt>
                <c:pt idx="8">
                  <c:v>28.57</c:v>
                </c:pt>
                <c:pt idx="9">
                  <c:v>37.5</c:v>
                </c:pt>
                <c:pt idx="10">
                  <c:v>35.71</c:v>
                </c:pt>
                <c:pt idx="11">
                  <c:v>53.089999999999996</c:v>
                </c:pt>
                <c:pt idx="12">
                  <c:v>34.04</c:v>
                </c:pt>
                <c:pt idx="13">
                  <c:v>47.620000000000005</c:v>
                </c:pt>
                <c:pt idx="14">
                  <c:v>38.28</c:v>
                </c:pt>
                <c:pt idx="15">
                  <c:v>31.77</c:v>
                </c:pt>
                <c:pt idx="16">
                  <c:v>48.11</c:v>
                </c:pt>
                <c:pt idx="17">
                  <c:v>76.27000000000001</c:v>
                </c:pt>
              </c:numCache>
            </c:numRef>
          </c:val>
          <c:extLst>
            <c:ext xmlns:c16="http://schemas.microsoft.com/office/drawing/2014/chart" uri="{C3380CC4-5D6E-409C-BE32-E72D297353CC}">
              <c16:uniqueId val="{00000000-0B04-41F8-8B6D-7F48831460E9}"/>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32974188169017E-2"/>
          <c:y val="0"/>
          <c:w val="0.93756702581183093"/>
          <c:h val="0.50071673858229504"/>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36.53</c:v>
                </c:pt>
                <c:pt idx="1">
                  <c:v>32.83</c:v>
                </c:pt>
                <c:pt idx="2">
                  <c:v>45.06</c:v>
                </c:pt>
                <c:pt idx="3">
                  <c:v>31.61</c:v>
                </c:pt>
                <c:pt idx="4">
                  <c:v>40</c:v>
                </c:pt>
                <c:pt idx="5">
                  <c:v>42.150000000000006</c:v>
                </c:pt>
                <c:pt idx="6">
                  <c:v>48.36</c:v>
                </c:pt>
                <c:pt idx="7">
                  <c:v>38.429999999999993</c:v>
                </c:pt>
                <c:pt idx="8">
                  <c:v>52.07</c:v>
                </c:pt>
                <c:pt idx="9">
                  <c:v>50</c:v>
                </c:pt>
                <c:pt idx="10">
                  <c:v>42.69</c:v>
                </c:pt>
                <c:pt idx="11">
                  <c:v>41.55</c:v>
                </c:pt>
                <c:pt idx="12">
                  <c:v>33.47</c:v>
                </c:pt>
                <c:pt idx="13">
                  <c:v>41.34</c:v>
                </c:pt>
                <c:pt idx="14">
                  <c:v>32.130000000000003</c:v>
                </c:pt>
                <c:pt idx="15">
                  <c:v>33.58</c:v>
                </c:pt>
                <c:pt idx="16">
                  <c:v>38.180000000000007</c:v>
                </c:pt>
                <c:pt idx="17">
                  <c:v>50.550000000000004</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31.93</c:v>
                </c:pt>
                <c:pt idx="1">
                  <c:v>34.269999999999996</c:v>
                </c:pt>
                <c:pt idx="2">
                  <c:v>46.099999999999994</c:v>
                </c:pt>
                <c:pt idx="3">
                  <c:v>43.45</c:v>
                </c:pt>
                <c:pt idx="4">
                  <c:v>44.21</c:v>
                </c:pt>
                <c:pt idx="5">
                  <c:v>39.18</c:v>
                </c:pt>
                <c:pt idx="6">
                  <c:v>43.81</c:v>
                </c:pt>
                <c:pt idx="7">
                  <c:v>43.650000000000006</c:v>
                </c:pt>
                <c:pt idx="8">
                  <c:v>38.89</c:v>
                </c:pt>
                <c:pt idx="9">
                  <c:v>45.809999999999995</c:v>
                </c:pt>
                <c:pt idx="10">
                  <c:v>34.119999999999997</c:v>
                </c:pt>
                <c:pt idx="11">
                  <c:v>49.43</c:v>
                </c:pt>
                <c:pt idx="12">
                  <c:v>37.299999999999997</c:v>
                </c:pt>
                <c:pt idx="13">
                  <c:v>43.13</c:v>
                </c:pt>
                <c:pt idx="14">
                  <c:v>41.49</c:v>
                </c:pt>
                <c:pt idx="15">
                  <c:v>46.9</c:v>
                </c:pt>
                <c:pt idx="16">
                  <c:v>36.46</c:v>
                </c:pt>
                <c:pt idx="17">
                  <c:v>62.3</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46.89</c:v>
                </c:pt>
                <c:pt idx="1">
                  <c:v>37.53</c:v>
                </c:pt>
                <c:pt idx="2">
                  <c:v>46.21</c:v>
                </c:pt>
                <c:pt idx="3">
                  <c:v>46.769999999999996</c:v>
                </c:pt>
                <c:pt idx="4">
                  <c:v>41.92</c:v>
                </c:pt>
                <c:pt idx="5">
                  <c:v>40.230000000000004</c:v>
                </c:pt>
                <c:pt idx="6">
                  <c:v>52.120000000000005</c:v>
                </c:pt>
                <c:pt idx="7">
                  <c:v>45.45</c:v>
                </c:pt>
                <c:pt idx="8">
                  <c:v>41.73</c:v>
                </c:pt>
                <c:pt idx="9">
                  <c:v>53.46</c:v>
                </c:pt>
                <c:pt idx="10">
                  <c:v>38.92</c:v>
                </c:pt>
                <c:pt idx="11">
                  <c:v>50.540000000000006</c:v>
                </c:pt>
                <c:pt idx="12">
                  <c:v>35.379999999999995</c:v>
                </c:pt>
                <c:pt idx="13">
                  <c:v>36</c:v>
                </c:pt>
                <c:pt idx="14">
                  <c:v>39.549999999999997</c:v>
                </c:pt>
                <c:pt idx="15">
                  <c:v>35.700000000000003</c:v>
                </c:pt>
                <c:pt idx="16">
                  <c:v>38.4</c:v>
                </c:pt>
                <c:pt idx="17">
                  <c:v>59.4</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34.519999999999996</c:v>
                </c:pt>
                <c:pt idx="1">
                  <c:v>30</c:v>
                </c:pt>
                <c:pt idx="2">
                  <c:v>46.07</c:v>
                </c:pt>
                <c:pt idx="3">
                  <c:v>49.25</c:v>
                </c:pt>
                <c:pt idx="4">
                  <c:v>37.879999999999995</c:v>
                </c:pt>
                <c:pt idx="5">
                  <c:v>38.14</c:v>
                </c:pt>
                <c:pt idx="6">
                  <c:v>55.260000000000005</c:v>
                </c:pt>
                <c:pt idx="7">
                  <c:v>40.080000000000005</c:v>
                </c:pt>
                <c:pt idx="8">
                  <c:v>46.9</c:v>
                </c:pt>
                <c:pt idx="9">
                  <c:v>46.83</c:v>
                </c:pt>
                <c:pt idx="10">
                  <c:v>41.21</c:v>
                </c:pt>
                <c:pt idx="11">
                  <c:v>42.57</c:v>
                </c:pt>
                <c:pt idx="12">
                  <c:v>38.299999999999997</c:v>
                </c:pt>
                <c:pt idx="13">
                  <c:v>39.200000000000003</c:v>
                </c:pt>
                <c:pt idx="14">
                  <c:v>39.83</c:v>
                </c:pt>
                <c:pt idx="15">
                  <c:v>40</c:v>
                </c:pt>
                <c:pt idx="16">
                  <c:v>44.580000000000005</c:v>
                </c:pt>
                <c:pt idx="17">
                  <c:v>57.319999999999993</c:v>
                </c:pt>
              </c:numCache>
            </c:numRef>
          </c:val>
          <c:extLst>
            <c:ext xmlns:c16="http://schemas.microsoft.com/office/drawing/2014/chart" uri="{C3380CC4-5D6E-409C-BE32-E72D297353CC}">
              <c16:uniqueId val="{00000000-0973-4C85-8B05-29671460CD06}"/>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Лист1!$A$2:$A$20</c:f>
              <c:strCache>
                <c:ptCount val="19"/>
                <c:pt idx="0">
                  <c:v>1</c:v>
                </c:pt>
                <c:pt idx="1">
                  <c:v>2</c:v>
                </c:pt>
                <c:pt idx="2">
                  <c:v>3.1</c:v>
                </c:pt>
                <c:pt idx="3">
                  <c:v>3.2</c:v>
                </c:pt>
                <c:pt idx="4">
                  <c:v>4.1</c:v>
                </c:pt>
                <c:pt idx="5">
                  <c:v>4.2</c:v>
                </c:pt>
                <c:pt idx="6">
                  <c:v>5.1</c:v>
                </c:pt>
                <c:pt idx="7">
                  <c:v>5.2</c:v>
                </c:pt>
                <c:pt idx="8">
                  <c:v>6.1</c:v>
                </c:pt>
                <c:pt idx="9">
                  <c:v>6.2</c:v>
                </c:pt>
                <c:pt idx="10">
                  <c:v>7.1</c:v>
                </c:pt>
                <c:pt idx="11">
                  <c:v>7.2</c:v>
                </c:pt>
                <c:pt idx="12">
                  <c:v>8.1</c:v>
                </c:pt>
                <c:pt idx="13">
                  <c:v>8.2</c:v>
                </c:pt>
                <c:pt idx="14">
                  <c:v>9.1</c:v>
                </c:pt>
                <c:pt idx="15">
                  <c:v>9.2</c:v>
                </c:pt>
                <c:pt idx="16">
                  <c:v>9.3</c:v>
                </c:pt>
                <c:pt idx="17">
                  <c:v>10.1</c:v>
                </c:pt>
                <c:pt idx="18">
                  <c:v>10.2</c:v>
                </c:pt>
              </c:strCache>
            </c:strRef>
          </c:cat>
          <c:val>
            <c:numRef>
              <c:f>Лист1!$B$2:$B$20</c:f>
              <c:numCache>
                <c:formatCode>General</c:formatCode>
                <c:ptCount val="19"/>
                <c:pt idx="0">
                  <c:v>85.37</c:v>
                </c:pt>
                <c:pt idx="1">
                  <c:v>67.75</c:v>
                </c:pt>
                <c:pt idx="2">
                  <c:v>74.13</c:v>
                </c:pt>
                <c:pt idx="3">
                  <c:v>40.78</c:v>
                </c:pt>
                <c:pt idx="4">
                  <c:v>74.790000000000006</c:v>
                </c:pt>
                <c:pt idx="5">
                  <c:v>35.96</c:v>
                </c:pt>
                <c:pt idx="6">
                  <c:v>69.58</c:v>
                </c:pt>
                <c:pt idx="7">
                  <c:v>55.06</c:v>
                </c:pt>
                <c:pt idx="8">
                  <c:v>84.25</c:v>
                </c:pt>
                <c:pt idx="9">
                  <c:v>48.51</c:v>
                </c:pt>
                <c:pt idx="10">
                  <c:v>67.790000000000006</c:v>
                </c:pt>
                <c:pt idx="11">
                  <c:v>33.64</c:v>
                </c:pt>
                <c:pt idx="12">
                  <c:v>49.23</c:v>
                </c:pt>
                <c:pt idx="13">
                  <c:v>53.02</c:v>
                </c:pt>
                <c:pt idx="14">
                  <c:v>85.6</c:v>
                </c:pt>
                <c:pt idx="15">
                  <c:v>61.71</c:v>
                </c:pt>
                <c:pt idx="16">
                  <c:v>37.94</c:v>
                </c:pt>
                <c:pt idx="17">
                  <c:v>50.29</c:v>
                </c:pt>
                <c:pt idx="18">
                  <c:v>46.31</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3"/>
              <c:layout>
                <c:manualLayout>
                  <c:x val="5.5881531153953619E-3"/>
                  <c:y val="-1.5581524763494713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5"/>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5AF7-4CBF-871B-103D14D45CE7}"/>
                </c:ext>
              </c:extLst>
            </c:dLbl>
            <c:dLbl>
              <c:idx val="6"/>
              <c:layout>
                <c:manualLayout>
                  <c:x val="5.5881531153953211E-3"/>
                  <c:y val="-1.64899882214369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7"/>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2-5AF7-4CBF-871B-103D14D45CE7}"/>
                </c:ext>
              </c:extLst>
            </c:dLbl>
            <c:dLbl>
              <c:idx val="8"/>
              <c:layout>
                <c:manualLayout>
                  <c:x val="8.941044984632579E-3"/>
                  <c:y val="-7.0671378091872791E-3"/>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0E-4F7F-9A05-91190C4A355F}"/>
                </c:ext>
              </c:extLst>
            </c:dLbl>
            <c:dLbl>
              <c:idx val="9"/>
              <c:layout>
                <c:manualLayout>
                  <c:x val="6.7057837384744343E-3"/>
                  <c:y val="-9.4228504122497916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dLbl>
              <c:idx val="10"/>
              <c:layout>
                <c:manualLayout>
                  <c:x val="6.7057837384744343E-3"/>
                  <c:y val="-1.1129660545353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layout>
                <c:manualLayout>
                  <c:x val="4.4705224923162071E-3"/>
                  <c:y val="-7.0671378091872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9F-4C7D-91EC-59D15CFD1387}"/>
                </c:ext>
              </c:extLst>
            </c:dLbl>
            <c:dLbl>
              <c:idx val="14"/>
              <c:layout>
                <c:manualLayout>
                  <c:x val="1.1176306230790559E-2"/>
                  <c:y val="-9.422850412249717E-3"/>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0E-4F7F-9A05-91190C4A355F}"/>
                </c:ext>
              </c:extLst>
            </c:dLbl>
            <c:dLbl>
              <c:idx val="15"/>
              <c:layout>
                <c:manualLayout>
                  <c:x val="6.7057837384745158E-3"/>
                  <c:y val="-4.7114252061248533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9F-4C7D-91EC-59D15CFD1387}"/>
                </c:ext>
              </c:extLst>
            </c:dLbl>
            <c:dLbl>
              <c:idx val="16"/>
              <c:layout>
                <c:manualLayout>
                  <c:x val="1.2293936853869631E-2"/>
                  <c:y val="4.7114252061248524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9F-4C7D-91EC-59D15CFD1387}"/>
                </c:ext>
              </c:extLst>
            </c:dLbl>
            <c:dLbl>
              <c:idx val="17"/>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4-5AF7-4CBF-871B-103D14D45CE7}"/>
                </c:ext>
              </c:extLst>
            </c:dLbl>
            <c:dLbl>
              <c:idx val="18"/>
              <c:layout>
                <c:manualLayout>
                  <c:x val="4.4705224923161256E-3"/>
                  <c:y val="-2.2259321090706732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78-4056-A42A-19F41D082FC3}"/>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Лист1!$A$2:$A$20</c:f>
              <c:strCache>
                <c:ptCount val="19"/>
                <c:pt idx="0">
                  <c:v>1</c:v>
                </c:pt>
                <c:pt idx="1">
                  <c:v>2</c:v>
                </c:pt>
                <c:pt idx="2">
                  <c:v>3.1</c:v>
                </c:pt>
                <c:pt idx="3">
                  <c:v>3.2</c:v>
                </c:pt>
                <c:pt idx="4">
                  <c:v>4.1</c:v>
                </c:pt>
                <c:pt idx="5">
                  <c:v>4.2</c:v>
                </c:pt>
                <c:pt idx="6">
                  <c:v>5.1</c:v>
                </c:pt>
                <c:pt idx="7">
                  <c:v>5.2</c:v>
                </c:pt>
                <c:pt idx="8">
                  <c:v>6.1</c:v>
                </c:pt>
                <c:pt idx="9">
                  <c:v>6.2</c:v>
                </c:pt>
                <c:pt idx="10">
                  <c:v>7.1</c:v>
                </c:pt>
                <c:pt idx="11">
                  <c:v>7.2</c:v>
                </c:pt>
                <c:pt idx="12">
                  <c:v>8.1</c:v>
                </c:pt>
                <c:pt idx="13">
                  <c:v>8.2</c:v>
                </c:pt>
                <c:pt idx="14">
                  <c:v>9.1</c:v>
                </c:pt>
                <c:pt idx="15">
                  <c:v>9.2</c:v>
                </c:pt>
                <c:pt idx="16">
                  <c:v>9.3</c:v>
                </c:pt>
                <c:pt idx="17">
                  <c:v>10.1</c:v>
                </c:pt>
                <c:pt idx="18">
                  <c:v>10.2</c:v>
                </c:pt>
              </c:strCache>
            </c:strRef>
          </c:cat>
          <c:val>
            <c:numRef>
              <c:f>Лист1!$C$2:$C$20</c:f>
              <c:numCache>
                <c:formatCode>General</c:formatCode>
                <c:ptCount val="19"/>
                <c:pt idx="0">
                  <c:v>85.09</c:v>
                </c:pt>
                <c:pt idx="1">
                  <c:v>65.14</c:v>
                </c:pt>
                <c:pt idx="2">
                  <c:v>74.28</c:v>
                </c:pt>
                <c:pt idx="3">
                  <c:v>38.4</c:v>
                </c:pt>
                <c:pt idx="4">
                  <c:v>73.69</c:v>
                </c:pt>
                <c:pt idx="5">
                  <c:v>31.98</c:v>
                </c:pt>
                <c:pt idx="6">
                  <c:v>65.52</c:v>
                </c:pt>
                <c:pt idx="7">
                  <c:v>52.23</c:v>
                </c:pt>
                <c:pt idx="8">
                  <c:v>83.63</c:v>
                </c:pt>
                <c:pt idx="9">
                  <c:v>45.26</c:v>
                </c:pt>
                <c:pt idx="10">
                  <c:v>65.89</c:v>
                </c:pt>
                <c:pt idx="11">
                  <c:v>31.15</c:v>
                </c:pt>
                <c:pt idx="12">
                  <c:v>43.19</c:v>
                </c:pt>
                <c:pt idx="13">
                  <c:v>50.69</c:v>
                </c:pt>
                <c:pt idx="14">
                  <c:v>83.57</c:v>
                </c:pt>
                <c:pt idx="15">
                  <c:v>56.18</c:v>
                </c:pt>
                <c:pt idx="16">
                  <c:v>33.21</c:v>
                </c:pt>
                <c:pt idx="17">
                  <c:v>50.45</c:v>
                </c:pt>
                <c:pt idx="18">
                  <c:v>41.98</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5.1100000000000003</c:v>
                </c:pt>
                <c:pt idx="1">
                  <c:v>48.05</c:v>
                </c:pt>
                <c:pt idx="2">
                  <c:v>37.61</c:v>
                </c:pt>
                <c:pt idx="3">
                  <c:v>9.23</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5.36</c:v>
                </c:pt>
                <c:pt idx="1">
                  <c:v>54.8</c:v>
                </c:pt>
                <c:pt idx="2">
                  <c:v>33.53</c:v>
                </c:pt>
                <c:pt idx="3">
                  <c:v>6.31</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rgbClr val="C00000"/>
              </a:solidFill>
              <a:ln>
                <a:noFill/>
              </a:ln>
              <a:effectLst/>
            </c:spPr>
            <c:extLst>
              <c:ext xmlns:c16="http://schemas.microsoft.com/office/drawing/2014/chart" uri="{C3380CC4-5D6E-409C-BE32-E72D297353CC}">
                <c16:uniqueId val="{00000008-3149-4356-8826-BD5957D8088A}"/>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06-DED2-48E7-9E8A-D14743DFF069}"/>
              </c:ext>
            </c:extLst>
          </c:dPt>
          <c:dPt>
            <c:idx val="18"/>
            <c:invertIfNegative val="0"/>
            <c:bubble3D val="0"/>
            <c:spPr>
              <a:solidFill>
                <a:srgbClr val="C00000"/>
              </a:solidFill>
              <a:ln>
                <a:noFill/>
              </a:ln>
              <a:effectLst/>
            </c:spPr>
            <c:extLst>
              <c:ext xmlns:c16="http://schemas.microsoft.com/office/drawing/2014/chart" uri="{C3380CC4-5D6E-409C-BE32-E72D297353CC}">
                <c16:uniqueId val="{00000009-3149-4356-8826-BD5957D8088A}"/>
              </c:ext>
            </c:extLst>
          </c:dPt>
          <c:dPt>
            <c:idx val="24"/>
            <c:invertIfNegative val="0"/>
            <c:bubble3D val="0"/>
            <c:spPr>
              <a:solidFill>
                <a:srgbClr val="C00000"/>
              </a:solidFill>
              <a:ln>
                <a:noFill/>
              </a:ln>
              <a:effectLst/>
            </c:spPr>
            <c:extLst>
              <c:ext xmlns:c16="http://schemas.microsoft.com/office/drawing/2014/chart" uri="{C3380CC4-5D6E-409C-BE32-E72D297353CC}">
                <c16:uniqueId val="{0000000C-1613-4E13-B463-6221711D53A0}"/>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Лист1!$B$1:$AE$1</c:f>
              <c:strCach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strCache>
            </c:strRef>
          </c:cat>
          <c:val>
            <c:numRef>
              <c:f>Лист1!$B$2:$AE$2</c:f>
              <c:numCache>
                <c:formatCode>General</c:formatCode>
                <c:ptCount val="30"/>
                <c:pt idx="0">
                  <c:v>0</c:v>
                </c:pt>
                <c:pt idx="1">
                  <c:v>0</c:v>
                </c:pt>
                <c:pt idx="2">
                  <c:v>0.1</c:v>
                </c:pt>
                <c:pt idx="3">
                  <c:v>0.1</c:v>
                </c:pt>
                <c:pt idx="4">
                  <c:v>0.3</c:v>
                </c:pt>
                <c:pt idx="5">
                  <c:v>0.6</c:v>
                </c:pt>
                <c:pt idx="6">
                  <c:v>0.9</c:v>
                </c:pt>
                <c:pt idx="7">
                  <c:v>1.2</c:v>
                </c:pt>
                <c:pt idx="8">
                  <c:v>1.1000000000000001</c:v>
                </c:pt>
                <c:pt idx="9">
                  <c:v>1.1000000000000001</c:v>
                </c:pt>
                <c:pt idx="10">
                  <c:v>8.9</c:v>
                </c:pt>
                <c:pt idx="11">
                  <c:v>7.6</c:v>
                </c:pt>
                <c:pt idx="12">
                  <c:v>7.6</c:v>
                </c:pt>
                <c:pt idx="13">
                  <c:v>6.9</c:v>
                </c:pt>
                <c:pt idx="14">
                  <c:v>6.8</c:v>
                </c:pt>
                <c:pt idx="15">
                  <c:v>6.8</c:v>
                </c:pt>
                <c:pt idx="16">
                  <c:v>5.6</c:v>
                </c:pt>
                <c:pt idx="17">
                  <c:v>4.5999999999999996</c:v>
                </c:pt>
                <c:pt idx="18">
                  <c:v>10.4</c:v>
                </c:pt>
                <c:pt idx="19">
                  <c:v>7.9</c:v>
                </c:pt>
                <c:pt idx="20">
                  <c:v>5.2</c:v>
                </c:pt>
                <c:pt idx="21">
                  <c:v>4.3</c:v>
                </c:pt>
                <c:pt idx="22">
                  <c:v>3.4</c:v>
                </c:pt>
                <c:pt idx="23">
                  <c:v>2.2999999999999998</c:v>
                </c:pt>
                <c:pt idx="24">
                  <c:v>2.9</c:v>
                </c:pt>
                <c:pt idx="25">
                  <c:v>1.4</c:v>
                </c:pt>
                <c:pt idx="26">
                  <c:v>0.7</c:v>
                </c:pt>
                <c:pt idx="27">
                  <c:v>0.7</c:v>
                </c:pt>
                <c:pt idx="28">
                  <c:v>0.4</c:v>
                </c:pt>
                <c:pt idx="29">
                  <c:v>0.2</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Лист1!$B$1:$T$1</c:f>
              <c:strCache>
                <c:ptCount val="19"/>
                <c:pt idx="0">
                  <c:v>1</c:v>
                </c:pt>
                <c:pt idx="1">
                  <c:v>2</c:v>
                </c:pt>
                <c:pt idx="2">
                  <c:v>3,1</c:v>
                </c:pt>
                <c:pt idx="3">
                  <c:v>3,2</c:v>
                </c:pt>
                <c:pt idx="4">
                  <c:v>4,1</c:v>
                </c:pt>
                <c:pt idx="5">
                  <c:v>4,2</c:v>
                </c:pt>
                <c:pt idx="6">
                  <c:v>5,1</c:v>
                </c:pt>
                <c:pt idx="7">
                  <c:v>5,2</c:v>
                </c:pt>
                <c:pt idx="8">
                  <c:v>6,1</c:v>
                </c:pt>
                <c:pt idx="9">
                  <c:v>6,2</c:v>
                </c:pt>
                <c:pt idx="10">
                  <c:v>7,1</c:v>
                </c:pt>
                <c:pt idx="11">
                  <c:v>7,2</c:v>
                </c:pt>
                <c:pt idx="12">
                  <c:v>8,1</c:v>
                </c:pt>
                <c:pt idx="13">
                  <c:v>8,2</c:v>
                </c:pt>
                <c:pt idx="14">
                  <c:v>9,1</c:v>
                </c:pt>
                <c:pt idx="15">
                  <c:v>9,2</c:v>
                </c:pt>
                <c:pt idx="16">
                  <c:v>9,3</c:v>
                </c:pt>
                <c:pt idx="17">
                  <c:v>10,1</c:v>
                </c:pt>
                <c:pt idx="18">
                  <c:v>10,2</c:v>
                </c:pt>
              </c:strCache>
            </c:strRef>
          </c:cat>
          <c:val>
            <c:numRef>
              <c:f>Лист1!$B$2:$T$2</c:f>
              <c:numCache>
                <c:formatCode>General</c:formatCode>
                <c:ptCount val="19"/>
                <c:pt idx="0">
                  <c:v>62.12</c:v>
                </c:pt>
                <c:pt idx="1">
                  <c:v>38.64</c:v>
                </c:pt>
                <c:pt idx="2">
                  <c:v>42.42</c:v>
                </c:pt>
                <c:pt idx="3">
                  <c:v>11.62</c:v>
                </c:pt>
                <c:pt idx="4">
                  <c:v>45.71</c:v>
                </c:pt>
                <c:pt idx="5">
                  <c:v>5.3</c:v>
                </c:pt>
                <c:pt idx="6">
                  <c:v>30.3</c:v>
                </c:pt>
                <c:pt idx="7">
                  <c:v>14.14</c:v>
                </c:pt>
                <c:pt idx="8">
                  <c:v>51.52</c:v>
                </c:pt>
                <c:pt idx="9">
                  <c:v>13.89</c:v>
                </c:pt>
                <c:pt idx="10">
                  <c:v>40.909999999999997</c:v>
                </c:pt>
                <c:pt idx="11">
                  <c:v>5.81</c:v>
                </c:pt>
                <c:pt idx="12">
                  <c:v>9.09</c:v>
                </c:pt>
                <c:pt idx="13">
                  <c:v>12.12</c:v>
                </c:pt>
                <c:pt idx="14">
                  <c:v>50.51</c:v>
                </c:pt>
                <c:pt idx="15">
                  <c:v>11.62</c:v>
                </c:pt>
                <c:pt idx="16">
                  <c:v>4.29</c:v>
                </c:pt>
                <c:pt idx="17">
                  <c:v>20.2</c:v>
                </c:pt>
                <c:pt idx="18">
                  <c:v>6.57</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Лист1!$B$1:$T$1</c:f>
              <c:strCache>
                <c:ptCount val="19"/>
                <c:pt idx="0">
                  <c:v>1</c:v>
                </c:pt>
                <c:pt idx="1">
                  <c:v>2</c:v>
                </c:pt>
                <c:pt idx="2">
                  <c:v>3,1</c:v>
                </c:pt>
                <c:pt idx="3">
                  <c:v>3,2</c:v>
                </c:pt>
                <c:pt idx="4">
                  <c:v>4,1</c:v>
                </c:pt>
                <c:pt idx="5">
                  <c:v>4,2</c:v>
                </c:pt>
                <c:pt idx="6">
                  <c:v>5,1</c:v>
                </c:pt>
                <c:pt idx="7">
                  <c:v>5,2</c:v>
                </c:pt>
                <c:pt idx="8">
                  <c:v>6,1</c:v>
                </c:pt>
                <c:pt idx="9">
                  <c:v>6,2</c:v>
                </c:pt>
                <c:pt idx="10">
                  <c:v>7,1</c:v>
                </c:pt>
                <c:pt idx="11">
                  <c:v>7,2</c:v>
                </c:pt>
                <c:pt idx="12">
                  <c:v>8,1</c:v>
                </c:pt>
                <c:pt idx="13">
                  <c:v>8,2</c:v>
                </c:pt>
                <c:pt idx="14">
                  <c:v>9,1</c:v>
                </c:pt>
                <c:pt idx="15">
                  <c:v>9,2</c:v>
                </c:pt>
                <c:pt idx="16">
                  <c:v>9,3</c:v>
                </c:pt>
                <c:pt idx="17">
                  <c:v>10,1</c:v>
                </c:pt>
                <c:pt idx="18">
                  <c:v>10,2</c:v>
                </c:pt>
              </c:strCache>
            </c:strRef>
          </c:cat>
          <c:val>
            <c:numRef>
              <c:f>Лист1!$B$3:$T$3</c:f>
              <c:numCache>
                <c:formatCode>General</c:formatCode>
                <c:ptCount val="19"/>
                <c:pt idx="0">
                  <c:v>81.09</c:v>
                </c:pt>
                <c:pt idx="1">
                  <c:v>58.59</c:v>
                </c:pt>
                <c:pt idx="2">
                  <c:v>67.900000000000006</c:v>
                </c:pt>
                <c:pt idx="3">
                  <c:v>28.02</c:v>
                </c:pt>
                <c:pt idx="4">
                  <c:v>68.62</c:v>
                </c:pt>
                <c:pt idx="5">
                  <c:v>21.68</c:v>
                </c:pt>
                <c:pt idx="6">
                  <c:v>56.84</c:v>
                </c:pt>
                <c:pt idx="7">
                  <c:v>40.35</c:v>
                </c:pt>
                <c:pt idx="8">
                  <c:v>80.05</c:v>
                </c:pt>
                <c:pt idx="9">
                  <c:v>34.47</c:v>
                </c:pt>
                <c:pt idx="10">
                  <c:v>58.62</c:v>
                </c:pt>
                <c:pt idx="11">
                  <c:v>20.62</c:v>
                </c:pt>
                <c:pt idx="12">
                  <c:v>32.369999999999997</c:v>
                </c:pt>
                <c:pt idx="13">
                  <c:v>40.15</c:v>
                </c:pt>
                <c:pt idx="14">
                  <c:v>78.62</c:v>
                </c:pt>
                <c:pt idx="15">
                  <c:v>41.23</c:v>
                </c:pt>
                <c:pt idx="16">
                  <c:v>19.93</c:v>
                </c:pt>
                <c:pt idx="17">
                  <c:v>40.69</c:v>
                </c:pt>
                <c:pt idx="18">
                  <c:v>29.88</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Лист1!$B$1:$T$1</c:f>
              <c:strCache>
                <c:ptCount val="19"/>
                <c:pt idx="0">
                  <c:v>1</c:v>
                </c:pt>
                <c:pt idx="1">
                  <c:v>2</c:v>
                </c:pt>
                <c:pt idx="2">
                  <c:v>3,1</c:v>
                </c:pt>
                <c:pt idx="3">
                  <c:v>3,2</c:v>
                </c:pt>
                <c:pt idx="4">
                  <c:v>4,1</c:v>
                </c:pt>
                <c:pt idx="5">
                  <c:v>4,2</c:v>
                </c:pt>
                <c:pt idx="6">
                  <c:v>5,1</c:v>
                </c:pt>
                <c:pt idx="7">
                  <c:v>5,2</c:v>
                </c:pt>
                <c:pt idx="8">
                  <c:v>6,1</c:v>
                </c:pt>
                <c:pt idx="9">
                  <c:v>6,2</c:v>
                </c:pt>
                <c:pt idx="10">
                  <c:v>7,1</c:v>
                </c:pt>
                <c:pt idx="11">
                  <c:v>7,2</c:v>
                </c:pt>
                <c:pt idx="12">
                  <c:v>8,1</c:v>
                </c:pt>
                <c:pt idx="13">
                  <c:v>8,2</c:v>
                </c:pt>
                <c:pt idx="14">
                  <c:v>9,1</c:v>
                </c:pt>
                <c:pt idx="15">
                  <c:v>9,2</c:v>
                </c:pt>
                <c:pt idx="16">
                  <c:v>9,3</c:v>
                </c:pt>
                <c:pt idx="17">
                  <c:v>10,1</c:v>
                </c:pt>
                <c:pt idx="18">
                  <c:v>10,2</c:v>
                </c:pt>
              </c:strCache>
            </c:strRef>
          </c:cat>
          <c:val>
            <c:numRef>
              <c:f>Лист1!$B$4:$T$4</c:f>
              <c:numCache>
                <c:formatCode>General</c:formatCode>
                <c:ptCount val="19"/>
                <c:pt idx="0">
                  <c:v>92.57</c:v>
                </c:pt>
                <c:pt idx="1">
                  <c:v>75.459999999999994</c:v>
                </c:pt>
                <c:pt idx="2">
                  <c:v>86.04</c:v>
                </c:pt>
                <c:pt idx="3">
                  <c:v>51.98</c:v>
                </c:pt>
                <c:pt idx="4">
                  <c:v>82.45</c:v>
                </c:pt>
                <c:pt idx="5">
                  <c:v>44.87</c:v>
                </c:pt>
                <c:pt idx="6">
                  <c:v>80.23</c:v>
                </c:pt>
                <c:pt idx="7">
                  <c:v>70.62</c:v>
                </c:pt>
                <c:pt idx="8">
                  <c:v>92.41</c:v>
                </c:pt>
                <c:pt idx="9">
                  <c:v>60.21</c:v>
                </c:pt>
                <c:pt idx="10">
                  <c:v>77.2</c:v>
                </c:pt>
                <c:pt idx="11">
                  <c:v>44.59</c:v>
                </c:pt>
                <c:pt idx="12">
                  <c:v>59</c:v>
                </c:pt>
                <c:pt idx="13">
                  <c:v>67.39</c:v>
                </c:pt>
                <c:pt idx="14">
                  <c:v>94.03</c:v>
                </c:pt>
                <c:pt idx="15">
                  <c:v>80.39</c:v>
                </c:pt>
                <c:pt idx="16">
                  <c:v>50.4</c:v>
                </c:pt>
                <c:pt idx="17">
                  <c:v>65.13</c:v>
                </c:pt>
                <c:pt idx="18">
                  <c:v>59.97</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Лист1!$B$1:$T$1</c:f>
              <c:strCache>
                <c:ptCount val="19"/>
                <c:pt idx="0">
                  <c:v>1</c:v>
                </c:pt>
                <c:pt idx="1">
                  <c:v>2</c:v>
                </c:pt>
                <c:pt idx="2">
                  <c:v>3,1</c:v>
                </c:pt>
                <c:pt idx="3">
                  <c:v>3,2</c:v>
                </c:pt>
                <c:pt idx="4">
                  <c:v>4,1</c:v>
                </c:pt>
                <c:pt idx="5">
                  <c:v>4,2</c:v>
                </c:pt>
                <c:pt idx="6">
                  <c:v>5,1</c:v>
                </c:pt>
                <c:pt idx="7">
                  <c:v>5,2</c:v>
                </c:pt>
                <c:pt idx="8">
                  <c:v>6,1</c:v>
                </c:pt>
                <c:pt idx="9">
                  <c:v>6,2</c:v>
                </c:pt>
                <c:pt idx="10">
                  <c:v>7,1</c:v>
                </c:pt>
                <c:pt idx="11">
                  <c:v>7,2</c:v>
                </c:pt>
                <c:pt idx="12">
                  <c:v>8,1</c:v>
                </c:pt>
                <c:pt idx="13">
                  <c:v>8,2</c:v>
                </c:pt>
                <c:pt idx="14">
                  <c:v>9,1</c:v>
                </c:pt>
                <c:pt idx="15">
                  <c:v>9,2</c:v>
                </c:pt>
                <c:pt idx="16">
                  <c:v>9,3</c:v>
                </c:pt>
                <c:pt idx="17">
                  <c:v>10,1</c:v>
                </c:pt>
                <c:pt idx="18">
                  <c:v>10,2</c:v>
                </c:pt>
              </c:strCache>
            </c:strRef>
          </c:cat>
          <c:val>
            <c:numRef>
              <c:f>Лист1!$B$5:$T$5</c:f>
              <c:numCache>
                <c:formatCode>General</c:formatCode>
                <c:ptCount val="19"/>
                <c:pt idx="0">
                  <c:v>99.57</c:v>
                </c:pt>
                <c:pt idx="1">
                  <c:v>89.7</c:v>
                </c:pt>
                <c:pt idx="2">
                  <c:v>94.21</c:v>
                </c:pt>
                <c:pt idx="3">
                  <c:v>79.180000000000007</c:v>
                </c:pt>
                <c:pt idx="4">
                  <c:v>95.06</c:v>
                </c:pt>
                <c:pt idx="5">
                  <c:v>75.540000000000006</c:v>
                </c:pt>
                <c:pt idx="6">
                  <c:v>92.7</c:v>
                </c:pt>
                <c:pt idx="7">
                  <c:v>90.13</c:v>
                </c:pt>
                <c:pt idx="8">
                  <c:v>95.28</c:v>
                </c:pt>
                <c:pt idx="9">
                  <c:v>86.27</c:v>
                </c:pt>
                <c:pt idx="10">
                  <c:v>90.13</c:v>
                </c:pt>
                <c:pt idx="11">
                  <c:v>72.75</c:v>
                </c:pt>
                <c:pt idx="12">
                  <c:v>82.19</c:v>
                </c:pt>
                <c:pt idx="13">
                  <c:v>86.27</c:v>
                </c:pt>
                <c:pt idx="14">
                  <c:v>99.14</c:v>
                </c:pt>
                <c:pt idx="15">
                  <c:v>95.28</c:v>
                </c:pt>
                <c:pt idx="16">
                  <c:v>81.760000000000005</c:v>
                </c:pt>
                <c:pt idx="17">
                  <c:v>82.83</c:v>
                </c:pt>
                <c:pt idx="18">
                  <c:v>81.55</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Лист1!$B$2:$B$18</c:f>
              <c:numCache>
                <c:formatCode>General</c:formatCode>
                <c:ptCount val="17"/>
                <c:pt idx="0">
                  <c:v>39.53</c:v>
                </c:pt>
                <c:pt idx="1">
                  <c:v>55.849999999999994</c:v>
                </c:pt>
                <c:pt idx="2">
                  <c:v>57.72</c:v>
                </c:pt>
                <c:pt idx="3">
                  <c:v>57.64</c:v>
                </c:pt>
                <c:pt idx="4">
                  <c:v>34.07</c:v>
                </c:pt>
                <c:pt idx="5">
                  <c:v>35.950000000000003</c:v>
                </c:pt>
                <c:pt idx="6">
                  <c:v>46.230000000000004</c:v>
                </c:pt>
                <c:pt idx="7">
                  <c:v>64.41</c:v>
                </c:pt>
                <c:pt idx="8">
                  <c:v>43.75</c:v>
                </c:pt>
                <c:pt idx="9">
                  <c:v>62.86</c:v>
                </c:pt>
                <c:pt idx="10">
                  <c:v>45.65</c:v>
                </c:pt>
                <c:pt idx="11">
                  <c:v>36.47</c:v>
                </c:pt>
                <c:pt idx="12">
                  <c:v>53.84</c:v>
                </c:pt>
                <c:pt idx="13">
                  <c:v>41.93</c:v>
                </c:pt>
                <c:pt idx="14">
                  <c:v>43.56</c:v>
                </c:pt>
                <c:pt idx="15">
                  <c:v>30.689999999999998</c:v>
                </c:pt>
                <c:pt idx="16">
                  <c:v>52.47</c:v>
                </c:pt>
              </c:numCache>
            </c:numRef>
          </c:val>
          <c:extLst>
            <c:ext xmlns:c16="http://schemas.microsoft.com/office/drawing/2014/chart" uri="{C3380CC4-5D6E-409C-BE32-E72D297353CC}">
              <c16:uniqueId val="{00000000-6120-4448-93D3-948E35661C93}"/>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0</c:v>
                </c:pt>
                <c:pt idx="1">
                  <c:v>47.93</c:v>
                </c:pt>
                <c:pt idx="2">
                  <c:v>46.96</c:v>
                </c:pt>
                <c:pt idx="3">
                  <c:v>28.939999999999998</c:v>
                </c:pt>
                <c:pt idx="4">
                  <c:v>35.480000000000004</c:v>
                </c:pt>
                <c:pt idx="5">
                  <c:v>30.16</c:v>
                </c:pt>
                <c:pt idx="6">
                  <c:v>53.709999999999994</c:v>
                </c:pt>
                <c:pt idx="7">
                  <c:v>30.77</c:v>
                </c:pt>
                <c:pt idx="8">
                  <c:v>56.819999999999993</c:v>
                </c:pt>
                <c:pt idx="9">
                  <c:v>60.42</c:v>
                </c:pt>
                <c:pt idx="10">
                  <c:v>52.08</c:v>
                </c:pt>
                <c:pt idx="11">
                  <c:v>56.99</c:v>
                </c:pt>
                <c:pt idx="12">
                  <c:v>81.48</c:v>
                </c:pt>
                <c:pt idx="13">
                  <c:v>46.72</c:v>
                </c:pt>
                <c:pt idx="14">
                  <c:v>50</c:v>
                </c:pt>
                <c:pt idx="15">
                  <c:v>4.17</c:v>
                </c:pt>
                <c:pt idx="16">
                  <c:v>19.61</c:v>
                </c:pt>
              </c:numCache>
            </c:numRef>
          </c:val>
          <c:extLst>
            <c:ext xmlns:c16="http://schemas.microsoft.com/office/drawing/2014/chart" uri="{C3380CC4-5D6E-409C-BE32-E72D297353CC}">
              <c16:uniqueId val="{00000001-6120-4448-93D3-948E35661C93}"/>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55</c:v>
                </c:pt>
                <c:pt idx="1">
                  <c:v>48.55</c:v>
                </c:pt>
                <c:pt idx="2">
                  <c:v>55.52</c:v>
                </c:pt>
                <c:pt idx="3">
                  <c:v>61.97</c:v>
                </c:pt>
                <c:pt idx="4">
                  <c:v>35.57</c:v>
                </c:pt>
                <c:pt idx="5">
                  <c:v>37.97</c:v>
                </c:pt>
                <c:pt idx="6">
                  <c:v>51.28</c:v>
                </c:pt>
                <c:pt idx="7">
                  <c:v>55.88</c:v>
                </c:pt>
                <c:pt idx="8">
                  <c:v>53.839999999999996</c:v>
                </c:pt>
                <c:pt idx="9">
                  <c:v>32.5</c:v>
                </c:pt>
                <c:pt idx="10">
                  <c:v>65.710000000000008</c:v>
                </c:pt>
                <c:pt idx="11">
                  <c:v>48.05</c:v>
                </c:pt>
                <c:pt idx="12">
                  <c:v>35</c:v>
                </c:pt>
                <c:pt idx="13">
                  <c:v>45.65</c:v>
                </c:pt>
                <c:pt idx="14">
                  <c:v>58.73</c:v>
                </c:pt>
                <c:pt idx="15">
                  <c:v>41.67</c:v>
                </c:pt>
                <c:pt idx="16">
                  <c:v>29.810000000000002</c:v>
                </c:pt>
              </c:numCache>
            </c:numRef>
          </c:val>
          <c:extLst>
            <c:ext xmlns:c16="http://schemas.microsoft.com/office/drawing/2014/chart" uri="{C3380CC4-5D6E-409C-BE32-E72D297353CC}">
              <c16:uniqueId val="{00000002-6120-4448-93D3-948E35661C93}"/>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34.619999999999997</c:v>
                </c:pt>
                <c:pt idx="1">
                  <c:v>51.12</c:v>
                </c:pt>
                <c:pt idx="2">
                  <c:v>62.71</c:v>
                </c:pt>
                <c:pt idx="3">
                  <c:v>24.39</c:v>
                </c:pt>
                <c:pt idx="4">
                  <c:v>47.97</c:v>
                </c:pt>
                <c:pt idx="5">
                  <c:v>46.9</c:v>
                </c:pt>
                <c:pt idx="6">
                  <c:v>45.24</c:v>
                </c:pt>
                <c:pt idx="7">
                  <c:v>63.16</c:v>
                </c:pt>
                <c:pt idx="8">
                  <c:v>37.79</c:v>
                </c:pt>
                <c:pt idx="9">
                  <c:v>67.64</c:v>
                </c:pt>
                <c:pt idx="10">
                  <c:v>33.33</c:v>
                </c:pt>
                <c:pt idx="11">
                  <c:v>37.880000000000003</c:v>
                </c:pt>
                <c:pt idx="12">
                  <c:v>48.78</c:v>
                </c:pt>
                <c:pt idx="13">
                  <c:v>48.31</c:v>
                </c:pt>
                <c:pt idx="14">
                  <c:v>51.79</c:v>
                </c:pt>
                <c:pt idx="15">
                  <c:v>42.4</c:v>
                </c:pt>
                <c:pt idx="16">
                  <c:v>37.18</c:v>
                </c:pt>
              </c:numCache>
            </c:numRef>
          </c:val>
          <c:extLst>
            <c:ext xmlns:c16="http://schemas.microsoft.com/office/drawing/2014/chart" uri="{C3380CC4-5D6E-409C-BE32-E72D297353CC}">
              <c16:uniqueId val="{00000000-0351-4F76-889C-9F130F071123}"/>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55.26</c:v>
                </c:pt>
                <c:pt idx="1">
                  <c:v>49</c:v>
                </c:pt>
                <c:pt idx="2">
                  <c:v>40.21</c:v>
                </c:pt>
                <c:pt idx="3">
                  <c:v>58.85</c:v>
                </c:pt>
                <c:pt idx="4">
                  <c:v>35.1</c:v>
                </c:pt>
                <c:pt idx="5">
                  <c:v>49.379999999999995</c:v>
                </c:pt>
                <c:pt idx="6">
                  <c:v>51.14</c:v>
                </c:pt>
                <c:pt idx="7">
                  <c:v>75.47</c:v>
                </c:pt>
                <c:pt idx="8">
                  <c:v>63.63</c:v>
                </c:pt>
                <c:pt idx="9">
                  <c:v>63.26</c:v>
                </c:pt>
                <c:pt idx="10">
                  <c:v>57.61</c:v>
                </c:pt>
                <c:pt idx="11">
                  <c:v>51.35</c:v>
                </c:pt>
                <c:pt idx="12">
                  <c:v>61.18</c:v>
                </c:pt>
                <c:pt idx="13">
                  <c:v>38.17</c:v>
                </c:pt>
                <c:pt idx="14">
                  <c:v>38.15</c:v>
                </c:pt>
                <c:pt idx="15">
                  <c:v>44.22</c:v>
                </c:pt>
                <c:pt idx="16">
                  <c:v>49.64</c:v>
                </c:pt>
                <c:pt idx="17">
                  <c:v>51.89</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22.88</c:v>
                </c:pt>
                <c:pt idx="1">
                  <c:v>17.72</c:v>
                </c:pt>
                <c:pt idx="2">
                  <c:v>57.589999999999996</c:v>
                </c:pt>
                <c:pt idx="3">
                  <c:v>21.950000000000003</c:v>
                </c:pt>
                <c:pt idx="4">
                  <c:v>39.700000000000003</c:v>
                </c:pt>
                <c:pt idx="5">
                  <c:v>47.3</c:v>
                </c:pt>
                <c:pt idx="6">
                  <c:v>50.74</c:v>
                </c:pt>
                <c:pt idx="7">
                  <c:v>39.28</c:v>
                </c:pt>
                <c:pt idx="8">
                  <c:v>21.63</c:v>
                </c:pt>
                <c:pt idx="9">
                  <c:v>44.440000000000005</c:v>
                </c:pt>
                <c:pt idx="10">
                  <c:v>59.260000000000005</c:v>
                </c:pt>
                <c:pt idx="11">
                  <c:v>47.220000000000006</c:v>
                </c:pt>
                <c:pt idx="12">
                  <c:v>53.620000000000005</c:v>
                </c:pt>
                <c:pt idx="13">
                  <c:v>15.79</c:v>
                </c:pt>
                <c:pt idx="14">
                  <c:v>32.630000000000003</c:v>
                </c:pt>
                <c:pt idx="15">
                  <c:v>36.36</c:v>
                </c:pt>
                <c:pt idx="16">
                  <c:v>43.51</c:v>
                </c:pt>
                <c:pt idx="17">
                  <c:v>78.580000000000013</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64.48</c:v>
                </c:pt>
                <c:pt idx="1">
                  <c:v>44.540000000000006</c:v>
                </c:pt>
                <c:pt idx="2">
                  <c:v>47.089999999999996</c:v>
                </c:pt>
                <c:pt idx="3">
                  <c:v>35</c:v>
                </c:pt>
                <c:pt idx="4">
                  <c:v>73.069999999999993</c:v>
                </c:pt>
                <c:pt idx="5">
                  <c:v>48.620000000000005</c:v>
                </c:pt>
                <c:pt idx="6">
                  <c:v>45.75</c:v>
                </c:pt>
                <c:pt idx="7">
                  <c:v>59.260000000000005</c:v>
                </c:pt>
                <c:pt idx="8">
                  <c:v>16.670000000000002</c:v>
                </c:pt>
                <c:pt idx="9">
                  <c:v>52</c:v>
                </c:pt>
                <c:pt idx="10">
                  <c:v>60</c:v>
                </c:pt>
                <c:pt idx="11">
                  <c:v>54.55</c:v>
                </c:pt>
                <c:pt idx="12">
                  <c:v>43.870000000000005</c:v>
                </c:pt>
                <c:pt idx="13">
                  <c:v>21.82</c:v>
                </c:pt>
                <c:pt idx="14">
                  <c:v>48.15</c:v>
                </c:pt>
                <c:pt idx="15">
                  <c:v>41.11</c:v>
                </c:pt>
                <c:pt idx="16">
                  <c:v>53.769999999999996</c:v>
                </c:pt>
                <c:pt idx="17">
                  <c:v>76.64</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48.8</c:v>
                </c:pt>
                <c:pt idx="1">
                  <c:v>45.68</c:v>
                </c:pt>
                <c:pt idx="2">
                  <c:v>55.1</c:v>
                </c:pt>
                <c:pt idx="3">
                  <c:v>59.61</c:v>
                </c:pt>
                <c:pt idx="4">
                  <c:v>80</c:v>
                </c:pt>
                <c:pt idx="5">
                  <c:v>31.580000000000002</c:v>
                </c:pt>
                <c:pt idx="6">
                  <c:v>64.150000000000006</c:v>
                </c:pt>
                <c:pt idx="7">
                  <c:v>42.03</c:v>
                </c:pt>
                <c:pt idx="8">
                  <c:v>22.22</c:v>
                </c:pt>
                <c:pt idx="9">
                  <c:v>47.53</c:v>
                </c:pt>
                <c:pt idx="10">
                  <c:v>51.43</c:v>
                </c:pt>
                <c:pt idx="11">
                  <c:v>47.550000000000004</c:v>
                </c:pt>
                <c:pt idx="12">
                  <c:v>47.37</c:v>
                </c:pt>
                <c:pt idx="13">
                  <c:v>51.35</c:v>
                </c:pt>
                <c:pt idx="14">
                  <c:v>42.379999999999995</c:v>
                </c:pt>
                <c:pt idx="15">
                  <c:v>34.269999999999996</c:v>
                </c:pt>
                <c:pt idx="16">
                  <c:v>51.68</c:v>
                </c:pt>
                <c:pt idx="17">
                  <c:v>58.89</c:v>
                </c:pt>
              </c:numCache>
            </c:numRef>
          </c:val>
          <c:extLst>
            <c:ext xmlns:c16="http://schemas.microsoft.com/office/drawing/2014/chart" uri="{C3380CC4-5D6E-409C-BE32-E72D297353CC}">
              <c16:uniqueId val="{00000000-9AD1-4128-8D8F-CDF71658586A}"/>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Лист1!$A$2:$A$11</c:f>
              <c:strCache>
                <c:ptCount val="10"/>
                <c:pt idx="0">
                  <c:v>1</c:v>
                </c:pt>
                <c:pt idx="1">
                  <c:v>2</c:v>
                </c:pt>
                <c:pt idx="2">
                  <c:v>3</c:v>
                </c:pt>
                <c:pt idx="3">
                  <c:v>4</c:v>
                </c:pt>
                <c:pt idx="4">
                  <c:v>5</c:v>
                </c:pt>
                <c:pt idx="5">
                  <c:v>6</c:v>
                </c:pt>
                <c:pt idx="6">
                  <c:v>7</c:v>
                </c:pt>
                <c:pt idx="7">
                  <c:v>8</c:v>
                </c:pt>
                <c:pt idx="8">
                  <c:v>9</c:v>
                </c:pt>
                <c:pt idx="9">
                  <c:v>10</c:v>
                </c:pt>
              </c:strCache>
            </c:strRef>
          </c:cat>
          <c:val>
            <c:numRef>
              <c:f>Лист1!$B$2:$B$11</c:f>
              <c:numCache>
                <c:formatCode>General</c:formatCode>
                <c:ptCount val="10"/>
                <c:pt idx="0">
                  <c:v>68.09</c:v>
                </c:pt>
                <c:pt idx="1">
                  <c:v>77.36</c:v>
                </c:pt>
                <c:pt idx="2">
                  <c:v>67.56</c:v>
                </c:pt>
                <c:pt idx="3">
                  <c:v>61.27</c:v>
                </c:pt>
                <c:pt idx="4">
                  <c:v>61.53</c:v>
                </c:pt>
                <c:pt idx="5">
                  <c:v>52.82</c:v>
                </c:pt>
                <c:pt idx="6">
                  <c:v>65.37</c:v>
                </c:pt>
                <c:pt idx="7">
                  <c:v>67.03</c:v>
                </c:pt>
                <c:pt idx="8">
                  <c:v>37.97</c:v>
                </c:pt>
                <c:pt idx="9">
                  <c:v>53.16</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5"/>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0820-47D1-A571-DA311A1DB8D4}"/>
                </c:ext>
              </c:extLst>
            </c:dLbl>
            <c:dLbl>
              <c:idx val="6"/>
              <c:layout>
                <c:manualLayout>
                  <c:x val="5.5881531153953211E-3"/>
                  <c:y val="-1.64899882214369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8"/>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0820-47D1-A571-DA311A1DB8D4}"/>
                </c:ext>
              </c:extLst>
            </c:dLbl>
            <c:dLbl>
              <c:idx val="9"/>
              <c:layout>
                <c:manualLayout>
                  <c:x val="6.7057837384744343E-3"/>
                  <c:y val="-9.4228504122497916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dLbl>
              <c:idx val="15"/>
              <c:layout>
                <c:manualLayout>
                  <c:x val="6.7057837384745158E-3"/>
                  <c:y val="-4.71142520612485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9F-4C7D-91EC-59D15CFD1387}"/>
                </c:ext>
              </c:extLst>
            </c:dLbl>
            <c:dLbl>
              <c:idx val="16"/>
              <c:layout>
                <c:manualLayout>
                  <c:x val="1.2293936853869631E-2"/>
                  <c:y val="4.71142520612485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9F-4C7D-91EC-59D15CFD1387}"/>
                </c:ext>
              </c:extLst>
            </c:dLbl>
            <c:dLbl>
              <c:idx val="18"/>
              <c:layout>
                <c:manualLayout>
                  <c:x val="4.4705224923161256E-3"/>
                  <c:y val="-2.22593210907067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78-4056-A42A-19F41D082FC3}"/>
                </c:ext>
              </c:extLst>
            </c:dLbl>
            <c:dLbl>
              <c:idx val="19"/>
              <c:layout>
                <c:manualLayout>
                  <c:x val="4.4705224923162895E-3"/>
                  <c:y val="-2.22593210907075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78-4056-A42A-19F41D082FC3}"/>
                </c:ext>
              </c:extLst>
            </c:dLbl>
            <c:dLbl>
              <c:idx val="21"/>
              <c:layout>
                <c:manualLayout>
                  <c:x val="6.7057837384744343E-3"/>
                  <c:y val="-7.0671378091872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29F-4C7D-91EC-59D15CFD1387}"/>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Лист1!$A$2:$A$11</c:f>
              <c:strCache>
                <c:ptCount val="10"/>
                <c:pt idx="0">
                  <c:v>1</c:v>
                </c:pt>
                <c:pt idx="1">
                  <c:v>2</c:v>
                </c:pt>
                <c:pt idx="2">
                  <c:v>3</c:v>
                </c:pt>
                <c:pt idx="3">
                  <c:v>4</c:v>
                </c:pt>
                <c:pt idx="4">
                  <c:v>5</c:v>
                </c:pt>
                <c:pt idx="5">
                  <c:v>6</c:v>
                </c:pt>
                <c:pt idx="6">
                  <c:v>7</c:v>
                </c:pt>
                <c:pt idx="7">
                  <c:v>8</c:v>
                </c:pt>
                <c:pt idx="8">
                  <c:v>9</c:v>
                </c:pt>
                <c:pt idx="9">
                  <c:v>10</c:v>
                </c:pt>
              </c:strCache>
            </c:strRef>
          </c:cat>
          <c:val>
            <c:numRef>
              <c:f>Лист1!$C$2:$C$11</c:f>
              <c:numCache>
                <c:formatCode>General</c:formatCode>
                <c:ptCount val="10"/>
                <c:pt idx="0">
                  <c:v>64.23</c:v>
                </c:pt>
                <c:pt idx="1">
                  <c:v>75.09</c:v>
                </c:pt>
                <c:pt idx="2">
                  <c:v>63.93</c:v>
                </c:pt>
                <c:pt idx="3">
                  <c:v>59.68</c:v>
                </c:pt>
                <c:pt idx="4">
                  <c:v>57.89</c:v>
                </c:pt>
                <c:pt idx="5">
                  <c:v>49.7</c:v>
                </c:pt>
                <c:pt idx="6">
                  <c:v>61.85</c:v>
                </c:pt>
                <c:pt idx="7">
                  <c:v>66.25</c:v>
                </c:pt>
                <c:pt idx="8">
                  <c:v>37.29</c:v>
                </c:pt>
                <c:pt idx="9">
                  <c:v>50.9</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5.18</c:v>
                </c:pt>
                <c:pt idx="1">
                  <c:v>40.53</c:v>
                </c:pt>
                <c:pt idx="2">
                  <c:v>38.93</c:v>
                </c:pt>
                <c:pt idx="3">
                  <c:v>15.36</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5.04</c:v>
                </c:pt>
                <c:pt idx="1">
                  <c:v>45.72</c:v>
                </c:pt>
                <c:pt idx="2">
                  <c:v>37.049999999999997</c:v>
                </c:pt>
                <c:pt idx="3">
                  <c:v>12.19</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5"/>
            <c:invertIfNegative val="0"/>
            <c:bubble3D val="0"/>
            <c:spPr>
              <a:solidFill>
                <a:srgbClr val="C00000"/>
              </a:solidFill>
              <a:ln>
                <a:noFill/>
              </a:ln>
              <a:effectLst/>
            </c:spPr>
            <c:extLst>
              <c:ext xmlns:c16="http://schemas.microsoft.com/office/drawing/2014/chart" uri="{C3380CC4-5D6E-409C-BE32-E72D297353CC}">
                <c16:uniqueId val="{00000000-7ECD-427E-9B80-AA100E06B45A}"/>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rgbClr val="C00000"/>
              </a:solidFill>
              <a:ln>
                <a:noFill/>
              </a:ln>
              <a:effectLst/>
            </c:spPr>
            <c:extLst>
              <c:ext xmlns:c16="http://schemas.microsoft.com/office/drawing/2014/chart" uri="{C3380CC4-5D6E-409C-BE32-E72D297353CC}">
                <c16:uniqueId val="{00000001-7ECD-427E-9B80-AA100E06B45A}"/>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06-DED2-48E7-9E8A-D14743DFF069}"/>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Лист1!$B$1:$S$1</c:f>
              <c:strCach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strCache>
            </c:strRef>
          </c:cat>
          <c:val>
            <c:numRef>
              <c:f>Лист1!$B$2:$S$2</c:f>
              <c:numCache>
                <c:formatCode>General</c:formatCode>
                <c:ptCount val="18"/>
                <c:pt idx="0">
                  <c:v>0.2</c:v>
                </c:pt>
                <c:pt idx="1">
                  <c:v>0.6</c:v>
                </c:pt>
                <c:pt idx="2">
                  <c:v>1.1000000000000001</c:v>
                </c:pt>
                <c:pt idx="3">
                  <c:v>1.5</c:v>
                </c:pt>
                <c:pt idx="4">
                  <c:v>1.7</c:v>
                </c:pt>
                <c:pt idx="5">
                  <c:v>8.5</c:v>
                </c:pt>
                <c:pt idx="6">
                  <c:v>9.6999999999999993</c:v>
                </c:pt>
                <c:pt idx="7">
                  <c:v>9.1999999999999993</c:v>
                </c:pt>
                <c:pt idx="8">
                  <c:v>9.5</c:v>
                </c:pt>
                <c:pt idx="9">
                  <c:v>9</c:v>
                </c:pt>
                <c:pt idx="10">
                  <c:v>12.3</c:v>
                </c:pt>
                <c:pt idx="11">
                  <c:v>9.6</c:v>
                </c:pt>
                <c:pt idx="12">
                  <c:v>7.8</c:v>
                </c:pt>
                <c:pt idx="13">
                  <c:v>7.4</c:v>
                </c:pt>
                <c:pt idx="14">
                  <c:v>5.2</c:v>
                </c:pt>
                <c:pt idx="15">
                  <c:v>3.9</c:v>
                </c:pt>
                <c:pt idx="16">
                  <c:v>2.1</c:v>
                </c:pt>
                <c:pt idx="17">
                  <c:v>1.1000000000000001</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Лист1!$B$1:$K$1</c:f>
              <c:strCache>
                <c:ptCount val="10"/>
                <c:pt idx="0">
                  <c:v>1</c:v>
                </c:pt>
                <c:pt idx="1">
                  <c:v>2</c:v>
                </c:pt>
                <c:pt idx="2">
                  <c:v>3</c:v>
                </c:pt>
                <c:pt idx="3">
                  <c:v>4</c:v>
                </c:pt>
                <c:pt idx="4">
                  <c:v>5</c:v>
                </c:pt>
                <c:pt idx="5">
                  <c:v>6</c:v>
                </c:pt>
                <c:pt idx="6">
                  <c:v>7</c:v>
                </c:pt>
                <c:pt idx="7">
                  <c:v>8</c:v>
                </c:pt>
                <c:pt idx="8">
                  <c:v>9</c:v>
                </c:pt>
                <c:pt idx="9">
                  <c:v>10</c:v>
                </c:pt>
              </c:strCache>
            </c:strRef>
          </c:cat>
          <c:val>
            <c:numRef>
              <c:f>Лист1!$B$2:$K$2</c:f>
              <c:numCache>
                <c:formatCode>General</c:formatCode>
                <c:ptCount val="10"/>
                <c:pt idx="0">
                  <c:v>28.08</c:v>
                </c:pt>
                <c:pt idx="1">
                  <c:v>28.08</c:v>
                </c:pt>
                <c:pt idx="2">
                  <c:v>15.75</c:v>
                </c:pt>
                <c:pt idx="3">
                  <c:v>11.3</c:v>
                </c:pt>
                <c:pt idx="4">
                  <c:v>15.07</c:v>
                </c:pt>
                <c:pt idx="5">
                  <c:v>10.1</c:v>
                </c:pt>
                <c:pt idx="6">
                  <c:v>21.92</c:v>
                </c:pt>
                <c:pt idx="7">
                  <c:v>22.6</c:v>
                </c:pt>
                <c:pt idx="8">
                  <c:v>9.02</c:v>
                </c:pt>
                <c:pt idx="9">
                  <c:v>17.809999999999999</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Лист1!$B$1:$K$1</c:f>
              <c:strCache>
                <c:ptCount val="10"/>
                <c:pt idx="0">
                  <c:v>1</c:v>
                </c:pt>
                <c:pt idx="1">
                  <c:v>2</c:v>
                </c:pt>
                <c:pt idx="2">
                  <c:v>3</c:v>
                </c:pt>
                <c:pt idx="3">
                  <c:v>4</c:v>
                </c:pt>
                <c:pt idx="4">
                  <c:v>5</c:v>
                </c:pt>
                <c:pt idx="5">
                  <c:v>6</c:v>
                </c:pt>
                <c:pt idx="6">
                  <c:v>7</c:v>
                </c:pt>
                <c:pt idx="7">
                  <c:v>8</c:v>
                </c:pt>
                <c:pt idx="8">
                  <c:v>9</c:v>
                </c:pt>
                <c:pt idx="9">
                  <c:v>10</c:v>
                </c:pt>
              </c:strCache>
            </c:strRef>
          </c:cat>
          <c:val>
            <c:numRef>
              <c:f>Лист1!$B$3:$K$3</c:f>
              <c:numCache>
                <c:formatCode>General</c:formatCode>
                <c:ptCount val="10"/>
                <c:pt idx="0">
                  <c:v>52.87</c:v>
                </c:pt>
                <c:pt idx="1">
                  <c:v>67.709999999999994</c:v>
                </c:pt>
                <c:pt idx="2">
                  <c:v>51.7</c:v>
                </c:pt>
                <c:pt idx="3">
                  <c:v>43.56</c:v>
                </c:pt>
                <c:pt idx="4">
                  <c:v>45.32</c:v>
                </c:pt>
                <c:pt idx="5">
                  <c:v>32.42</c:v>
                </c:pt>
                <c:pt idx="6">
                  <c:v>50.89</c:v>
                </c:pt>
                <c:pt idx="7">
                  <c:v>53.25</c:v>
                </c:pt>
                <c:pt idx="8">
                  <c:v>21.8</c:v>
                </c:pt>
                <c:pt idx="9">
                  <c:v>37.24</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Лист1!$B$1:$K$1</c:f>
              <c:strCache>
                <c:ptCount val="10"/>
                <c:pt idx="0">
                  <c:v>1</c:v>
                </c:pt>
                <c:pt idx="1">
                  <c:v>2</c:v>
                </c:pt>
                <c:pt idx="2">
                  <c:v>3</c:v>
                </c:pt>
                <c:pt idx="3">
                  <c:v>4</c:v>
                </c:pt>
                <c:pt idx="4">
                  <c:v>5</c:v>
                </c:pt>
                <c:pt idx="5">
                  <c:v>6</c:v>
                </c:pt>
                <c:pt idx="6">
                  <c:v>7</c:v>
                </c:pt>
                <c:pt idx="7">
                  <c:v>8</c:v>
                </c:pt>
                <c:pt idx="8">
                  <c:v>9</c:v>
                </c:pt>
                <c:pt idx="9">
                  <c:v>10</c:v>
                </c:pt>
              </c:strCache>
            </c:strRef>
          </c:cat>
          <c:val>
            <c:numRef>
              <c:f>Лист1!$B$4:$K$4</c:f>
              <c:numCache>
                <c:formatCode>General</c:formatCode>
                <c:ptCount val="10"/>
                <c:pt idx="0">
                  <c:v>74.37</c:v>
                </c:pt>
                <c:pt idx="1">
                  <c:v>84.9</c:v>
                </c:pt>
                <c:pt idx="2">
                  <c:v>76.56</c:v>
                </c:pt>
                <c:pt idx="3">
                  <c:v>75.63</c:v>
                </c:pt>
                <c:pt idx="4">
                  <c:v>71.02</c:v>
                </c:pt>
                <c:pt idx="5">
                  <c:v>64.400000000000006</c:v>
                </c:pt>
                <c:pt idx="6">
                  <c:v>72.67</c:v>
                </c:pt>
                <c:pt idx="7">
                  <c:v>79.260000000000005</c:v>
                </c:pt>
                <c:pt idx="8">
                  <c:v>44.97</c:v>
                </c:pt>
                <c:pt idx="9">
                  <c:v>60.44</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Лист1!$B$1:$K$1</c:f>
              <c:strCache>
                <c:ptCount val="10"/>
                <c:pt idx="0">
                  <c:v>1</c:v>
                </c:pt>
                <c:pt idx="1">
                  <c:v>2</c:v>
                </c:pt>
                <c:pt idx="2">
                  <c:v>3</c:v>
                </c:pt>
                <c:pt idx="3">
                  <c:v>4</c:v>
                </c:pt>
                <c:pt idx="4">
                  <c:v>5</c:v>
                </c:pt>
                <c:pt idx="5">
                  <c:v>6</c:v>
                </c:pt>
                <c:pt idx="6">
                  <c:v>7</c:v>
                </c:pt>
                <c:pt idx="7">
                  <c:v>8</c:v>
                </c:pt>
                <c:pt idx="8">
                  <c:v>9</c:v>
                </c:pt>
                <c:pt idx="9">
                  <c:v>10</c:v>
                </c:pt>
              </c:strCache>
            </c:strRef>
          </c:cat>
          <c:val>
            <c:numRef>
              <c:f>Лист1!$B$5:$K$5</c:f>
              <c:numCache>
                <c:formatCode>General</c:formatCode>
                <c:ptCount val="10"/>
                <c:pt idx="0">
                  <c:v>90.93</c:v>
                </c:pt>
                <c:pt idx="1">
                  <c:v>92.35</c:v>
                </c:pt>
                <c:pt idx="2">
                  <c:v>91.36</c:v>
                </c:pt>
                <c:pt idx="3">
                  <c:v>91.64</c:v>
                </c:pt>
                <c:pt idx="4">
                  <c:v>82.86</c:v>
                </c:pt>
                <c:pt idx="5">
                  <c:v>86.19</c:v>
                </c:pt>
                <c:pt idx="6">
                  <c:v>86.61</c:v>
                </c:pt>
                <c:pt idx="7">
                  <c:v>93.48</c:v>
                </c:pt>
                <c:pt idx="8">
                  <c:v>83.76</c:v>
                </c:pt>
                <c:pt idx="9">
                  <c:v>86.83</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27134883495807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dLbl>
              <c:idx val="0"/>
              <c:layout>
                <c:manualLayout>
                  <c:x val="-8.9410449846325842E-3"/>
                  <c:y val="-1.3355592654424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E2-4423-B156-22561DD9EFC2}"/>
                </c:ext>
              </c:extLst>
            </c:dLbl>
            <c:dLbl>
              <c:idx val="2"/>
              <c:layout>
                <c:manualLayout>
                  <c:x val="-1.229393685386979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E2-4423-B156-22561DD9EFC2}"/>
                </c:ext>
              </c:extLst>
            </c:dLbl>
            <c:dLbl>
              <c:idx val="3"/>
              <c:layout>
                <c:manualLayout>
                  <c:x val="-6.7057837384744551E-3"/>
                  <c:y val="-1.02020709780460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E2-4423-B156-22561DD9EFC2}"/>
                </c:ext>
              </c:extLst>
            </c:dLbl>
            <c:dLbl>
              <c:idx val="4"/>
              <c:layout>
                <c:manualLayout>
                  <c:x val="-1.1176306230790724E-3"/>
                  <c:y val="-1.3355592654424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7CE2-4423-B156-22561DD9EFC2}"/>
                </c:ext>
              </c:extLst>
            </c:dLbl>
            <c:dLbl>
              <c:idx val="5"/>
              <c:layout>
                <c:manualLayout>
                  <c:x val="-5.5881531153953619E-3"/>
                  <c:y val="-1.78074568725654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7CE2-4423-B156-22561DD9EFC2}"/>
                </c:ext>
              </c:extLst>
            </c:dLbl>
            <c:dLbl>
              <c:idx val="6"/>
              <c:layout>
                <c:manualLayout>
                  <c:x val="-3.3528918692372171E-3"/>
                  <c:y val="-2.0033388981636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7CE2-4423-B156-22561DD9EFC2}"/>
                </c:ext>
              </c:extLst>
            </c:dLbl>
            <c:dLbl>
              <c:idx val="7"/>
              <c:layout>
                <c:manualLayout>
                  <c:x val="-3.3528918692372579E-3"/>
                  <c:y val="-6.6777963272120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7CE2-4423-B156-22561DD9EFC2}"/>
                </c:ext>
              </c:extLst>
            </c:dLbl>
            <c:dLbl>
              <c:idx val="8"/>
              <c:layout>
                <c:manualLayout>
                  <c:x val="-5.588153115395361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7CE2-4423-B156-22561DD9EFC2}"/>
                </c:ext>
              </c:extLst>
            </c:dLbl>
            <c:dLbl>
              <c:idx val="9"/>
              <c:layout>
                <c:manualLayout>
                  <c:x val="-5.5881531153954434E-3"/>
                  <c:y val="-2.22593210907071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7CE2-4423-B156-22561DD9EFC2}"/>
                </c:ext>
              </c:extLst>
            </c:dLbl>
            <c:dLbl>
              <c:idx val="12"/>
              <c:layout>
                <c:manualLayout>
                  <c:x val="-5.5881531153953619E-3"/>
                  <c:y val="-6.6777963272120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CE2-4423-B156-22561DD9EFC2}"/>
                </c:ext>
              </c:extLst>
            </c:dLbl>
            <c:dLbl>
              <c:idx val="13"/>
              <c:layout>
                <c:manualLayout>
                  <c:x val="-4.4705224923162895E-3"/>
                  <c:y val="-1.11296605453534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CE2-4423-B156-22561DD9EFC2}"/>
                </c:ext>
              </c:extLst>
            </c:dLbl>
            <c:dLbl>
              <c:idx val="14"/>
              <c:layout>
                <c:manualLayout>
                  <c:x val="-3.3528918692372991E-3"/>
                  <c:y val="-1.3355592654424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CE2-4423-B156-22561DD9EFC2}"/>
                </c:ext>
              </c:extLst>
            </c:dLbl>
            <c:dLbl>
              <c:idx val="16"/>
              <c:layout>
                <c:manualLayout>
                  <c:x val="-5.5881531153953619E-3"/>
                  <c:y val="-1.11296605453533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CE2-4423-B156-22561DD9EFC2}"/>
                </c:ext>
              </c:extLst>
            </c:dLbl>
            <c:dLbl>
              <c:idx val="17"/>
              <c:layout>
                <c:manualLayout>
                  <c:x val="-3.3528918692372991E-3"/>
                  <c:y val="-2.0033388981636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CE2-4423-B156-22561DD9EFC2}"/>
                </c:ext>
              </c:extLst>
            </c:dLbl>
            <c:dLbl>
              <c:idx val="18"/>
              <c:layout>
                <c:manualLayout>
                  <c:x val="-7.8234143615535066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CE2-4423-B156-22561DD9EFC2}"/>
                </c:ext>
              </c:extLst>
            </c:dLbl>
            <c:dLbl>
              <c:idx val="19"/>
              <c:layout>
                <c:manualLayout>
                  <c:x val="-5.5881531153953619E-3"/>
                  <c:y val="-2.225932109070673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CE2-4423-B156-22561DD9EFC2}"/>
                </c:ext>
              </c:extLst>
            </c:dLbl>
            <c:dLbl>
              <c:idx val="20"/>
              <c:layout>
                <c:manualLayout>
                  <c:x val="-5.5881531153953619E-3"/>
                  <c:y val="-2.225932109070673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CE2-4423-B156-22561DD9EFC2}"/>
                </c:ext>
              </c:extLst>
            </c:dLbl>
            <c:dLbl>
              <c:idx val="21"/>
              <c:layout>
                <c:manualLayout>
                  <c:x val="-6.7057837384745982E-3"/>
                  <c:y val="-1.1129660545353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CE2-4423-B156-22561DD9EFC2}"/>
                </c:ext>
              </c:extLst>
            </c:dLbl>
            <c:dLbl>
              <c:idx val="22"/>
              <c:layout>
                <c:manualLayout>
                  <c:x val="-1.1176306230790724E-3"/>
                  <c:y val="-8.90372843628269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E2-4423-B156-22561DD9EFC2}"/>
                </c:ext>
              </c:extLst>
            </c:dLbl>
            <c:dLbl>
              <c:idx val="23"/>
              <c:layout>
                <c:manualLayout>
                  <c:x val="-7.8234143615535066E-3"/>
                  <c:y val="-2.225932109070673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E2-4423-B156-22561DD9EFC2}"/>
                </c:ext>
              </c:extLst>
            </c:dLbl>
            <c:dLbl>
              <c:idx val="24"/>
              <c:layout>
                <c:manualLayout>
                  <c:x val="-6.7057837384745982E-3"/>
                  <c:y val="-2.0033388981636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E2-4423-B156-22561DD9EFC2}"/>
                </c:ext>
              </c:extLst>
            </c:dLbl>
            <c:dLbl>
              <c:idx val="26"/>
              <c:layout>
                <c:manualLayout>
                  <c:x val="-7.8234143615535066E-3"/>
                  <c:y val="-1.02020709780460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14-4890-842C-DAE58C5D8BD7}"/>
                </c:ext>
              </c:extLst>
            </c:dLbl>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Лист1!$A$2:$A$28</c:f>
              <c:strCache>
                <c:ptCount val="27"/>
                <c:pt idx="0">
                  <c:v>1К1</c:v>
                </c:pt>
                <c:pt idx="1">
                  <c:v>1К2</c:v>
                </c:pt>
                <c:pt idx="2">
                  <c:v>1К3</c:v>
                </c:pt>
                <c:pt idx="3">
                  <c:v>2К1</c:v>
                </c:pt>
                <c:pt idx="4">
                  <c:v>2К2</c:v>
                </c:pt>
                <c:pt idx="5">
                  <c:v>2К3</c:v>
                </c:pt>
                <c:pt idx="6">
                  <c:v>3.1</c:v>
                </c:pt>
                <c:pt idx="7">
                  <c:v>3.2</c:v>
                </c:pt>
                <c:pt idx="8">
                  <c:v>4.1</c:v>
                </c:pt>
                <c:pt idx="9">
                  <c:v>4.2</c:v>
                </c:pt>
                <c:pt idx="10">
                  <c:v>5</c:v>
                </c:pt>
                <c:pt idx="11">
                  <c:v>6</c:v>
                </c:pt>
                <c:pt idx="12">
                  <c:v>7</c:v>
                </c:pt>
                <c:pt idx="13">
                  <c:v>8</c:v>
                </c:pt>
                <c:pt idx="14">
                  <c:v>9</c:v>
                </c:pt>
                <c:pt idx="15">
                  <c:v>10</c:v>
                </c:pt>
                <c:pt idx="16">
                  <c:v>11.1</c:v>
                </c:pt>
                <c:pt idx="17">
                  <c:v>11.2</c:v>
                </c:pt>
                <c:pt idx="18">
                  <c:v>12</c:v>
                </c:pt>
                <c:pt idx="19">
                  <c:v>13</c:v>
                </c:pt>
                <c:pt idx="20">
                  <c:v>14.1</c:v>
                </c:pt>
                <c:pt idx="21">
                  <c:v>14.2</c:v>
                </c:pt>
                <c:pt idx="22">
                  <c:v>15.1</c:v>
                </c:pt>
                <c:pt idx="23">
                  <c:v>15.2</c:v>
                </c:pt>
                <c:pt idx="24">
                  <c:v>16.1</c:v>
                </c:pt>
                <c:pt idx="25">
                  <c:v>16.2</c:v>
                </c:pt>
                <c:pt idx="26">
                  <c:v>17</c:v>
                </c:pt>
              </c:strCache>
            </c:strRef>
          </c:cat>
          <c:val>
            <c:numRef>
              <c:f>Лист1!$B$2:$B$28</c:f>
              <c:numCache>
                <c:formatCode>General</c:formatCode>
                <c:ptCount val="27"/>
                <c:pt idx="0">
                  <c:v>63.88</c:v>
                </c:pt>
                <c:pt idx="1">
                  <c:v>47.08</c:v>
                </c:pt>
                <c:pt idx="2">
                  <c:v>93.22</c:v>
                </c:pt>
                <c:pt idx="3">
                  <c:v>86.9</c:v>
                </c:pt>
                <c:pt idx="4">
                  <c:v>59.95</c:v>
                </c:pt>
                <c:pt idx="5">
                  <c:v>53.5</c:v>
                </c:pt>
                <c:pt idx="6">
                  <c:v>76.06</c:v>
                </c:pt>
                <c:pt idx="7">
                  <c:v>39.72</c:v>
                </c:pt>
                <c:pt idx="8">
                  <c:v>69.13</c:v>
                </c:pt>
                <c:pt idx="9">
                  <c:v>29.4</c:v>
                </c:pt>
                <c:pt idx="10">
                  <c:v>75.64</c:v>
                </c:pt>
                <c:pt idx="11">
                  <c:v>57.94</c:v>
                </c:pt>
                <c:pt idx="12">
                  <c:v>57.47</c:v>
                </c:pt>
                <c:pt idx="13">
                  <c:v>56.62</c:v>
                </c:pt>
                <c:pt idx="14">
                  <c:v>72.23</c:v>
                </c:pt>
                <c:pt idx="15">
                  <c:v>82.05</c:v>
                </c:pt>
                <c:pt idx="16">
                  <c:v>67.5</c:v>
                </c:pt>
                <c:pt idx="17">
                  <c:v>55.15</c:v>
                </c:pt>
                <c:pt idx="18">
                  <c:v>72.44</c:v>
                </c:pt>
                <c:pt idx="19">
                  <c:v>65.040000000000006</c:v>
                </c:pt>
                <c:pt idx="20">
                  <c:v>74.739999999999995</c:v>
                </c:pt>
                <c:pt idx="21">
                  <c:v>61.92</c:v>
                </c:pt>
                <c:pt idx="22">
                  <c:v>78.510000000000005</c:v>
                </c:pt>
                <c:pt idx="23">
                  <c:v>41.81</c:v>
                </c:pt>
                <c:pt idx="24">
                  <c:v>77.900000000000006</c:v>
                </c:pt>
                <c:pt idx="25">
                  <c:v>49.44</c:v>
                </c:pt>
                <c:pt idx="26">
                  <c:v>86.58</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1"/>
              <c:layout>
                <c:manualLayout>
                  <c:x val="5.5881531153953619E-3"/>
                  <c:y val="-1.1129660545353377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layout>
                <c:manualLayout>
                  <c:x val="3.3528918692372171E-3"/>
                  <c:y val="0"/>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E2-4423-B156-22561DD9EFC2}"/>
                </c:ext>
              </c:extLst>
            </c:dLbl>
            <c:dLbl>
              <c:idx val="3"/>
              <c:layout>
                <c:manualLayout>
                  <c:x val="5.5881531153953619E-3"/>
                  <c:y val="-1.5581524763494713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layout>
                <c:manualLayout>
                  <c:x val="3.3528918692371759E-3"/>
                  <c:y val="-8.90372843628269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7CE2-4423-B156-22561DD9EFC2}"/>
                </c:ext>
              </c:extLst>
            </c:dLbl>
            <c:dLbl>
              <c:idx val="5"/>
              <c:layout>
                <c:manualLayout>
                  <c:x val="5.5881531153953619E-3"/>
                  <c:y val="-1.55815247634947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7CE2-4423-B156-22561DD9EFC2}"/>
                </c:ext>
              </c:extLst>
            </c:dLbl>
            <c:dLbl>
              <c:idx val="6"/>
              <c:layout>
                <c:manualLayout>
                  <c:x val="4.4705224923162895E-3"/>
                  <c:y val="-1.11296605453533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7CE2-4423-B156-22561DD9EFC2}"/>
                </c:ext>
              </c:extLst>
            </c:dLbl>
            <c:dLbl>
              <c:idx val="7"/>
              <c:layout>
                <c:manualLayout>
                  <c:x val="6.7057837384744343E-3"/>
                  <c:y val="-8.9037284362827335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CE2-4423-B156-22561DD9EFC2}"/>
                </c:ext>
              </c:extLst>
            </c:dLbl>
            <c:dLbl>
              <c:idx val="8"/>
              <c:layout>
                <c:manualLayout>
                  <c:x val="4.4705224923162895E-3"/>
                  <c:y val="-1.11296605453534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CE2-4423-B156-22561DD9EFC2}"/>
                </c:ext>
              </c:extLst>
            </c:dLbl>
            <c:dLbl>
              <c:idx val="9"/>
              <c:layout>
                <c:manualLayout>
                  <c:x val="2.2352612461581448E-3"/>
                  <c:y val="-1.1129660545353366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7CE2-4423-B156-22561DD9EFC2}"/>
                </c:ext>
              </c:extLst>
            </c:dLbl>
            <c:dLbl>
              <c:idx val="10"/>
              <c:layout>
                <c:manualLayout>
                  <c:x val="6.7057837384744343E-3"/>
                  <c:y val="-1.1129660545353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layout>
                <c:manualLayout>
                  <c:x val="6.7057837384744343E-3"/>
                  <c:y val="-8.90372843628269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CE2-4423-B156-22561DD9EFC2}"/>
                </c:ext>
              </c:extLst>
            </c:dLbl>
            <c:dLbl>
              <c:idx val="13"/>
              <c:layout>
                <c:manualLayout>
                  <c:x val="5.5881531153953619E-3"/>
                  <c:y val="-8.90372843628273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CE2-4423-B156-22561DD9EFC2}"/>
                </c:ext>
              </c:extLst>
            </c:dLbl>
            <c:dLbl>
              <c:idx val="14"/>
              <c:layout>
                <c:manualLayout>
                  <c:x val="8.94104498463257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CE2-4423-B156-22561DD9EFC2}"/>
                </c:ext>
              </c:extLst>
            </c:dLbl>
            <c:dLbl>
              <c:idx val="15"/>
              <c:layout>
                <c:manualLayout>
                  <c:x val="8.941044984632579E-3"/>
                  <c:y val="-8.9037284362826936E-3"/>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CE2-4423-B156-22561DD9EFC2}"/>
                </c:ext>
              </c:extLst>
            </c:dLbl>
            <c:dLbl>
              <c:idx val="16"/>
              <c:layout>
                <c:manualLayout>
                  <c:x val="2.2352612461581448E-3"/>
                  <c:y val="-1.3355592654424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CE2-4423-B156-22561DD9EFC2}"/>
                </c:ext>
              </c:extLst>
            </c:dLbl>
            <c:dLbl>
              <c:idx val="17"/>
              <c:layout>
                <c:manualLayout>
                  <c:x val="6.7057837384743519E-3"/>
                  <c:y val="-4.080828391218428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CE2-4423-B156-22561DD9EFC2}"/>
                </c:ext>
              </c:extLst>
            </c:dLbl>
            <c:dLbl>
              <c:idx val="18"/>
              <c:layout>
                <c:manualLayout>
                  <c:x val="4.4705224923161256E-3"/>
                  <c:y val="-2.2259321090706732E-2"/>
                </c:manualLayout>
              </c:layout>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78-4056-A42A-19F41D082FC3}"/>
                </c:ext>
              </c:extLst>
            </c:dLbl>
            <c:dLbl>
              <c:idx val="19"/>
              <c:layout>
                <c:manualLayout>
                  <c:x val="8.941044984632579E-3"/>
                  <c:y val="-2.22593210907071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78-4056-A42A-19F41D082FC3}"/>
                </c:ext>
              </c:extLst>
            </c:dLbl>
            <c:dLbl>
              <c:idx val="20"/>
              <c:layout>
                <c:manualLayout>
                  <c:x val="3.3528918692372171E-3"/>
                  <c:y val="-1.3355592654424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CE2-4423-B156-22561DD9EFC2}"/>
                </c:ext>
              </c:extLst>
            </c:dLbl>
            <c:dLbl>
              <c:idx val="21"/>
              <c:layout>
                <c:manualLayout>
                  <c:x val="5.588153115395198E-3"/>
                  <c:y val="-1.11296605453533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CE2-4423-B156-22561DD9EFC2}"/>
                </c:ext>
              </c:extLst>
            </c:dLbl>
            <c:dLbl>
              <c:idx val="22"/>
              <c:layout>
                <c:manualLayout>
                  <c:x val="1.0058675607711651E-2"/>
                  <c:y val="-2.22593210907067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CE2-4423-B156-22561DD9EFC2}"/>
                </c:ext>
              </c:extLst>
            </c:dLbl>
            <c:dLbl>
              <c:idx val="23"/>
              <c:layout>
                <c:manualLayout>
                  <c:x val="6.7057837384744343E-3"/>
                  <c:y val="-2.0033388981636101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E2-4423-B156-22561DD9EFC2}"/>
                </c:ext>
              </c:extLst>
            </c:dLbl>
            <c:dLbl>
              <c:idx val="24"/>
              <c:layout>
                <c:manualLayout>
                  <c:x val="8.941044984632579E-3"/>
                  <c:y val="-2.22593210907071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E2-4423-B156-22561DD9EFC2}"/>
                </c:ext>
              </c:extLst>
            </c:dLbl>
            <c:dLbl>
              <c:idx val="25"/>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2-AF14-4890-842C-DAE58C5D8BD7}"/>
                </c:ext>
              </c:extLst>
            </c:dLbl>
            <c:dLbl>
              <c:idx val="26"/>
              <c:layout>
                <c:manualLayout>
                  <c:x val="6.7057837384742703E-3"/>
                  <c:y val="-8.9037284362827041E-3"/>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14-4890-842C-DAE58C5D8BD7}"/>
                </c:ext>
              </c:extLst>
            </c:dLbl>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Лист1!$A$2:$A$28</c:f>
              <c:strCache>
                <c:ptCount val="27"/>
                <c:pt idx="0">
                  <c:v>1К1</c:v>
                </c:pt>
                <c:pt idx="1">
                  <c:v>1К2</c:v>
                </c:pt>
                <c:pt idx="2">
                  <c:v>1К3</c:v>
                </c:pt>
                <c:pt idx="3">
                  <c:v>2К1</c:v>
                </c:pt>
                <c:pt idx="4">
                  <c:v>2К2</c:v>
                </c:pt>
                <c:pt idx="5">
                  <c:v>2К3</c:v>
                </c:pt>
                <c:pt idx="6">
                  <c:v>3.1</c:v>
                </c:pt>
                <c:pt idx="7">
                  <c:v>3.2</c:v>
                </c:pt>
                <c:pt idx="8">
                  <c:v>4.1</c:v>
                </c:pt>
                <c:pt idx="9">
                  <c:v>4.2</c:v>
                </c:pt>
                <c:pt idx="10">
                  <c:v>5</c:v>
                </c:pt>
                <c:pt idx="11">
                  <c:v>6</c:v>
                </c:pt>
                <c:pt idx="12">
                  <c:v>7</c:v>
                </c:pt>
                <c:pt idx="13">
                  <c:v>8</c:v>
                </c:pt>
                <c:pt idx="14">
                  <c:v>9</c:v>
                </c:pt>
                <c:pt idx="15">
                  <c:v>10</c:v>
                </c:pt>
                <c:pt idx="16">
                  <c:v>11.1</c:v>
                </c:pt>
                <c:pt idx="17">
                  <c:v>11.2</c:v>
                </c:pt>
                <c:pt idx="18">
                  <c:v>12</c:v>
                </c:pt>
                <c:pt idx="19">
                  <c:v>13</c:v>
                </c:pt>
                <c:pt idx="20">
                  <c:v>14.1</c:v>
                </c:pt>
                <c:pt idx="21">
                  <c:v>14.2</c:v>
                </c:pt>
                <c:pt idx="22">
                  <c:v>15.1</c:v>
                </c:pt>
                <c:pt idx="23">
                  <c:v>15.2</c:v>
                </c:pt>
                <c:pt idx="24">
                  <c:v>16.1</c:v>
                </c:pt>
                <c:pt idx="25">
                  <c:v>16.2</c:v>
                </c:pt>
                <c:pt idx="26">
                  <c:v>17</c:v>
                </c:pt>
              </c:strCache>
            </c:strRef>
          </c:cat>
          <c:val>
            <c:numRef>
              <c:f>Лист1!$C$2:$C$28</c:f>
              <c:numCache>
                <c:formatCode>General</c:formatCode>
                <c:ptCount val="27"/>
                <c:pt idx="0">
                  <c:v>62.61</c:v>
                </c:pt>
                <c:pt idx="1">
                  <c:v>47.17</c:v>
                </c:pt>
                <c:pt idx="2">
                  <c:v>92.86</c:v>
                </c:pt>
                <c:pt idx="3">
                  <c:v>87.86</c:v>
                </c:pt>
                <c:pt idx="4">
                  <c:v>57.2</c:v>
                </c:pt>
                <c:pt idx="5">
                  <c:v>53.12</c:v>
                </c:pt>
                <c:pt idx="6">
                  <c:v>75.900000000000006</c:v>
                </c:pt>
                <c:pt idx="7">
                  <c:v>37.950000000000003</c:v>
                </c:pt>
                <c:pt idx="8">
                  <c:v>66.709999999999994</c:v>
                </c:pt>
                <c:pt idx="9">
                  <c:v>27.59</c:v>
                </c:pt>
                <c:pt idx="10">
                  <c:v>75.44</c:v>
                </c:pt>
                <c:pt idx="11">
                  <c:v>56.09</c:v>
                </c:pt>
                <c:pt idx="12">
                  <c:v>55.6</c:v>
                </c:pt>
                <c:pt idx="13">
                  <c:v>54.52</c:v>
                </c:pt>
                <c:pt idx="14">
                  <c:v>70.930000000000007</c:v>
                </c:pt>
                <c:pt idx="15">
                  <c:v>81.34</c:v>
                </c:pt>
                <c:pt idx="16">
                  <c:v>64.489999999999995</c:v>
                </c:pt>
                <c:pt idx="17">
                  <c:v>52.62</c:v>
                </c:pt>
                <c:pt idx="18">
                  <c:v>72.150000000000006</c:v>
                </c:pt>
                <c:pt idx="19">
                  <c:v>64.400000000000006</c:v>
                </c:pt>
                <c:pt idx="20">
                  <c:v>71.56</c:v>
                </c:pt>
                <c:pt idx="21">
                  <c:v>58.77</c:v>
                </c:pt>
                <c:pt idx="22">
                  <c:v>76.16</c:v>
                </c:pt>
                <c:pt idx="23">
                  <c:v>38.9</c:v>
                </c:pt>
                <c:pt idx="24">
                  <c:v>75.3</c:v>
                </c:pt>
                <c:pt idx="25">
                  <c:v>45.9</c:v>
                </c:pt>
                <c:pt idx="26">
                  <c:v>85.55</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Лист1!$B$2:$B$18</c:f>
              <c:numCache>
                <c:formatCode>General</c:formatCode>
                <c:ptCount val="17"/>
                <c:pt idx="0">
                  <c:v>9.3800000000000008</c:v>
                </c:pt>
                <c:pt idx="1">
                  <c:v>22.009999999999998</c:v>
                </c:pt>
                <c:pt idx="2">
                  <c:v>24.82</c:v>
                </c:pt>
                <c:pt idx="3">
                  <c:v>44.73</c:v>
                </c:pt>
                <c:pt idx="4">
                  <c:v>21.310000000000002</c:v>
                </c:pt>
                <c:pt idx="5">
                  <c:v>17.82</c:v>
                </c:pt>
                <c:pt idx="6">
                  <c:v>27.5</c:v>
                </c:pt>
                <c:pt idx="7">
                  <c:v>42.85</c:v>
                </c:pt>
                <c:pt idx="8">
                  <c:v>35.57</c:v>
                </c:pt>
                <c:pt idx="9">
                  <c:v>30.56</c:v>
                </c:pt>
                <c:pt idx="10">
                  <c:v>14.28</c:v>
                </c:pt>
                <c:pt idx="11">
                  <c:v>38.950000000000003</c:v>
                </c:pt>
                <c:pt idx="12">
                  <c:v>31.37</c:v>
                </c:pt>
                <c:pt idx="13">
                  <c:v>18.389999999999997</c:v>
                </c:pt>
                <c:pt idx="14">
                  <c:v>23</c:v>
                </c:pt>
                <c:pt idx="15">
                  <c:v>12.5</c:v>
                </c:pt>
                <c:pt idx="16">
                  <c:v>16.279999999999998</c:v>
                </c:pt>
              </c:numCache>
            </c:numRef>
          </c:val>
          <c:extLst>
            <c:ext xmlns:c16="http://schemas.microsoft.com/office/drawing/2014/chart" uri="{C3380CC4-5D6E-409C-BE32-E72D297353CC}">
              <c16:uniqueId val="{00000000-6120-4448-93D3-948E35661C93}"/>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5.88</c:v>
                </c:pt>
                <c:pt idx="1">
                  <c:v>34.729999999999997</c:v>
                </c:pt>
                <c:pt idx="2">
                  <c:v>23.659999999999997</c:v>
                </c:pt>
                <c:pt idx="3">
                  <c:v>11.32</c:v>
                </c:pt>
                <c:pt idx="4">
                  <c:v>50</c:v>
                </c:pt>
                <c:pt idx="5">
                  <c:v>32.58</c:v>
                </c:pt>
                <c:pt idx="6">
                  <c:v>71.430000000000007</c:v>
                </c:pt>
                <c:pt idx="7">
                  <c:v>19.36</c:v>
                </c:pt>
                <c:pt idx="8">
                  <c:v>44.65</c:v>
                </c:pt>
                <c:pt idx="9">
                  <c:v>46.67</c:v>
                </c:pt>
                <c:pt idx="10">
                  <c:v>21.21</c:v>
                </c:pt>
                <c:pt idx="11">
                  <c:v>29.12</c:v>
                </c:pt>
                <c:pt idx="12">
                  <c:v>51.43</c:v>
                </c:pt>
                <c:pt idx="13">
                  <c:v>40</c:v>
                </c:pt>
                <c:pt idx="14">
                  <c:v>46.94</c:v>
                </c:pt>
                <c:pt idx="15">
                  <c:v>27.21</c:v>
                </c:pt>
                <c:pt idx="16">
                  <c:v>32.06</c:v>
                </c:pt>
              </c:numCache>
            </c:numRef>
          </c:val>
          <c:extLst>
            <c:ext xmlns:c16="http://schemas.microsoft.com/office/drawing/2014/chart" uri="{C3380CC4-5D6E-409C-BE32-E72D297353CC}">
              <c16:uniqueId val="{00000001-6120-4448-93D3-948E35661C93}"/>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44</c:v>
                </c:pt>
                <c:pt idx="1">
                  <c:v>34.950000000000003</c:v>
                </c:pt>
                <c:pt idx="2">
                  <c:v>45.21</c:v>
                </c:pt>
                <c:pt idx="3">
                  <c:v>44.29</c:v>
                </c:pt>
                <c:pt idx="4">
                  <c:v>39.39</c:v>
                </c:pt>
                <c:pt idx="5">
                  <c:v>38.950000000000003</c:v>
                </c:pt>
                <c:pt idx="6">
                  <c:v>61.54</c:v>
                </c:pt>
                <c:pt idx="7">
                  <c:v>36.659999999999997</c:v>
                </c:pt>
                <c:pt idx="8">
                  <c:v>45.92</c:v>
                </c:pt>
                <c:pt idx="9">
                  <c:v>23.33</c:v>
                </c:pt>
                <c:pt idx="10">
                  <c:v>33.33</c:v>
                </c:pt>
                <c:pt idx="11">
                  <c:v>27.020000000000003</c:v>
                </c:pt>
                <c:pt idx="12">
                  <c:v>54.540000000000006</c:v>
                </c:pt>
                <c:pt idx="13">
                  <c:v>20.96</c:v>
                </c:pt>
                <c:pt idx="14">
                  <c:v>52.21</c:v>
                </c:pt>
                <c:pt idx="15">
                  <c:v>27.21</c:v>
                </c:pt>
                <c:pt idx="16">
                  <c:v>14.29</c:v>
                </c:pt>
              </c:numCache>
            </c:numRef>
          </c:val>
          <c:extLst>
            <c:ext xmlns:c16="http://schemas.microsoft.com/office/drawing/2014/chart" uri="{C3380CC4-5D6E-409C-BE32-E72D297353CC}">
              <c16:uniqueId val="{00000002-6120-4448-93D3-948E35661C93}"/>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65.710000000000008</c:v>
                </c:pt>
                <c:pt idx="1">
                  <c:v>33</c:v>
                </c:pt>
                <c:pt idx="2">
                  <c:v>34.32</c:v>
                </c:pt>
                <c:pt idx="3">
                  <c:v>24.27</c:v>
                </c:pt>
                <c:pt idx="4">
                  <c:v>37.369999999999997</c:v>
                </c:pt>
                <c:pt idx="5">
                  <c:v>29.21</c:v>
                </c:pt>
                <c:pt idx="6">
                  <c:v>22.22</c:v>
                </c:pt>
                <c:pt idx="7">
                  <c:v>60</c:v>
                </c:pt>
                <c:pt idx="8">
                  <c:v>45.760000000000005</c:v>
                </c:pt>
                <c:pt idx="9">
                  <c:v>75.75</c:v>
                </c:pt>
                <c:pt idx="10">
                  <c:v>25.33</c:v>
                </c:pt>
                <c:pt idx="11">
                  <c:v>31.89</c:v>
                </c:pt>
                <c:pt idx="12">
                  <c:v>42.86</c:v>
                </c:pt>
                <c:pt idx="13">
                  <c:v>19.18</c:v>
                </c:pt>
                <c:pt idx="14">
                  <c:v>64.7</c:v>
                </c:pt>
                <c:pt idx="15">
                  <c:v>25.58</c:v>
                </c:pt>
                <c:pt idx="16">
                  <c:v>32.76</c:v>
                </c:pt>
              </c:numCache>
            </c:numRef>
          </c:val>
          <c:extLst>
            <c:ext xmlns:c16="http://schemas.microsoft.com/office/drawing/2014/chart" uri="{C3380CC4-5D6E-409C-BE32-E72D297353CC}">
              <c16:uniqueId val="{00000000-8CDD-41B5-9E85-F89EC37A9220}"/>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20.12</c:v>
                </c:pt>
                <c:pt idx="1">
                  <c:v>17.419999999999998</c:v>
                </c:pt>
                <c:pt idx="2">
                  <c:v>26.240000000000002</c:v>
                </c:pt>
                <c:pt idx="3">
                  <c:v>27</c:v>
                </c:pt>
                <c:pt idx="4">
                  <c:v>46.43</c:v>
                </c:pt>
                <c:pt idx="5">
                  <c:v>27.4</c:v>
                </c:pt>
                <c:pt idx="6">
                  <c:v>31.82</c:v>
                </c:pt>
                <c:pt idx="7">
                  <c:v>45.76</c:v>
                </c:pt>
                <c:pt idx="8">
                  <c:v>47.92</c:v>
                </c:pt>
                <c:pt idx="9">
                  <c:v>25.189999999999998</c:v>
                </c:pt>
                <c:pt idx="10">
                  <c:v>27.66</c:v>
                </c:pt>
                <c:pt idx="11">
                  <c:v>32.51</c:v>
                </c:pt>
                <c:pt idx="12">
                  <c:v>27.849999999999998</c:v>
                </c:pt>
                <c:pt idx="13">
                  <c:v>35.71</c:v>
                </c:pt>
                <c:pt idx="14">
                  <c:v>22.19</c:v>
                </c:pt>
                <c:pt idx="15">
                  <c:v>32.629999999999995</c:v>
                </c:pt>
                <c:pt idx="16">
                  <c:v>31.1</c:v>
                </c:pt>
                <c:pt idx="17">
                  <c:v>42.66</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13.72</c:v>
                </c:pt>
                <c:pt idx="1">
                  <c:v>14.819999999999999</c:v>
                </c:pt>
                <c:pt idx="2">
                  <c:v>38.74</c:v>
                </c:pt>
                <c:pt idx="3">
                  <c:v>23.19</c:v>
                </c:pt>
                <c:pt idx="4">
                  <c:v>72.5</c:v>
                </c:pt>
                <c:pt idx="5">
                  <c:v>55</c:v>
                </c:pt>
                <c:pt idx="6">
                  <c:v>31.57</c:v>
                </c:pt>
                <c:pt idx="7">
                  <c:v>45.75</c:v>
                </c:pt>
                <c:pt idx="8">
                  <c:v>13.51</c:v>
                </c:pt>
                <c:pt idx="9">
                  <c:v>47.680000000000007</c:v>
                </c:pt>
                <c:pt idx="10">
                  <c:v>30.61</c:v>
                </c:pt>
                <c:pt idx="11">
                  <c:v>43.589999999999996</c:v>
                </c:pt>
                <c:pt idx="12">
                  <c:v>30.9</c:v>
                </c:pt>
                <c:pt idx="13">
                  <c:v>36.67</c:v>
                </c:pt>
                <c:pt idx="14">
                  <c:v>22.82</c:v>
                </c:pt>
                <c:pt idx="15">
                  <c:v>31.060000000000002</c:v>
                </c:pt>
                <c:pt idx="16">
                  <c:v>29.28</c:v>
                </c:pt>
                <c:pt idx="17">
                  <c:v>69.88</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34.33</c:v>
                </c:pt>
                <c:pt idx="1">
                  <c:v>18.57</c:v>
                </c:pt>
                <c:pt idx="2">
                  <c:v>39.849999999999994</c:v>
                </c:pt>
                <c:pt idx="3">
                  <c:v>6.9</c:v>
                </c:pt>
                <c:pt idx="4">
                  <c:v>29.17</c:v>
                </c:pt>
                <c:pt idx="5">
                  <c:v>38.96</c:v>
                </c:pt>
                <c:pt idx="6">
                  <c:v>31.71</c:v>
                </c:pt>
                <c:pt idx="7">
                  <c:v>51.16</c:v>
                </c:pt>
                <c:pt idx="8">
                  <c:v>37.78</c:v>
                </c:pt>
                <c:pt idx="9">
                  <c:v>44.72</c:v>
                </c:pt>
                <c:pt idx="10">
                  <c:v>41.510000000000005</c:v>
                </c:pt>
                <c:pt idx="11">
                  <c:v>46.97</c:v>
                </c:pt>
                <c:pt idx="12">
                  <c:v>38.15</c:v>
                </c:pt>
                <c:pt idx="13">
                  <c:v>38.340000000000003</c:v>
                </c:pt>
                <c:pt idx="14">
                  <c:v>37.900000000000006</c:v>
                </c:pt>
                <c:pt idx="15">
                  <c:v>24.03</c:v>
                </c:pt>
                <c:pt idx="16">
                  <c:v>39.099999999999994</c:v>
                </c:pt>
                <c:pt idx="17">
                  <c:v>50.31</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31.119999999999997</c:v>
                </c:pt>
                <c:pt idx="1">
                  <c:v>17.68</c:v>
                </c:pt>
                <c:pt idx="2">
                  <c:v>40.92</c:v>
                </c:pt>
                <c:pt idx="3">
                  <c:v>26.529999999999998</c:v>
                </c:pt>
                <c:pt idx="4">
                  <c:v>32.630000000000003</c:v>
                </c:pt>
                <c:pt idx="5">
                  <c:v>30.770000000000003</c:v>
                </c:pt>
                <c:pt idx="6">
                  <c:v>55.74</c:v>
                </c:pt>
                <c:pt idx="7">
                  <c:v>68</c:v>
                </c:pt>
                <c:pt idx="8">
                  <c:v>28.57</c:v>
                </c:pt>
                <c:pt idx="9">
                  <c:v>50</c:v>
                </c:pt>
                <c:pt idx="10">
                  <c:v>42.69</c:v>
                </c:pt>
                <c:pt idx="11">
                  <c:v>37.159999999999997</c:v>
                </c:pt>
                <c:pt idx="12">
                  <c:v>17.07</c:v>
                </c:pt>
                <c:pt idx="13">
                  <c:v>35.42</c:v>
                </c:pt>
                <c:pt idx="14">
                  <c:v>44.32</c:v>
                </c:pt>
                <c:pt idx="15">
                  <c:v>12.690000000000001</c:v>
                </c:pt>
                <c:pt idx="16">
                  <c:v>18.89</c:v>
                </c:pt>
                <c:pt idx="17">
                  <c:v>37.17</c:v>
                </c:pt>
              </c:numCache>
            </c:numRef>
          </c:val>
          <c:extLst>
            <c:ext xmlns:c16="http://schemas.microsoft.com/office/drawing/2014/chart" uri="{C3380CC4-5D6E-409C-BE32-E72D297353CC}">
              <c16:uniqueId val="{00000000-07C7-41E0-824E-BE7C1D918D7F}"/>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Лист1!$A$2:$A$19</c:f>
              <c:strCache>
                <c:ptCount val="18"/>
                <c:pt idx="0">
                  <c:v>1.1</c:v>
                </c:pt>
                <c:pt idx="1">
                  <c:v>1.2</c:v>
                </c:pt>
                <c:pt idx="2">
                  <c:v>2.1</c:v>
                </c:pt>
                <c:pt idx="3">
                  <c:v>2.2</c:v>
                </c:pt>
                <c:pt idx="4">
                  <c:v>3.1</c:v>
                </c:pt>
                <c:pt idx="5">
                  <c:v>3.2</c:v>
                </c:pt>
                <c:pt idx="6">
                  <c:v>3.3</c:v>
                </c:pt>
                <c:pt idx="7">
                  <c:v>4.1</c:v>
                </c:pt>
                <c:pt idx="8">
                  <c:v>4.2</c:v>
                </c:pt>
                <c:pt idx="9">
                  <c:v>4.3</c:v>
                </c:pt>
                <c:pt idx="10">
                  <c:v>5.1</c:v>
                </c:pt>
                <c:pt idx="11">
                  <c:v>5.2</c:v>
                </c:pt>
                <c:pt idx="12">
                  <c:v>5.3</c:v>
                </c:pt>
                <c:pt idx="13">
                  <c:v>6.1</c:v>
                </c:pt>
                <c:pt idx="14">
                  <c:v>6.2</c:v>
                </c:pt>
                <c:pt idx="15">
                  <c:v>6.3</c:v>
                </c:pt>
                <c:pt idx="16">
                  <c:v>7.1</c:v>
                </c:pt>
                <c:pt idx="17">
                  <c:v>7.2</c:v>
                </c:pt>
              </c:strCache>
            </c:strRef>
          </c:cat>
          <c:val>
            <c:numRef>
              <c:f>Лист1!$B$2:$B$19</c:f>
              <c:numCache>
                <c:formatCode>General</c:formatCode>
                <c:ptCount val="18"/>
                <c:pt idx="0">
                  <c:v>81.97</c:v>
                </c:pt>
                <c:pt idx="1">
                  <c:v>63.97</c:v>
                </c:pt>
                <c:pt idx="2">
                  <c:v>66.42</c:v>
                </c:pt>
                <c:pt idx="3">
                  <c:v>30.8</c:v>
                </c:pt>
                <c:pt idx="4">
                  <c:v>66.53</c:v>
                </c:pt>
                <c:pt idx="5">
                  <c:v>58.67</c:v>
                </c:pt>
                <c:pt idx="6">
                  <c:v>46.09</c:v>
                </c:pt>
                <c:pt idx="7">
                  <c:v>59.82</c:v>
                </c:pt>
                <c:pt idx="8">
                  <c:v>66.260000000000005</c:v>
                </c:pt>
                <c:pt idx="9">
                  <c:v>36.72</c:v>
                </c:pt>
                <c:pt idx="10">
                  <c:v>44.28</c:v>
                </c:pt>
                <c:pt idx="11">
                  <c:v>46.06</c:v>
                </c:pt>
                <c:pt idx="12">
                  <c:v>51.19</c:v>
                </c:pt>
                <c:pt idx="13">
                  <c:v>37.799999999999997</c:v>
                </c:pt>
                <c:pt idx="14">
                  <c:v>38.1</c:v>
                </c:pt>
                <c:pt idx="15">
                  <c:v>34.82</c:v>
                </c:pt>
                <c:pt idx="16">
                  <c:v>75.62</c:v>
                </c:pt>
                <c:pt idx="17">
                  <c:v>57.91</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2-4DE8-49C6-BF61-89FCEFFE513A}"/>
                </c:ext>
              </c:extLst>
            </c:dLbl>
            <c:dLbl>
              <c:idx val="3"/>
              <c:layout>
                <c:manualLayout>
                  <c:x val="5.5881531153953619E-3"/>
                  <c:y val="-1.5581524763494713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6"/>
              <c:layout>
                <c:manualLayout>
                  <c:x val="5.5881531153953211E-3"/>
                  <c:y val="-1.6489988221436994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9"/>
              <c:layout>
                <c:manualLayout>
                  <c:x val="6.7057837384744343E-3"/>
                  <c:y val="-9.4228504122497916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dLbl>
              <c:idx val="10"/>
              <c:layout>
                <c:manualLayout>
                  <c:x val="6.7057837384744343E-3"/>
                  <c:y val="-1.1129660545353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layout>
                <c:manualLayout>
                  <c:x val="4.4705224923162071E-3"/>
                  <c:y val="-7.0671378091872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9F-4C7D-91EC-59D15CFD1387}"/>
                </c:ext>
              </c:extLst>
            </c:dLbl>
            <c:dLbl>
              <c:idx val="13"/>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4DE8-49C6-BF61-89FCEFFE513A}"/>
                </c:ext>
              </c:extLst>
            </c:dLbl>
            <c:dLbl>
              <c:idx val="14"/>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3-4DE8-49C6-BF61-89FCEFFE513A}"/>
                </c:ext>
              </c:extLst>
            </c:dLbl>
            <c:dLbl>
              <c:idx val="15"/>
              <c:layout>
                <c:manualLayout>
                  <c:x val="6.7057837384745158E-3"/>
                  <c:y val="-4.7114252061248533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9F-4C7D-91EC-59D15CFD1387}"/>
                </c:ext>
              </c:extLst>
            </c:dLbl>
            <c:dLbl>
              <c:idx val="16"/>
              <c:layout>
                <c:manualLayout>
                  <c:x val="1.2293936853869631E-2"/>
                  <c:y val="4.71142520612485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9F-4C7D-91EC-59D15CFD1387}"/>
                </c:ext>
              </c:extLst>
            </c:dLbl>
            <c:dLbl>
              <c:idx val="17"/>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FADD-4D84-884B-0A81F77006C9}"/>
                </c:ext>
              </c:extLst>
            </c:dLbl>
            <c:dLbl>
              <c:idx val="21"/>
              <c:layout>
                <c:manualLayout>
                  <c:x val="6.7057837384744343E-3"/>
                  <c:y val="-7.0671378091872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29F-4C7D-91EC-59D15CFD1387}"/>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Лист1!$A$2:$A$19</c:f>
              <c:strCache>
                <c:ptCount val="18"/>
                <c:pt idx="0">
                  <c:v>1.1</c:v>
                </c:pt>
                <c:pt idx="1">
                  <c:v>1.2</c:v>
                </c:pt>
                <c:pt idx="2">
                  <c:v>2.1</c:v>
                </c:pt>
                <c:pt idx="3">
                  <c:v>2.2</c:v>
                </c:pt>
                <c:pt idx="4">
                  <c:v>3.1</c:v>
                </c:pt>
                <c:pt idx="5">
                  <c:v>3.2</c:v>
                </c:pt>
                <c:pt idx="6">
                  <c:v>3.3</c:v>
                </c:pt>
                <c:pt idx="7">
                  <c:v>4.1</c:v>
                </c:pt>
                <c:pt idx="8">
                  <c:v>4.2</c:v>
                </c:pt>
                <c:pt idx="9">
                  <c:v>4.3</c:v>
                </c:pt>
                <c:pt idx="10">
                  <c:v>5.1</c:v>
                </c:pt>
                <c:pt idx="11">
                  <c:v>5.2</c:v>
                </c:pt>
                <c:pt idx="12">
                  <c:v>5.3</c:v>
                </c:pt>
                <c:pt idx="13">
                  <c:v>6.1</c:v>
                </c:pt>
                <c:pt idx="14">
                  <c:v>6.2</c:v>
                </c:pt>
                <c:pt idx="15">
                  <c:v>6.3</c:v>
                </c:pt>
                <c:pt idx="16">
                  <c:v>7.1</c:v>
                </c:pt>
                <c:pt idx="17">
                  <c:v>7.2</c:v>
                </c:pt>
              </c:strCache>
            </c:strRef>
          </c:cat>
          <c:val>
            <c:numRef>
              <c:f>Лист1!$C$2:$C$19</c:f>
              <c:numCache>
                <c:formatCode>General</c:formatCode>
                <c:ptCount val="18"/>
                <c:pt idx="0">
                  <c:v>80.53</c:v>
                </c:pt>
                <c:pt idx="1">
                  <c:v>61.37</c:v>
                </c:pt>
                <c:pt idx="2">
                  <c:v>63.7</c:v>
                </c:pt>
                <c:pt idx="3">
                  <c:v>27.69</c:v>
                </c:pt>
                <c:pt idx="4">
                  <c:v>63.03</c:v>
                </c:pt>
                <c:pt idx="5">
                  <c:v>55.5</c:v>
                </c:pt>
                <c:pt idx="6">
                  <c:v>42.97</c:v>
                </c:pt>
                <c:pt idx="7">
                  <c:v>57.58</c:v>
                </c:pt>
                <c:pt idx="8">
                  <c:v>63.39</c:v>
                </c:pt>
                <c:pt idx="9">
                  <c:v>31.8</c:v>
                </c:pt>
                <c:pt idx="10">
                  <c:v>41.61</c:v>
                </c:pt>
                <c:pt idx="11">
                  <c:v>40.590000000000003</c:v>
                </c:pt>
                <c:pt idx="12">
                  <c:v>47.18</c:v>
                </c:pt>
                <c:pt idx="13">
                  <c:v>33.81</c:v>
                </c:pt>
                <c:pt idx="14">
                  <c:v>36.32</c:v>
                </c:pt>
                <c:pt idx="15">
                  <c:v>31.95</c:v>
                </c:pt>
                <c:pt idx="16">
                  <c:v>68</c:v>
                </c:pt>
                <c:pt idx="17">
                  <c:v>51.02</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8.68</c:v>
                </c:pt>
                <c:pt idx="1">
                  <c:v>47.53</c:v>
                </c:pt>
                <c:pt idx="2">
                  <c:v>34.85</c:v>
                </c:pt>
                <c:pt idx="3">
                  <c:v>8.94</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9.52</c:v>
                </c:pt>
                <c:pt idx="1">
                  <c:v>54.65</c:v>
                </c:pt>
                <c:pt idx="2">
                  <c:v>29.85</c:v>
                </c:pt>
                <c:pt idx="3">
                  <c:v>5.97</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rgbClr val="C00000"/>
              </a:solidFill>
              <a:ln>
                <a:noFill/>
              </a:ln>
              <a:effectLst/>
            </c:spPr>
            <c:extLst>
              <c:ext xmlns:c16="http://schemas.microsoft.com/office/drawing/2014/chart" uri="{C3380CC4-5D6E-409C-BE32-E72D297353CC}">
                <c16:uniqueId val="{0000000C-1892-40AE-8C40-400370B790FF}"/>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00-4C80-4366-8F8D-EB20ED8EB331}"/>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06-DED2-48E7-9E8A-D14743DFF069}"/>
              </c:ext>
            </c:extLst>
          </c:dPt>
          <c:dPt>
            <c:idx val="21"/>
            <c:invertIfNegative val="0"/>
            <c:bubble3D val="0"/>
            <c:spPr>
              <a:solidFill>
                <a:srgbClr val="C00000"/>
              </a:solidFill>
              <a:ln>
                <a:noFill/>
              </a:ln>
              <a:effectLst/>
            </c:spPr>
            <c:extLst>
              <c:ext xmlns:c16="http://schemas.microsoft.com/office/drawing/2014/chart" uri="{C3380CC4-5D6E-409C-BE32-E72D297353CC}">
                <c16:uniqueId val="{0000000D-1892-40AE-8C40-400370B790FF}"/>
              </c:ext>
            </c:extLst>
          </c:dPt>
          <c:dPt>
            <c:idx val="23"/>
            <c:invertIfNegative val="0"/>
            <c:bubble3D val="0"/>
            <c:spPr>
              <a:solidFill>
                <a:schemeClr val="accent6"/>
              </a:solidFill>
              <a:ln>
                <a:noFill/>
              </a:ln>
              <a:effectLst/>
            </c:spPr>
            <c:extLst>
              <c:ext xmlns:c16="http://schemas.microsoft.com/office/drawing/2014/chart" uri="{C3380CC4-5D6E-409C-BE32-E72D297353CC}">
                <c16:uniqueId val="{00000001-4C80-4366-8F8D-EB20ED8EB331}"/>
              </c:ext>
            </c:extLst>
          </c:dPt>
          <c:dPt>
            <c:idx val="29"/>
            <c:invertIfNegative val="0"/>
            <c:bubble3D val="0"/>
            <c:spPr>
              <a:solidFill>
                <a:schemeClr val="accent6"/>
              </a:solidFill>
              <a:ln>
                <a:noFill/>
              </a:ln>
              <a:effectLst/>
            </c:spPr>
            <c:extLst>
              <c:ext xmlns:c16="http://schemas.microsoft.com/office/drawing/2014/chart" uri="{C3380CC4-5D6E-409C-BE32-E72D297353CC}">
                <c16:uniqueId val="{0000000E-1892-40AE-8C40-400370B790FF}"/>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Лист1!$B$1:$AI$1</c:f>
              <c:strCache>
                <c:ptCount val="3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strCache>
            </c:strRef>
          </c:cat>
          <c:val>
            <c:numRef>
              <c:f>Лист1!$B$2:$AI$2</c:f>
              <c:numCache>
                <c:formatCode>General</c:formatCode>
                <c:ptCount val="34"/>
                <c:pt idx="0">
                  <c:v>0.4</c:v>
                </c:pt>
                <c:pt idx="1">
                  <c:v>0.5</c:v>
                </c:pt>
                <c:pt idx="2">
                  <c:v>0.6</c:v>
                </c:pt>
                <c:pt idx="3">
                  <c:v>1.1000000000000001</c:v>
                </c:pt>
                <c:pt idx="4">
                  <c:v>0.9</c:v>
                </c:pt>
                <c:pt idx="5">
                  <c:v>1</c:v>
                </c:pt>
                <c:pt idx="6">
                  <c:v>1</c:v>
                </c:pt>
                <c:pt idx="7">
                  <c:v>1.1000000000000001</c:v>
                </c:pt>
                <c:pt idx="8">
                  <c:v>1.3</c:v>
                </c:pt>
                <c:pt idx="9">
                  <c:v>1.6</c:v>
                </c:pt>
                <c:pt idx="10">
                  <c:v>8.4</c:v>
                </c:pt>
                <c:pt idx="11">
                  <c:v>7</c:v>
                </c:pt>
                <c:pt idx="12">
                  <c:v>6</c:v>
                </c:pt>
                <c:pt idx="13">
                  <c:v>5</c:v>
                </c:pt>
                <c:pt idx="14">
                  <c:v>4.9000000000000004</c:v>
                </c:pt>
                <c:pt idx="15">
                  <c:v>4.0999999999999996</c:v>
                </c:pt>
                <c:pt idx="16">
                  <c:v>4.5</c:v>
                </c:pt>
                <c:pt idx="17">
                  <c:v>3.9</c:v>
                </c:pt>
                <c:pt idx="18">
                  <c:v>4.2</c:v>
                </c:pt>
                <c:pt idx="19">
                  <c:v>3.4</c:v>
                </c:pt>
                <c:pt idx="20">
                  <c:v>3.3</c:v>
                </c:pt>
                <c:pt idx="21">
                  <c:v>6.7</c:v>
                </c:pt>
                <c:pt idx="22">
                  <c:v>6.2</c:v>
                </c:pt>
                <c:pt idx="23">
                  <c:v>4.3</c:v>
                </c:pt>
                <c:pt idx="24">
                  <c:v>3.5</c:v>
                </c:pt>
                <c:pt idx="25">
                  <c:v>3.2</c:v>
                </c:pt>
                <c:pt idx="26">
                  <c:v>2.6</c:v>
                </c:pt>
                <c:pt idx="27">
                  <c:v>1.9</c:v>
                </c:pt>
                <c:pt idx="28">
                  <c:v>1.6</c:v>
                </c:pt>
                <c:pt idx="29">
                  <c:v>2</c:v>
                </c:pt>
                <c:pt idx="30">
                  <c:v>1.5</c:v>
                </c:pt>
                <c:pt idx="31">
                  <c:v>1.4</c:v>
                </c:pt>
                <c:pt idx="32">
                  <c:v>0.7</c:v>
                </c:pt>
                <c:pt idx="33">
                  <c:v>0.4</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Лист1!$B$1:$S$1</c:f>
              <c:strCache>
                <c:ptCount val="18"/>
                <c:pt idx="0">
                  <c:v>1,1</c:v>
                </c:pt>
                <c:pt idx="1">
                  <c:v>1,2</c:v>
                </c:pt>
                <c:pt idx="2">
                  <c:v>2,1</c:v>
                </c:pt>
                <c:pt idx="3">
                  <c:v>2,2</c:v>
                </c:pt>
                <c:pt idx="4">
                  <c:v>3,1</c:v>
                </c:pt>
                <c:pt idx="5">
                  <c:v>3,2</c:v>
                </c:pt>
                <c:pt idx="6">
                  <c:v>3,3</c:v>
                </c:pt>
                <c:pt idx="7">
                  <c:v>4,1</c:v>
                </c:pt>
                <c:pt idx="8">
                  <c:v>4,2</c:v>
                </c:pt>
                <c:pt idx="9">
                  <c:v>4,3</c:v>
                </c:pt>
                <c:pt idx="10">
                  <c:v>5,1</c:v>
                </c:pt>
                <c:pt idx="11">
                  <c:v>5,2</c:v>
                </c:pt>
                <c:pt idx="12">
                  <c:v>5,3</c:v>
                </c:pt>
                <c:pt idx="13">
                  <c:v>6,1</c:v>
                </c:pt>
                <c:pt idx="14">
                  <c:v>6,2</c:v>
                </c:pt>
                <c:pt idx="15">
                  <c:v>6,3</c:v>
                </c:pt>
                <c:pt idx="16">
                  <c:v>7,1</c:v>
                </c:pt>
                <c:pt idx="17">
                  <c:v>7,2</c:v>
                </c:pt>
              </c:strCache>
            </c:strRef>
          </c:cat>
          <c:val>
            <c:numRef>
              <c:f>Лист1!$B$2:$S$2</c:f>
              <c:numCache>
                <c:formatCode>General</c:formatCode>
                <c:ptCount val="18"/>
                <c:pt idx="0">
                  <c:v>48.86</c:v>
                </c:pt>
                <c:pt idx="1">
                  <c:v>26.44</c:v>
                </c:pt>
                <c:pt idx="2">
                  <c:v>21.89</c:v>
                </c:pt>
                <c:pt idx="3">
                  <c:v>5.69</c:v>
                </c:pt>
                <c:pt idx="4">
                  <c:v>20.58</c:v>
                </c:pt>
                <c:pt idx="5">
                  <c:v>11.73</c:v>
                </c:pt>
                <c:pt idx="6">
                  <c:v>5.08</c:v>
                </c:pt>
                <c:pt idx="7">
                  <c:v>13.31</c:v>
                </c:pt>
                <c:pt idx="8">
                  <c:v>13.92</c:v>
                </c:pt>
                <c:pt idx="9">
                  <c:v>2.1</c:v>
                </c:pt>
                <c:pt idx="10">
                  <c:v>7.88</c:v>
                </c:pt>
                <c:pt idx="11">
                  <c:v>7.79</c:v>
                </c:pt>
                <c:pt idx="12">
                  <c:v>17.16</c:v>
                </c:pt>
                <c:pt idx="13">
                  <c:v>7.18</c:v>
                </c:pt>
                <c:pt idx="14">
                  <c:v>5.6</c:v>
                </c:pt>
                <c:pt idx="15">
                  <c:v>9.4600000000000009</c:v>
                </c:pt>
                <c:pt idx="16">
                  <c:v>31.26</c:v>
                </c:pt>
                <c:pt idx="17">
                  <c:v>17.510000000000002</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Лист1!$B$1:$S$1</c:f>
              <c:strCache>
                <c:ptCount val="18"/>
                <c:pt idx="0">
                  <c:v>1,1</c:v>
                </c:pt>
                <c:pt idx="1">
                  <c:v>1,2</c:v>
                </c:pt>
                <c:pt idx="2">
                  <c:v>2,1</c:v>
                </c:pt>
                <c:pt idx="3">
                  <c:v>2,2</c:v>
                </c:pt>
                <c:pt idx="4">
                  <c:v>3,1</c:v>
                </c:pt>
                <c:pt idx="5">
                  <c:v>3,2</c:v>
                </c:pt>
                <c:pt idx="6">
                  <c:v>3,3</c:v>
                </c:pt>
                <c:pt idx="7">
                  <c:v>4,1</c:v>
                </c:pt>
                <c:pt idx="8">
                  <c:v>4,2</c:v>
                </c:pt>
                <c:pt idx="9">
                  <c:v>4,3</c:v>
                </c:pt>
                <c:pt idx="10">
                  <c:v>5,1</c:v>
                </c:pt>
                <c:pt idx="11">
                  <c:v>5,2</c:v>
                </c:pt>
                <c:pt idx="12">
                  <c:v>5,3</c:v>
                </c:pt>
                <c:pt idx="13">
                  <c:v>6,1</c:v>
                </c:pt>
                <c:pt idx="14">
                  <c:v>6,2</c:v>
                </c:pt>
                <c:pt idx="15">
                  <c:v>6,3</c:v>
                </c:pt>
                <c:pt idx="16">
                  <c:v>7,1</c:v>
                </c:pt>
                <c:pt idx="17">
                  <c:v>7,2</c:v>
                </c:pt>
              </c:strCache>
            </c:strRef>
          </c:cat>
          <c:val>
            <c:numRef>
              <c:f>Лист1!$B$3:$S$3</c:f>
              <c:numCache>
                <c:formatCode>General</c:formatCode>
                <c:ptCount val="18"/>
                <c:pt idx="0">
                  <c:v>77.430000000000007</c:v>
                </c:pt>
                <c:pt idx="1">
                  <c:v>55.51</c:v>
                </c:pt>
                <c:pt idx="2">
                  <c:v>56.58</c:v>
                </c:pt>
                <c:pt idx="3">
                  <c:v>18</c:v>
                </c:pt>
                <c:pt idx="4">
                  <c:v>56.09</c:v>
                </c:pt>
                <c:pt idx="5">
                  <c:v>45.36</c:v>
                </c:pt>
                <c:pt idx="6">
                  <c:v>30.52</c:v>
                </c:pt>
                <c:pt idx="7">
                  <c:v>49.18</c:v>
                </c:pt>
                <c:pt idx="8">
                  <c:v>55.97</c:v>
                </c:pt>
                <c:pt idx="9">
                  <c:v>19.260000000000002</c:v>
                </c:pt>
                <c:pt idx="10">
                  <c:v>31.83</c:v>
                </c:pt>
                <c:pt idx="11">
                  <c:v>28.2</c:v>
                </c:pt>
                <c:pt idx="12">
                  <c:v>38.31</c:v>
                </c:pt>
                <c:pt idx="13">
                  <c:v>22.08</c:v>
                </c:pt>
                <c:pt idx="14">
                  <c:v>23.71</c:v>
                </c:pt>
                <c:pt idx="15">
                  <c:v>21.94</c:v>
                </c:pt>
                <c:pt idx="16">
                  <c:v>62.34</c:v>
                </c:pt>
                <c:pt idx="17">
                  <c:v>41.82</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Лист1!$B$1:$S$1</c:f>
              <c:strCache>
                <c:ptCount val="18"/>
                <c:pt idx="0">
                  <c:v>1,1</c:v>
                </c:pt>
                <c:pt idx="1">
                  <c:v>1,2</c:v>
                </c:pt>
                <c:pt idx="2">
                  <c:v>2,1</c:v>
                </c:pt>
                <c:pt idx="3">
                  <c:v>2,2</c:v>
                </c:pt>
                <c:pt idx="4">
                  <c:v>3,1</c:v>
                </c:pt>
                <c:pt idx="5">
                  <c:v>3,2</c:v>
                </c:pt>
                <c:pt idx="6">
                  <c:v>3,3</c:v>
                </c:pt>
                <c:pt idx="7">
                  <c:v>4,1</c:v>
                </c:pt>
                <c:pt idx="8">
                  <c:v>4,2</c:v>
                </c:pt>
                <c:pt idx="9">
                  <c:v>4,3</c:v>
                </c:pt>
                <c:pt idx="10">
                  <c:v>5,1</c:v>
                </c:pt>
                <c:pt idx="11">
                  <c:v>5,2</c:v>
                </c:pt>
                <c:pt idx="12">
                  <c:v>5,3</c:v>
                </c:pt>
                <c:pt idx="13">
                  <c:v>6,1</c:v>
                </c:pt>
                <c:pt idx="14">
                  <c:v>6,2</c:v>
                </c:pt>
                <c:pt idx="15">
                  <c:v>6,3</c:v>
                </c:pt>
                <c:pt idx="16">
                  <c:v>7,1</c:v>
                </c:pt>
                <c:pt idx="17">
                  <c:v>7,2</c:v>
                </c:pt>
              </c:strCache>
            </c:strRef>
          </c:cat>
          <c:val>
            <c:numRef>
              <c:f>Лист1!$B$4:$S$4</c:f>
              <c:numCache>
                <c:formatCode>General</c:formatCode>
                <c:ptCount val="18"/>
                <c:pt idx="0">
                  <c:v>92.87</c:v>
                </c:pt>
                <c:pt idx="1">
                  <c:v>77.77</c:v>
                </c:pt>
                <c:pt idx="2">
                  <c:v>83.8</c:v>
                </c:pt>
                <c:pt idx="3">
                  <c:v>42.57</c:v>
                </c:pt>
                <c:pt idx="4">
                  <c:v>82.49</c:v>
                </c:pt>
                <c:pt idx="5">
                  <c:v>80.08</c:v>
                </c:pt>
                <c:pt idx="6">
                  <c:v>68.13</c:v>
                </c:pt>
                <c:pt idx="7">
                  <c:v>79.44</c:v>
                </c:pt>
                <c:pt idx="8">
                  <c:v>86.09</c:v>
                </c:pt>
                <c:pt idx="9">
                  <c:v>53.44</c:v>
                </c:pt>
                <c:pt idx="10">
                  <c:v>60.61</c:v>
                </c:pt>
                <c:pt idx="11">
                  <c:v>63.07</c:v>
                </c:pt>
                <c:pt idx="12">
                  <c:v>64.22</c:v>
                </c:pt>
                <c:pt idx="13">
                  <c:v>53.38</c:v>
                </c:pt>
                <c:pt idx="14">
                  <c:v>58.49</c:v>
                </c:pt>
                <c:pt idx="15">
                  <c:v>47.82</c:v>
                </c:pt>
                <c:pt idx="16">
                  <c:v>84.27</c:v>
                </c:pt>
                <c:pt idx="17">
                  <c:v>70.11</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Лист1!$B$1:$S$1</c:f>
              <c:strCache>
                <c:ptCount val="18"/>
                <c:pt idx="0">
                  <c:v>1,1</c:v>
                </c:pt>
                <c:pt idx="1">
                  <c:v>1,2</c:v>
                </c:pt>
                <c:pt idx="2">
                  <c:v>2,1</c:v>
                </c:pt>
                <c:pt idx="3">
                  <c:v>2,2</c:v>
                </c:pt>
                <c:pt idx="4">
                  <c:v>3,1</c:v>
                </c:pt>
                <c:pt idx="5">
                  <c:v>3,2</c:v>
                </c:pt>
                <c:pt idx="6">
                  <c:v>3,3</c:v>
                </c:pt>
                <c:pt idx="7">
                  <c:v>4,1</c:v>
                </c:pt>
                <c:pt idx="8">
                  <c:v>4,2</c:v>
                </c:pt>
                <c:pt idx="9">
                  <c:v>4,3</c:v>
                </c:pt>
                <c:pt idx="10">
                  <c:v>5,1</c:v>
                </c:pt>
                <c:pt idx="11">
                  <c:v>5,2</c:v>
                </c:pt>
                <c:pt idx="12">
                  <c:v>5,3</c:v>
                </c:pt>
                <c:pt idx="13">
                  <c:v>6,1</c:v>
                </c:pt>
                <c:pt idx="14">
                  <c:v>6,2</c:v>
                </c:pt>
                <c:pt idx="15">
                  <c:v>6,3</c:v>
                </c:pt>
                <c:pt idx="16">
                  <c:v>7,1</c:v>
                </c:pt>
                <c:pt idx="17">
                  <c:v>7,2</c:v>
                </c:pt>
              </c:strCache>
            </c:strRef>
          </c:cat>
          <c:val>
            <c:numRef>
              <c:f>Лист1!$B$5:$S$5</c:f>
              <c:numCache>
                <c:formatCode>General</c:formatCode>
                <c:ptCount val="18"/>
                <c:pt idx="0">
                  <c:v>97.77</c:v>
                </c:pt>
                <c:pt idx="1">
                  <c:v>88.83</c:v>
                </c:pt>
                <c:pt idx="2">
                  <c:v>95.11</c:v>
                </c:pt>
                <c:pt idx="3">
                  <c:v>77.09</c:v>
                </c:pt>
                <c:pt idx="4">
                  <c:v>97.07</c:v>
                </c:pt>
                <c:pt idx="5">
                  <c:v>95.11</c:v>
                </c:pt>
                <c:pt idx="6">
                  <c:v>91.62</c:v>
                </c:pt>
                <c:pt idx="7">
                  <c:v>95.81</c:v>
                </c:pt>
                <c:pt idx="8">
                  <c:v>96.79</c:v>
                </c:pt>
                <c:pt idx="9">
                  <c:v>85.89</c:v>
                </c:pt>
                <c:pt idx="10">
                  <c:v>89.94</c:v>
                </c:pt>
                <c:pt idx="11">
                  <c:v>93.85</c:v>
                </c:pt>
                <c:pt idx="12">
                  <c:v>91.06</c:v>
                </c:pt>
                <c:pt idx="13">
                  <c:v>85.89</c:v>
                </c:pt>
                <c:pt idx="14">
                  <c:v>89.94</c:v>
                </c:pt>
                <c:pt idx="15">
                  <c:v>80.17</c:v>
                </c:pt>
                <c:pt idx="16">
                  <c:v>97.07</c:v>
                </c:pt>
                <c:pt idx="17">
                  <c:v>93.16</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Лист1!$B$2:$B$18</c:f>
              <c:numCache>
                <c:formatCode>General</c:formatCode>
                <c:ptCount val="17"/>
                <c:pt idx="0">
                  <c:v>26.470000000000002</c:v>
                </c:pt>
                <c:pt idx="1">
                  <c:v>39.130000000000003</c:v>
                </c:pt>
                <c:pt idx="2">
                  <c:v>32.08</c:v>
                </c:pt>
                <c:pt idx="3">
                  <c:v>25.68</c:v>
                </c:pt>
                <c:pt idx="4">
                  <c:v>26.23</c:v>
                </c:pt>
                <c:pt idx="5">
                  <c:v>24.44</c:v>
                </c:pt>
                <c:pt idx="6">
                  <c:v>36.369999999999997</c:v>
                </c:pt>
                <c:pt idx="7">
                  <c:v>25</c:v>
                </c:pt>
                <c:pt idx="8">
                  <c:v>44.45</c:v>
                </c:pt>
                <c:pt idx="9">
                  <c:v>53.959999999999994</c:v>
                </c:pt>
                <c:pt idx="10">
                  <c:v>27.14</c:v>
                </c:pt>
                <c:pt idx="11">
                  <c:v>25</c:v>
                </c:pt>
                <c:pt idx="12">
                  <c:v>30.91</c:v>
                </c:pt>
                <c:pt idx="13">
                  <c:v>36</c:v>
                </c:pt>
                <c:pt idx="14">
                  <c:v>32.54</c:v>
                </c:pt>
                <c:pt idx="15">
                  <c:v>39.080000000000005</c:v>
                </c:pt>
                <c:pt idx="16">
                  <c:v>31.509999999999998</c:v>
                </c:pt>
              </c:numCache>
            </c:numRef>
          </c:val>
          <c:extLst>
            <c:ext xmlns:c16="http://schemas.microsoft.com/office/drawing/2014/chart" uri="{C3380CC4-5D6E-409C-BE32-E72D297353CC}">
              <c16:uniqueId val="{00000000-6120-4448-93D3-948E35661C93}"/>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33.33</c:v>
                </c:pt>
                <c:pt idx="1">
                  <c:v>36.31</c:v>
                </c:pt>
                <c:pt idx="2">
                  <c:v>31.52</c:v>
                </c:pt>
                <c:pt idx="3">
                  <c:v>25.97</c:v>
                </c:pt>
                <c:pt idx="4">
                  <c:v>23.299999999999997</c:v>
                </c:pt>
                <c:pt idx="5">
                  <c:v>27.66</c:v>
                </c:pt>
                <c:pt idx="6">
                  <c:v>18.369999999999997</c:v>
                </c:pt>
                <c:pt idx="7">
                  <c:v>87.5</c:v>
                </c:pt>
                <c:pt idx="8">
                  <c:v>30.91</c:v>
                </c:pt>
                <c:pt idx="9">
                  <c:v>21.05</c:v>
                </c:pt>
                <c:pt idx="10">
                  <c:v>18.37</c:v>
                </c:pt>
                <c:pt idx="11">
                  <c:v>30.07</c:v>
                </c:pt>
                <c:pt idx="12">
                  <c:v>25.009999999999998</c:v>
                </c:pt>
                <c:pt idx="13">
                  <c:v>28.47</c:v>
                </c:pt>
                <c:pt idx="14">
                  <c:v>50</c:v>
                </c:pt>
                <c:pt idx="15">
                  <c:v>30.77</c:v>
                </c:pt>
                <c:pt idx="16">
                  <c:v>20.880000000000003</c:v>
                </c:pt>
              </c:numCache>
            </c:numRef>
          </c:val>
          <c:extLst>
            <c:ext xmlns:c16="http://schemas.microsoft.com/office/drawing/2014/chart" uri="{C3380CC4-5D6E-409C-BE32-E72D297353CC}">
              <c16:uniqueId val="{00000001-6120-4448-93D3-948E35661C93}"/>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31.369999999999997</c:v>
                </c:pt>
                <c:pt idx="1">
                  <c:v>39.56</c:v>
                </c:pt>
                <c:pt idx="2">
                  <c:v>46.019999999999996</c:v>
                </c:pt>
                <c:pt idx="3">
                  <c:v>59.26</c:v>
                </c:pt>
                <c:pt idx="4">
                  <c:v>43.13</c:v>
                </c:pt>
                <c:pt idx="5">
                  <c:v>28.3</c:v>
                </c:pt>
                <c:pt idx="6">
                  <c:v>27.779999999999998</c:v>
                </c:pt>
                <c:pt idx="7">
                  <c:v>100</c:v>
                </c:pt>
                <c:pt idx="8">
                  <c:v>41.660000000000004</c:v>
                </c:pt>
                <c:pt idx="9">
                  <c:v>20</c:v>
                </c:pt>
                <c:pt idx="10">
                  <c:v>39.06</c:v>
                </c:pt>
                <c:pt idx="11">
                  <c:v>28.58</c:v>
                </c:pt>
                <c:pt idx="12">
                  <c:v>10.53</c:v>
                </c:pt>
                <c:pt idx="13">
                  <c:v>32.979999999999997</c:v>
                </c:pt>
                <c:pt idx="14">
                  <c:v>48.839999999999996</c:v>
                </c:pt>
                <c:pt idx="15">
                  <c:v>21.15</c:v>
                </c:pt>
                <c:pt idx="16">
                  <c:v>19.41</c:v>
                </c:pt>
              </c:numCache>
            </c:numRef>
          </c:val>
          <c:extLst>
            <c:ext xmlns:c16="http://schemas.microsoft.com/office/drawing/2014/chart" uri="{C3380CC4-5D6E-409C-BE32-E72D297353CC}">
              <c16:uniqueId val="{00000002-6120-4448-93D3-948E35661C93}"/>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54.17</c:v>
                </c:pt>
                <c:pt idx="1">
                  <c:v>36.489999999999995</c:v>
                </c:pt>
                <c:pt idx="2">
                  <c:v>41.25</c:v>
                </c:pt>
                <c:pt idx="3">
                  <c:v>47.82</c:v>
                </c:pt>
                <c:pt idx="4">
                  <c:v>48.33</c:v>
                </c:pt>
                <c:pt idx="5">
                  <c:v>48.72</c:v>
                </c:pt>
                <c:pt idx="6">
                  <c:v>34</c:v>
                </c:pt>
                <c:pt idx="7">
                  <c:v>56.87</c:v>
                </c:pt>
                <c:pt idx="8">
                  <c:v>33.79</c:v>
                </c:pt>
                <c:pt idx="9">
                  <c:v>30.77</c:v>
                </c:pt>
                <c:pt idx="10">
                  <c:v>50.980000000000004</c:v>
                </c:pt>
                <c:pt idx="11">
                  <c:v>26.5</c:v>
                </c:pt>
                <c:pt idx="12">
                  <c:v>40.909999999999997</c:v>
                </c:pt>
                <c:pt idx="13">
                  <c:v>8</c:v>
                </c:pt>
                <c:pt idx="14">
                  <c:v>53.33</c:v>
                </c:pt>
                <c:pt idx="15">
                  <c:v>30</c:v>
                </c:pt>
                <c:pt idx="16">
                  <c:v>30.59</c:v>
                </c:pt>
              </c:numCache>
            </c:numRef>
          </c:val>
          <c:extLst>
            <c:ext xmlns:c16="http://schemas.microsoft.com/office/drawing/2014/chart" uri="{C3380CC4-5D6E-409C-BE32-E72D297353CC}">
              <c16:uniqueId val="{00000000-E263-4C52-899E-3C648FE28C6C}"/>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27.91</c:v>
                </c:pt>
                <c:pt idx="1">
                  <c:v>17.52</c:v>
                </c:pt>
                <c:pt idx="2">
                  <c:v>33.229999999999997</c:v>
                </c:pt>
                <c:pt idx="3">
                  <c:v>22.58</c:v>
                </c:pt>
                <c:pt idx="4">
                  <c:v>41.79</c:v>
                </c:pt>
                <c:pt idx="5">
                  <c:v>42.620000000000005</c:v>
                </c:pt>
                <c:pt idx="6">
                  <c:v>40.58</c:v>
                </c:pt>
                <c:pt idx="7">
                  <c:v>34.83</c:v>
                </c:pt>
                <c:pt idx="8">
                  <c:v>40.54</c:v>
                </c:pt>
                <c:pt idx="9">
                  <c:v>53.77</c:v>
                </c:pt>
                <c:pt idx="10">
                  <c:v>25.64</c:v>
                </c:pt>
                <c:pt idx="11">
                  <c:v>31.25</c:v>
                </c:pt>
                <c:pt idx="12">
                  <c:v>35.71</c:v>
                </c:pt>
                <c:pt idx="13">
                  <c:v>40</c:v>
                </c:pt>
                <c:pt idx="14">
                  <c:v>31.15</c:v>
                </c:pt>
                <c:pt idx="15">
                  <c:v>37.910000000000004</c:v>
                </c:pt>
                <c:pt idx="16">
                  <c:v>29.369999999999997</c:v>
                </c:pt>
                <c:pt idx="17">
                  <c:v>53.379999999999995</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22.56</c:v>
                </c:pt>
                <c:pt idx="1">
                  <c:v>14.41</c:v>
                </c:pt>
                <c:pt idx="2">
                  <c:v>29.48</c:v>
                </c:pt>
                <c:pt idx="3">
                  <c:v>36.11</c:v>
                </c:pt>
                <c:pt idx="4">
                  <c:v>42.65</c:v>
                </c:pt>
                <c:pt idx="5">
                  <c:v>33</c:v>
                </c:pt>
                <c:pt idx="6">
                  <c:v>46.34</c:v>
                </c:pt>
                <c:pt idx="7">
                  <c:v>47.3</c:v>
                </c:pt>
                <c:pt idx="8">
                  <c:v>41.019999999999996</c:v>
                </c:pt>
                <c:pt idx="9">
                  <c:v>36</c:v>
                </c:pt>
                <c:pt idx="10">
                  <c:v>23.92</c:v>
                </c:pt>
                <c:pt idx="11">
                  <c:v>43.67</c:v>
                </c:pt>
                <c:pt idx="12">
                  <c:v>63.410000000000004</c:v>
                </c:pt>
                <c:pt idx="13">
                  <c:v>27.779999999999998</c:v>
                </c:pt>
                <c:pt idx="14">
                  <c:v>26.619999999999997</c:v>
                </c:pt>
                <c:pt idx="15">
                  <c:v>44.28</c:v>
                </c:pt>
                <c:pt idx="16">
                  <c:v>33.340000000000003</c:v>
                </c:pt>
                <c:pt idx="17">
                  <c:v>51.8</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48.13</c:v>
                </c:pt>
                <c:pt idx="1">
                  <c:v>25.810000000000002</c:v>
                </c:pt>
                <c:pt idx="2">
                  <c:v>42.36</c:v>
                </c:pt>
                <c:pt idx="3">
                  <c:v>30.84</c:v>
                </c:pt>
                <c:pt idx="4">
                  <c:v>34.880000000000003</c:v>
                </c:pt>
                <c:pt idx="5">
                  <c:v>34.17</c:v>
                </c:pt>
                <c:pt idx="6">
                  <c:v>55.69</c:v>
                </c:pt>
                <c:pt idx="7">
                  <c:v>41.34</c:v>
                </c:pt>
                <c:pt idx="8">
                  <c:v>24.39</c:v>
                </c:pt>
                <c:pt idx="9">
                  <c:v>40</c:v>
                </c:pt>
                <c:pt idx="10">
                  <c:v>52.629999999999995</c:v>
                </c:pt>
                <c:pt idx="11">
                  <c:v>47.91</c:v>
                </c:pt>
                <c:pt idx="12">
                  <c:v>42.53</c:v>
                </c:pt>
                <c:pt idx="13">
                  <c:v>53.74</c:v>
                </c:pt>
                <c:pt idx="14">
                  <c:v>36.22</c:v>
                </c:pt>
                <c:pt idx="15">
                  <c:v>35</c:v>
                </c:pt>
                <c:pt idx="16">
                  <c:v>23.7</c:v>
                </c:pt>
                <c:pt idx="17">
                  <c:v>56.41</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35.65</c:v>
                </c:pt>
                <c:pt idx="1">
                  <c:v>42.2</c:v>
                </c:pt>
                <c:pt idx="2">
                  <c:v>40.07</c:v>
                </c:pt>
                <c:pt idx="3">
                  <c:v>45.72</c:v>
                </c:pt>
                <c:pt idx="4">
                  <c:v>45.45</c:v>
                </c:pt>
                <c:pt idx="5">
                  <c:v>28.03</c:v>
                </c:pt>
                <c:pt idx="6">
                  <c:v>40</c:v>
                </c:pt>
                <c:pt idx="7">
                  <c:v>25.970000000000002</c:v>
                </c:pt>
                <c:pt idx="8">
                  <c:v>41.46</c:v>
                </c:pt>
                <c:pt idx="9">
                  <c:v>49.7</c:v>
                </c:pt>
                <c:pt idx="10">
                  <c:v>35.130000000000003</c:v>
                </c:pt>
                <c:pt idx="11">
                  <c:v>40.5</c:v>
                </c:pt>
                <c:pt idx="12">
                  <c:v>42.45</c:v>
                </c:pt>
                <c:pt idx="13">
                  <c:v>36.96</c:v>
                </c:pt>
                <c:pt idx="14">
                  <c:v>36.630000000000003</c:v>
                </c:pt>
                <c:pt idx="15">
                  <c:v>68.790000000000006</c:v>
                </c:pt>
                <c:pt idx="16">
                  <c:v>44.57</c:v>
                </c:pt>
                <c:pt idx="17">
                  <c:v>61.53</c:v>
                </c:pt>
              </c:numCache>
            </c:numRef>
          </c:val>
          <c:extLst>
            <c:ext xmlns:c16="http://schemas.microsoft.com/office/drawing/2014/chart" uri="{C3380CC4-5D6E-409C-BE32-E72D297353CC}">
              <c16:uniqueId val="{00000000-FC36-4532-BF96-9D355D8FF7ED}"/>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Лист1!$A$2:$A$16</c:f>
              <c:strCache>
                <c:ptCount val="15"/>
                <c:pt idx="0">
                  <c:v>1.1</c:v>
                </c:pt>
                <c:pt idx="1">
                  <c:v>1.2</c:v>
                </c:pt>
                <c:pt idx="2">
                  <c:v>2</c:v>
                </c:pt>
                <c:pt idx="3">
                  <c:v>3</c:v>
                </c:pt>
                <c:pt idx="4">
                  <c:v>4</c:v>
                </c:pt>
                <c:pt idx="5">
                  <c:v>5</c:v>
                </c:pt>
                <c:pt idx="6">
                  <c:v>6.1</c:v>
                </c:pt>
                <c:pt idx="7">
                  <c:v>6.2</c:v>
                </c:pt>
                <c:pt idx="8">
                  <c:v>7</c:v>
                </c:pt>
                <c:pt idx="9">
                  <c:v>8</c:v>
                </c:pt>
                <c:pt idx="10">
                  <c:v>9.1</c:v>
                </c:pt>
                <c:pt idx="11">
                  <c:v>9.2</c:v>
                </c:pt>
                <c:pt idx="12">
                  <c:v>10.1</c:v>
                </c:pt>
                <c:pt idx="13">
                  <c:v>10.2</c:v>
                </c:pt>
                <c:pt idx="14">
                  <c:v>10.3</c:v>
                </c:pt>
              </c:strCache>
            </c:strRef>
          </c:cat>
          <c:val>
            <c:numRef>
              <c:f>Лист1!$B$2:$B$16</c:f>
              <c:numCache>
                <c:formatCode>General</c:formatCode>
                <c:ptCount val="15"/>
                <c:pt idx="0">
                  <c:v>77.959999999999994</c:v>
                </c:pt>
                <c:pt idx="1">
                  <c:v>52.94</c:v>
                </c:pt>
                <c:pt idx="2">
                  <c:v>65.61</c:v>
                </c:pt>
                <c:pt idx="3">
                  <c:v>54.61</c:v>
                </c:pt>
                <c:pt idx="4">
                  <c:v>76.06</c:v>
                </c:pt>
                <c:pt idx="5">
                  <c:v>83.2</c:v>
                </c:pt>
                <c:pt idx="6">
                  <c:v>74.14</c:v>
                </c:pt>
                <c:pt idx="7">
                  <c:v>59.86</c:v>
                </c:pt>
                <c:pt idx="8">
                  <c:v>63.18</c:v>
                </c:pt>
                <c:pt idx="9">
                  <c:v>72.680000000000007</c:v>
                </c:pt>
                <c:pt idx="10">
                  <c:v>73.930000000000007</c:v>
                </c:pt>
                <c:pt idx="11">
                  <c:v>50.77</c:v>
                </c:pt>
                <c:pt idx="12">
                  <c:v>50.87</c:v>
                </c:pt>
                <c:pt idx="13">
                  <c:v>30.62</c:v>
                </c:pt>
                <c:pt idx="14">
                  <c:v>38.01</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2-4AFA-43F1-A3B4-F88B0593B34C}"/>
                </c:ext>
              </c:extLst>
            </c:dLbl>
            <c:dLbl>
              <c:idx val="3"/>
              <c:layout>
                <c:manualLayout>
                  <c:x val="5.5881531153953619E-3"/>
                  <c:y val="-1.5581524763494713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4AFA-43F1-A3B4-F88B0593B34C}"/>
                </c:ext>
              </c:extLst>
            </c:dLbl>
            <c:dLbl>
              <c:idx val="5"/>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4AFA-43F1-A3B4-F88B0593B34C}"/>
                </c:ext>
              </c:extLst>
            </c:dLbl>
            <c:dLbl>
              <c:idx val="6"/>
              <c:layout>
                <c:manualLayout>
                  <c:x val="5.5881531153953211E-3"/>
                  <c:y val="-1.64899882214369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8"/>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5-4AFA-43F1-A3B4-F88B0593B34C}"/>
                </c:ext>
              </c:extLst>
            </c:dLbl>
            <c:dLbl>
              <c:idx val="9"/>
              <c:layout>
                <c:manualLayout>
                  <c:x val="6.7057837384744343E-3"/>
                  <c:y val="-9.42285041224979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dLbl>
              <c:idx val="10"/>
              <c:layout>
                <c:manualLayout>
                  <c:x val="6.7057837384744343E-3"/>
                  <c:y val="-1.1129660545353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layout>
                <c:manualLayout>
                  <c:x val="4.4705224923162071E-3"/>
                  <c:y val="-7.0671378091872791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9F-4C7D-91EC-59D15CFD1387}"/>
                </c:ext>
              </c:extLst>
            </c:dLbl>
            <c:dLbl>
              <c:idx val="13"/>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4-4AFA-43F1-A3B4-F88B0593B34C}"/>
                </c:ext>
              </c:extLst>
            </c:dLbl>
            <c:dLbl>
              <c:idx val="14"/>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3-4AFA-43F1-A3B4-F88B0593B34C}"/>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Лист1!$A$2:$A$16</c:f>
              <c:strCache>
                <c:ptCount val="15"/>
                <c:pt idx="0">
                  <c:v>1.1</c:v>
                </c:pt>
                <c:pt idx="1">
                  <c:v>1.2</c:v>
                </c:pt>
                <c:pt idx="2">
                  <c:v>2</c:v>
                </c:pt>
                <c:pt idx="3">
                  <c:v>3</c:v>
                </c:pt>
                <c:pt idx="4">
                  <c:v>4</c:v>
                </c:pt>
                <c:pt idx="5">
                  <c:v>5</c:v>
                </c:pt>
                <c:pt idx="6">
                  <c:v>6.1</c:v>
                </c:pt>
                <c:pt idx="7">
                  <c:v>6.2</c:v>
                </c:pt>
                <c:pt idx="8">
                  <c:v>7</c:v>
                </c:pt>
                <c:pt idx="9">
                  <c:v>8</c:v>
                </c:pt>
                <c:pt idx="10">
                  <c:v>9.1</c:v>
                </c:pt>
                <c:pt idx="11">
                  <c:v>9.2</c:v>
                </c:pt>
                <c:pt idx="12">
                  <c:v>10.1</c:v>
                </c:pt>
                <c:pt idx="13">
                  <c:v>10.2</c:v>
                </c:pt>
                <c:pt idx="14">
                  <c:v>10.3</c:v>
                </c:pt>
              </c:strCache>
            </c:strRef>
          </c:cat>
          <c:val>
            <c:numRef>
              <c:f>Лист1!$C$2:$C$16</c:f>
              <c:numCache>
                <c:formatCode>General</c:formatCode>
                <c:ptCount val="15"/>
                <c:pt idx="0">
                  <c:v>78.650000000000006</c:v>
                </c:pt>
                <c:pt idx="1">
                  <c:v>49.99</c:v>
                </c:pt>
                <c:pt idx="2">
                  <c:v>66.599999999999994</c:v>
                </c:pt>
                <c:pt idx="3">
                  <c:v>51.56</c:v>
                </c:pt>
                <c:pt idx="4">
                  <c:v>75.790000000000006</c:v>
                </c:pt>
                <c:pt idx="5">
                  <c:v>82.72</c:v>
                </c:pt>
                <c:pt idx="6">
                  <c:v>73.87</c:v>
                </c:pt>
                <c:pt idx="7">
                  <c:v>58.38</c:v>
                </c:pt>
                <c:pt idx="8">
                  <c:v>58.23</c:v>
                </c:pt>
                <c:pt idx="9">
                  <c:v>70.41</c:v>
                </c:pt>
                <c:pt idx="10">
                  <c:v>73.430000000000007</c:v>
                </c:pt>
                <c:pt idx="11">
                  <c:v>47.59</c:v>
                </c:pt>
                <c:pt idx="12">
                  <c:v>46.06</c:v>
                </c:pt>
                <c:pt idx="13">
                  <c:v>25.24</c:v>
                </c:pt>
                <c:pt idx="14">
                  <c:v>33.96</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8.3000000000000007</c:v>
                </c:pt>
                <c:pt idx="1">
                  <c:v>45.71</c:v>
                </c:pt>
                <c:pt idx="2">
                  <c:v>35.020000000000003</c:v>
                </c:pt>
                <c:pt idx="3">
                  <c:v>10.97</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8.41</c:v>
                </c:pt>
                <c:pt idx="1">
                  <c:v>51.91</c:v>
                </c:pt>
                <c:pt idx="2">
                  <c:v>31.61</c:v>
                </c:pt>
                <c:pt idx="3">
                  <c:v>8.08</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14.44</c:v>
                </c:pt>
                <c:pt idx="1">
                  <c:v>38.049999999999997</c:v>
                </c:pt>
                <c:pt idx="2">
                  <c:v>38.28</c:v>
                </c:pt>
                <c:pt idx="3">
                  <c:v>9.2200000000000006</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14.71</c:v>
                </c:pt>
                <c:pt idx="1">
                  <c:v>43.27</c:v>
                </c:pt>
                <c:pt idx="2">
                  <c:v>34.71</c:v>
                </c:pt>
                <c:pt idx="3">
                  <c:v>7.32</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8"/>
            <c:invertIfNegative val="0"/>
            <c:bubble3D val="0"/>
            <c:spPr>
              <a:solidFill>
                <a:srgbClr val="C00000"/>
              </a:solidFill>
              <a:ln>
                <a:noFill/>
              </a:ln>
              <a:effectLst/>
            </c:spPr>
            <c:extLst>
              <c:ext xmlns:c16="http://schemas.microsoft.com/office/drawing/2014/chart" uri="{C3380CC4-5D6E-409C-BE32-E72D297353CC}">
                <c16:uniqueId val="{0000000A-30E8-43A0-A0FF-334B6B7AF386}"/>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4"/>
            <c:invertIfNegative val="0"/>
            <c:bubble3D val="0"/>
            <c:spPr>
              <a:solidFill>
                <a:srgbClr val="C00000"/>
              </a:solidFill>
              <a:ln>
                <a:noFill/>
              </a:ln>
              <a:effectLst/>
            </c:spPr>
            <c:extLst>
              <c:ext xmlns:c16="http://schemas.microsoft.com/office/drawing/2014/chart" uri="{C3380CC4-5D6E-409C-BE32-E72D297353CC}">
                <c16:uniqueId val="{00000005-DE53-4856-BFFC-5006E3CE95D0}"/>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06-DED2-48E7-9E8A-D14743DFF069}"/>
              </c:ext>
            </c:extLst>
          </c:dPt>
          <c:dPt>
            <c:idx val="19"/>
            <c:invertIfNegative val="0"/>
            <c:bubble3D val="0"/>
            <c:spPr>
              <a:solidFill>
                <a:schemeClr val="accent6"/>
              </a:solidFill>
              <a:ln>
                <a:noFill/>
              </a:ln>
              <a:effectLst/>
            </c:spPr>
            <c:extLst>
              <c:ext xmlns:c16="http://schemas.microsoft.com/office/drawing/2014/chart" uri="{C3380CC4-5D6E-409C-BE32-E72D297353CC}">
                <c16:uniqueId val="{00000008-8131-4FA2-8CD0-D796E5FB13D6}"/>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Лист1!$B$1:$X$1</c:f>
              <c:strCach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strCache>
            </c:strRef>
          </c:cat>
          <c:val>
            <c:numRef>
              <c:f>Лист1!$B$2:$X$2</c:f>
              <c:numCache>
                <c:formatCode>General</c:formatCode>
                <c:ptCount val="23"/>
                <c:pt idx="0">
                  <c:v>0.2</c:v>
                </c:pt>
                <c:pt idx="1">
                  <c:v>0.4</c:v>
                </c:pt>
                <c:pt idx="2">
                  <c:v>0.5</c:v>
                </c:pt>
                <c:pt idx="3">
                  <c:v>0.9</c:v>
                </c:pt>
                <c:pt idx="4">
                  <c:v>1.4</c:v>
                </c:pt>
                <c:pt idx="5">
                  <c:v>1.7</c:v>
                </c:pt>
                <c:pt idx="6">
                  <c:v>1.7</c:v>
                </c:pt>
                <c:pt idx="7">
                  <c:v>1.6</c:v>
                </c:pt>
                <c:pt idx="8">
                  <c:v>14.6</c:v>
                </c:pt>
                <c:pt idx="9">
                  <c:v>10.7</c:v>
                </c:pt>
                <c:pt idx="10">
                  <c:v>8.6999999999999993</c:v>
                </c:pt>
                <c:pt idx="11">
                  <c:v>7.1</c:v>
                </c:pt>
                <c:pt idx="12">
                  <c:v>6.2</c:v>
                </c:pt>
                <c:pt idx="13">
                  <c:v>4.5</c:v>
                </c:pt>
                <c:pt idx="14">
                  <c:v>10.6</c:v>
                </c:pt>
                <c:pt idx="15">
                  <c:v>7.8</c:v>
                </c:pt>
                <c:pt idx="16">
                  <c:v>5.5</c:v>
                </c:pt>
                <c:pt idx="17">
                  <c:v>4.4000000000000004</c:v>
                </c:pt>
                <c:pt idx="18">
                  <c:v>3.2</c:v>
                </c:pt>
                <c:pt idx="19">
                  <c:v>3.5</c:v>
                </c:pt>
                <c:pt idx="20">
                  <c:v>2.5</c:v>
                </c:pt>
                <c:pt idx="21">
                  <c:v>1.3</c:v>
                </c:pt>
                <c:pt idx="22">
                  <c:v>0.8</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Лист1!$B$1:$P$1</c:f>
              <c:strCache>
                <c:ptCount val="15"/>
                <c:pt idx="0">
                  <c:v>1,1</c:v>
                </c:pt>
                <c:pt idx="1">
                  <c:v>1,2</c:v>
                </c:pt>
                <c:pt idx="2">
                  <c:v>2</c:v>
                </c:pt>
                <c:pt idx="3">
                  <c:v>3</c:v>
                </c:pt>
                <c:pt idx="4">
                  <c:v>4</c:v>
                </c:pt>
                <c:pt idx="5">
                  <c:v>5</c:v>
                </c:pt>
                <c:pt idx="6">
                  <c:v>6,1</c:v>
                </c:pt>
                <c:pt idx="7">
                  <c:v>6,2</c:v>
                </c:pt>
                <c:pt idx="8">
                  <c:v>7</c:v>
                </c:pt>
                <c:pt idx="9">
                  <c:v>8</c:v>
                </c:pt>
                <c:pt idx="10">
                  <c:v>9,1</c:v>
                </c:pt>
                <c:pt idx="11">
                  <c:v>9,2</c:v>
                </c:pt>
                <c:pt idx="12">
                  <c:v>10,1</c:v>
                </c:pt>
                <c:pt idx="13">
                  <c:v>10,2</c:v>
                </c:pt>
                <c:pt idx="14">
                  <c:v>10,3</c:v>
                </c:pt>
              </c:strCache>
            </c:strRef>
          </c:cat>
          <c:val>
            <c:numRef>
              <c:f>Лист1!$B$2:$P$2</c:f>
              <c:numCache>
                <c:formatCode>General</c:formatCode>
                <c:ptCount val="15"/>
                <c:pt idx="0">
                  <c:v>55.74</c:v>
                </c:pt>
                <c:pt idx="1">
                  <c:v>15.66</c:v>
                </c:pt>
                <c:pt idx="2">
                  <c:v>37.369999999999997</c:v>
                </c:pt>
                <c:pt idx="3">
                  <c:v>18.79</c:v>
                </c:pt>
                <c:pt idx="4">
                  <c:v>46.76</c:v>
                </c:pt>
                <c:pt idx="5">
                  <c:v>53.44</c:v>
                </c:pt>
                <c:pt idx="6">
                  <c:v>36.74</c:v>
                </c:pt>
                <c:pt idx="7">
                  <c:v>13.78</c:v>
                </c:pt>
                <c:pt idx="8">
                  <c:v>21.29</c:v>
                </c:pt>
                <c:pt idx="9">
                  <c:v>35.28</c:v>
                </c:pt>
                <c:pt idx="10">
                  <c:v>32.99</c:v>
                </c:pt>
                <c:pt idx="11">
                  <c:v>11.06</c:v>
                </c:pt>
                <c:pt idx="12">
                  <c:v>5.85</c:v>
                </c:pt>
                <c:pt idx="13">
                  <c:v>0.97</c:v>
                </c:pt>
                <c:pt idx="14">
                  <c:v>2.09</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Лист1!$B$1:$P$1</c:f>
              <c:strCache>
                <c:ptCount val="15"/>
                <c:pt idx="0">
                  <c:v>1,1</c:v>
                </c:pt>
                <c:pt idx="1">
                  <c:v>1,2</c:v>
                </c:pt>
                <c:pt idx="2">
                  <c:v>2</c:v>
                </c:pt>
                <c:pt idx="3">
                  <c:v>3</c:v>
                </c:pt>
                <c:pt idx="4">
                  <c:v>4</c:v>
                </c:pt>
                <c:pt idx="5">
                  <c:v>5</c:v>
                </c:pt>
                <c:pt idx="6">
                  <c:v>6,1</c:v>
                </c:pt>
                <c:pt idx="7">
                  <c:v>6,2</c:v>
                </c:pt>
                <c:pt idx="8">
                  <c:v>7</c:v>
                </c:pt>
                <c:pt idx="9">
                  <c:v>8</c:v>
                </c:pt>
                <c:pt idx="10">
                  <c:v>9,1</c:v>
                </c:pt>
                <c:pt idx="11">
                  <c:v>9,2</c:v>
                </c:pt>
                <c:pt idx="12">
                  <c:v>10,1</c:v>
                </c:pt>
                <c:pt idx="13">
                  <c:v>10,2</c:v>
                </c:pt>
                <c:pt idx="14">
                  <c:v>10,3</c:v>
                </c:pt>
              </c:strCache>
            </c:strRef>
          </c:cat>
          <c:val>
            <c:numRef>
              <c:f>Лист1!$B$3:$P$3</c:f>
              <c:numCache>
                <c:formatCode>General</c:formatCode>
                <c:ptCount val="15"/>
                <c:pt idx="0">
                  <c:v>73.31</c:v>
                </c:pt>
                <c:pt idx="1">
                  <c:v>38.53</c:v>
                </c:pt>
                <c:pt idx="2">
                  <c:v>64.34</c:v>
                </c:pt>
                <c:pt idx="3">
                  <c:v>40.409999999999997</c:v>
                </c:pt>
                <c:pt idx="4">
                  <c:v>73.75</c:v>
                </c:pt>
                <c:pt idx="5">
                  <c:v>81.22</c:v>
                </c:pt>
                <c:pt idx="6">
                  <c:v>67.86</c:v>
                </c:pt>
                <c:pt idx="7">
                  <c:v>48.14</c:v>
                </c:pt>
                <c:pt idx="8">
                  <c:v>49.1</c:v>
                </c:pt>
                <c:pt idx="9">
                  <c:v>65.599999999999994</c:v>
                </c:pt>
                <c:pt idx="10">
                  <c:v>67.489999999999995</c:v>
                </c:pt>
                <c:pt idx="11">
                  <c:v>35.17</c:v>
                </c:pt>
                <c:pt idx="12">
                  <c:v>28.96</c:v>
                </c:pt>
                <c:pt idx="13">
                  <c:v>11.56</c:v>
                </c:pt>
                <c:pt idx="14">
                  <c:v>16.27</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Лист1!$B$1:$P$1</c:f>
              <c:strCache>
                <c:ptCount val="15"/>
                <c:pt idx="0">
                  <c:v>1,1</c:v>
                </c:pt>
                <c:pt idx="1">
                  <c:v>1,2</c:v>
                </c:pt>
                <c:pt idx="2">
                  <c:v>2</c:v>
                </c:pt>
                <c:pt idx="3">
                  <c:v>3</c:v>
                </c:pt>
                <c:pt idx="4">
                  <c:v>4</c:v>
                </c:pt>
                <c:pt idx="5">
                  <c:v>5</c:v>
                </c:pt>
                <c:pt idx="6">
                  <c:v>6,1</c:v>
                </c:pt>
                <c:pt idx="7">
                  <c:v>6,2</c:v>
                </c:pt>
                <c:pt idx="8">
                  <c:v>7</c:v>
                </c:pt>
                <c:pt idx="9">
                  <c:v>8</c:v>
                </c:pt>
                <c:pt idx="10">
                  <c:v>9,1</c:v>
                </c:pt>
                <c:pt idx="11">
                  <c:v>9,2</c:v>
                </c:pt>
                <c:pt idx="12">
                  <c:v>10,1</c:v>
                </c:pt>
                <c:pt idx="13">
                  <c:v>10,2</c:v>
                </c:pt>
                <c:pt idx="14">
                  <c:v>10,3</c:v>
                </c:pt>
              </c:strCache>
            </c:strRef>
          </c:cat>
          <c:val>
            <c:numRef>
              <c:f>Лист1!$B$4:$P$4</c:f>
              <c:numCache>
                <c:formatCode>General</c:formatCode>
                <c:ptCount val="15"/>
                <c:pt idx="0">
                  <c:v>88.89</c:v>
                </c:pt>
                <c:pt idx="1">
                  <c:v>67.63</c:v>
                </c:pt>
                <c:pt idx="2">
                  <c:v>73.72</c:v>
                </c:pt>
                <c:pt idx="3">
                  <c:v>68.61</c:v>
                </c:pt>
                <c:pt idx="4">
                  <c:v>83</c:v>
                </c:pt>
                <c:pt idx="5">
                  <c:v>89.72</c:v>
                </c:pt>
                <c:pt idx="6">
                  <c:v>87.89</c:v>
                </c:pt>
                <c:pt idx="7">
                  <c:v>78.11</c:v>
                </c:pt>
                <c:pt idx="8">
                  <c:v>74.89</c:v>
                </c:pt>
                <c:pt idx="9">
                  <c:v>82.22</c:v>
                </c:pt>
                <c:pt idx="10">
                  <c:v>87.56</c:v>
                </c:pt>
                <c:pt idx="11">
                  <c:v>66.67</c:v>
                </c:pt>
                <c:pt idx="12">
                  <c:v>71.78</c:v>
                </c:pt>
                <c:pt idx="13">
                  <c:v>40.04</c:v>
                </c:pt>
                <c:pt idx="14">
                  <c:v>56.44</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Лист1!$B$1:$P$1</c:f>
              <c:strCache>
                <c:ptCount val="15"/>
                <c:pt idx="0">
                  <c:v>1,1</c:v>
                </c:pt>
                <c:pt idx="1">
                  <c:v>1,2</c:v>
                </c:pt>
                <c:pt idx="2">
                  <c:v>2</c:v>
                </c:pt>
                <c:pt idx="3">
                  <c:v>3</c:v>
                </c:pt>
                <c:pt idx="4">
                  <c:v>4</c:v>
                </c:pt>
                <c:pt idx="5">
                  <c:v>5</c:v>
                </c:pt>
                <c:pt idx="6">
                  <c:v>6,1</c:v>
                </c:pt>
                <c:pt idx="7">
                  <c:v>6,2</c:v>
                </c:pt>
                <c:pt idx="8">
                  <c:v>7</c:v>
                </c:pt>
                <c:pt idx="9">
                  <c:v>8</c:v>
                </c:pt>
                <c:pt idx="10">
                  <c:v>9,1</c:v>
                </c:pt>
                <c:pt idx="11">
                  <c:v>9,2</c:v>
                </c:pt>
                <c:pt idx="12">
                  <c:v>10,1</c:v>
                </c:pt>
                <c:pt idx="13">
                  <c:v>10,2</c:v>
                </c:pt>
                <c:pt idx="14">
                  <c:v>10,3</c:v>
                </c:pt>
              </c:strCache>
            </c:strRef>
          </c:cat>
          <c:val>
            <c:numRef>
              <c:f>Лист1!$B$5:$P$5</c:f>
              <c:numCache>
                <c:formatCode>General</c:formatCode>
                <c:ptCount val="15"/>
                <c:pt idx="0">
                  <c:v>96.74</c:v>
                </c:pt>
                <c:pt idx="1">
                  <c:v>90.29</c:v>
                </c:pt>
                <c:pt idx="2">
                  <c:v>83.7</c:v>
                </c:pt>
                <c:pt idx="3">
                  <c:v>90.65</c:v>
                </c:pt>
                <c:pt idx="4">
                  <c:v>90.87</c:v>
                </c:pt>
                <c:pt idx="5">
                  <c:v>95.43</c:v>
                </c:pt>
                <c:pt idx="6">
                  <c:v>96.3</c:v>
                </c:pt>
                <c:pt idx="7">
                  <c:v>93.48</c:v>
                </c:pt>
                <c:pt idx="8">
                  <c:v>90.11</c:v>
                </c:pt>
                <c:pt idx="9">
                  <c:v>91.74</c:v>
                </c:pt>
                <c:pt idx="10">
                  <c:v>98.48</c:v>
                </c:pt>
                <c:pt idx="11">
                  <c:v>90.76</c:v>
                </c:pt>
                <c:pt idx="12">
                  <c:v>97.17</c:v>
                </c:pt>
                <c:pt idx="13">
                  <c:v>80.510000000000005</c:v>
                </c:pt>
                <c:pt idx="14">
                  <c:v>92.83</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22"/>
            <c:invertIfNegative val="0"/>
            <c:bubble3D val="0"/>
            <c:spPr>
              <a:solidFill>
                <a:schemeClr val="accent6"/>
              </a:solidFill>
              <a:ln>
                <a:noFill/>
              </a:ln>
              <a:effectLst/>
            </c:spPr>
            <c:extLst>
              <c:ext xmlns:c16="http://schemas.microsoft.com/office/drawing/2014/chart" uri="{C3380CC4-5D6E-409C-BE32-E72D297353CC}">
                <c16:uniqueId val="{00000006-AC0E-4547-B3F0-9CF274F1286E}"/>
              </c:ext>
            </c:extLst>
          </c:dPt>
          <c:dPt>
            <c:idx val="26"/>
            <c:invertIfNegative val="0"/>
            <c:bubble3D val="0"/>
            <c:spPr>
              <a:solidFill>
                <a:srgbClr val="C00000"/>
              </a:solidFill>
              <a:ln>
                <a:noFill/>
              </a:ln>
              <a:effectLst/>
            </c:spPr>
            <c:extLst>
              <c:ext xmlns:c16="http://schemas.microsoft.com/office/drawing/2014/chart" uri="{C3380CC4-5D6E-409C-BE32-E72D297353CC}">
                <c16:uniqueId val="{0000000C-5AB9-4C59-A91D-BA207BD56851}"/>
              </c:ext>
            </c:extLst>
          </c:dPt>
          <c:dPt>
            <c:idx val="32"/>
            <c:invertIfNegative val="0"/>
            <c:bubble3D val="0"/>
            <c:spPr>
              <a:solidFill>
                <a:schemeClr val="accent6"/>
              </a:solidFill>
              <a:ln>
                <a:noFill/>
              </a:ln>
              <a:effectLst/>
            </c:spPr>
            <c:extLst>
              <c:ext xmlns:c16="http://schemas.microsoft.com/office/drawing/2014/chart" uri="{C3380CC4-5D6E-409C-BE32-E72D297353CC}">
                <c16:uniqueId val="{00000007-AC0E-4547-B3F0-9CF274F1286E}"/>
              </c:ext>
            </c:extLst>
          </c:dPt>
          <c:dPt>
            <c:idx val="42"/>
            <c:invertIfNegative val="0"/>
            <c:bubble3D val="0"/>
            <c:spPr>
              <a:solidFill>
                <a:schemeClr val="accent6"/>
              </a:solidFill>
              <a:ln>
                <a:noFill/>
              </a:ln>
              <a:effectLst/>
            </c:spPr>
            <c:extLst>
              <c:ext xmlns:c16="http://schemas.microsoft.com/office/drawing/2014/chart" uri="{C3380CC4-5D6E-409C-BE32-E72D297353CC}">
                <c16:uniqueId val="{00000008-AC0E-4547-B3F0-9CF274F1286E}"/>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Лист1!$B$1:$BA$1</c:f>
              <c:strCache>
                <c:ptCount val="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strCache>
            </c:strRef>
          </c:cat>
          <c:val>
            <c:numRef>
              <c:f>Лист1!$B$2:$BA$2</c:f>
              <c:numCache>
                <c:formatCode>General</c:formatCode>
                <c:ptCount val="52"/>
                <c:pt idx="0">
                  <c:v>0.1</c:v>
                </c:pt>
                <c:pt idx="1">
                  <c:v>0</c:v>
                </c:pt>
                <c:pt idx="2">
                  <c:v>0.1</c:v>
                </c:pt>
                <c:pt idx="3">
                  <c:v>0.2</c:v>
                </c:pt>
                <c:pt idx="4">
                  <c:v>0.2</c:v>
                </c:pt>
                <c:pt idx="5">
                  <c:v>0.3</c:v>
                </c:pt>
                <c:pt idx="6">
                  <c:v>0.3</c:v>
                </c:pt>
                <c:pt idx="7">
                  <c:v>0.4</c:v>
                </c:pt>
                <c:pt idx="8">
                  <c:v>0.4</c:v>
                </c:pt>
                <c:pt idx="9">
                  <c:v>0.5</c:v>
                </c:pt>
                <c:pt idx="10">
                  <c:v>0.7</c:v>
                </c:pt>
                <c:pt idx="11">
                  <c:v>0.6</c:v>
                </c:pt>
                <c:pt idx="12">
                  <c:v>0.7</c:v>
                </c:pt>
                <c:pt idx="13">
                  <c:v>0.7</c:v>
                </c:pt>
                <c:pt idx="14">
                  <c:v>1</c:v>
                </c:pt>
                <c:pt idx="15">
                  <c:v>0.8</c:v>
                </c:pt>
                <c:pt idx="16">
                  <c:v>0.8</c:v>
                </c:pt>
                <c:pt idx="17">
                  <c:v>0.8</c:v>
                </c:pt>
                <c:pt idx="18">
                  <c:v>0.9</c:v>
                </c:pt>
                <c:pt idx="19">
                  <c:v>0.9</c:v>
                </c:pt>
                <c:pt idx="20">
                  <c:v>0.8</c:v>
                </c:pt>
                <c:pt idx="21">
                  <c:v>0.6</c:v>
                </c:pt>
                <c:pt idx="22">
                  <c:v>0.7</c:v>
                </c:pt>
                <c:pt idx="23">
                  <c:v>0.6</c:v>
                </c:pt>
                <c:pt idx="24">
                  <c:v>0.5</c:v>
                </c:pt>
                <c:pt idx="25">
                  <c:v>1</c:v>
                </c:pt>
                <c:pt idx="26">
                  <c:v>12.9</c:v>
                </c:pt>
                <c:pt idx="27">
                  <c:v>9.1999999999999993</c:v>
                </c:pt>
                <c:pt idx="28">
                  <c:v>6.8</c:v>
                </c:pt>
                <c:pt idx="29">
                  <c:v>5.5</c:v>
                </c:pt>
                <c:pt idx="30">
                  <c:v>4.7</c:v>
                </c:pt>
                <c:pt idx="31">
                  <c:v>4.2</c:v>
                </c:pt>
                <c:pt idx="32">
                  <c:v>4</c:v>
                </c:pt>
                <c:pt idx="33">
                  <c:v>3.5</c:v>
                </c:pt>
                <c:pt idx="34">
                  <c:v>3.6</c:v>
                </c:pt>
                <c:pt idx="35">
                  <c:v>2.9</c:v>
                </c:pt>
                <c:pt idx="36">
                  <c:v>3</c:v>
                </c:pt>
                <c:pt idx="37">
                  <c:v>2.6</c:v>
                </c:pt>
                <c:pt idx="38">
                  <c:v>2.6</c:v>
                </c:pt>
                <c:pt idx="39">
                  <c:v>2.5</c:v>
                </c:pt>
                <c:pt idx="40">
                  <c:v>2.2999999999999998</c:v>
                </c:pt>
                <c:pt idx="41">
                  <c:v>2.1</c:v>
                </c:pt>
                <c:pt idx="42">
                  <c:v>2.1</c:v>
                </c:pt>
                <c:pt idx="43">
                  <c:v>1.9</c:v>
                </c:pt>
                <c:pt idx="44">
                  <c:v>1.6</c:v>
                </c:pt>
                <c:pt idx="45">
                  <c:v>1.9</c:v>
                </c:pt>
                <c:pt idx="46">
                  <c:v>1.6</c:v>
                </c:pt>
                <c:pt idx="47">
                  <c:v>1.2</c:v>
                </c:pt>
                <c:pt idx="48">
                  <c:v>0.9</c:v>
                </c:pt>
                <c:pt idx="49">
                  <c:v>0.9</c:v>
                </c:pt>
                <c:pt idx="50">
                  <c:v>0.6</c:v>
                </c:pt>
                <c:pt idx="51">
                  <c:v>0.3</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layout>
            <c:manualLayout>
              <c:xMode val="edge"/>
              <c:yMode val="edge"/>
              <c:x val="0.46331820802771362"/>
              <c:y val="0.9510361081975028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layout>
            <c:manualLayout>
              <c:xMode val="edge"/>
              <c:yMode val="edge"/>
              <c:x val="6.6552043435950991E-3"/>
              <c:y val="0.2726799178117010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Лист1!$B$1:$V$1</c:f>
              <c:strCache>
                <c:ptCount val="21"/>
                <c:pt idx="0">
                  <c:v>1K1</c:v>
                </c:pt>
                <c:pt idx="1">
                  <c:v>1K2</c:v>
                </c:pt>
                <c:pt idx="2">
                  <c:v>1K3</c:v>
                </c:pt>
                <c:pt idx="3">
                  <c:v>2K1</c:v>
                </c:pt>
                <c:pt idx="4">
                  <c:v>2K2</c:v>
                </c:pt>
                <c:pt idx="5">
                  <c:v>2K3</c:v>
                </c:pt>
                <c:pt idx="6">
                  <c:v>3,1</c:v>
                </c:pt>
                <c:pt idx="7">
                  <c:v>3,2</c:v>
                </c:pt>
                <c:pt idx="8">
                  <c:v>4,1</c:v>
                </c:pt>
                <c:pt idx="9">
                  <c:v>4,2</c:v>
                </c:pt>
                <c:pt idx="10">
                  <c:v>5</c:v>
                </c:pt>
                <c:pt idx="11">
                  <c:v>6</c:v>
                </c:pt>
                <c:pt idx="12">
                  <c:v>7</c:v>
                </c:pt>
                <c:pt idx="13">
                  <c:v>8</c:v>
                </c:pt>
                <c:pt idx="14">
                  <c:v>9</c:v>
                </c:pt>
                <c:pt idx="15">
                  <c:v>10</c:v>
                </c:pt>
                <c:pt idx="16">
                  <c:v>11,1</c:v>
                </c:pt>
                <c:pt idx="17">
                  <c:v>11,2</c:v>
                </c:pt>
                <c:pt idx="18">
                  <c:v>12</c:v>
                </c:pt>
                <c:pt idx="19">
                  <c:v>13</c:v>
                </c:pt>
                <c:pt idx="20">
                  <c:v>14,1</c:v>
                </c:pt>
              </c:strCache>
            </c:strRef>
          </c:cat>
          <c:val>
            <c:numRef>
              <c:f>Лист1!$B$2:$V$2</c:f>
              <c:numCache>
                <c:formatCode>General</c:formatCode>
                <c:ptCount val="21"/>
                <c:pt idx="0">
                  <c:v>33.53</c:v>
                </c:pt>
                <c:pt idx="1">
                  <c:v>18.43</c:v>
                </c:pt>
                <c:pt idx="2">
                  <c:v>84.02</c:v>
                </c:pt>
                <c:pt idx="3">
                  <c:v>66.459999999999994</c:v>
                </c:pt>
                <c:pt idx="4">
                  <c:v>23.08</c:v>
                </c:pt>
                <c:pt idx="5">
                  <c:v>18.77</c:v>
                </c:pt>
                <c:pt idx="6">
                  <c:v>47.54</c:v>
                </c:pt>
                <c:pt idx="7">
                  <c:v>7.07</c:v>
                </c:pt>
                <c:pt idx="8">
                  <c:v>39.479999999999997</c:v>
                </c:pt>
                <c:pt idx="9">
                  <c:v>4.37</c:v>
                </c:pt>
                <c:pt idx="10">
                  <c:v>53.48</c:v>
                </c:pt>
                <c:pt idx="11">
                  <c:v>29.38</c:v>
                </c:pt>
                <c:pt idx="12">
                  <c:v>33.49</c:v>
                </c:pt>
                <c:pt idx="13">
                  <c:v>31.59</c:v>
                </c:pt>
                <c:pt idx="14">
                  <c:v>35.29</c:v>
                </c:pt>
                <c:pt idx="15">
                  <c:v>51.64</c:v>
                </c:pt>
                <c:pt idx="16">
                  <c:v>24.94</c:v>
                </c:pt>
                <c:pt idx="17">
                  <c:v>12.32</c:v>
                </c:pt>
                <c:pt idx="18">
                  <c:v>36.270000000000003</c:v>
                </c:pt>
                <c:pt idx="19">
                  <c:v>27.19</c:v>
                </c:pt>
                <c:pt idx="20">
                  <c:v>34.74</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Лист1!$B$1:$V$1</c:f>
              <c:strCache>
                <c:ptCount val="21"/>
                <c:pt idx="0">
                  <c:v>1K1</c:v>
                </c:pt>
                <c:pt idx="1">
                  <c:v>1K2</c:v>
                </c:pt>
                <c:pt idx="2">
                  <c:v>1K3</c:v>
                </c:pt>
                <c:pt idx="3">
                  <c:v>2K1</c:v>
                </c:pt>
                <c:pt idx="4">
                  <c:v>2K2</c:v>
                </c:pt>
                <c:pt idx="5">
                  <c:v>2K3</c:v>
                </c:pt>
                <c:pt idx="6">
                  <c:v>3,1</c:v>
                </c:pt>
                <c:pt idx="7">
                  <c:v>3,2</c:v>
                </c:pt>
                <c:pt idx="8">
                  <c:v>4,1</c:v>
                </c:pt>
                <c:pt idx="9">
                  <c:v>4,2</c:v>
                </c:pt>
                <c:pt idx="10">
                  <c:v>5</c:v>
                </c:pt>
                <c:pt idx="11">
                  <c:v>6</c:v>
                </c:pt>
                <c:pt idx="12">
                  <c:v>7</c:v>
                </c:pt>
                <c:pt idx="13">
                  <c:v>8</c:v>
                </c:pt>
                <c:pt idx="14">
                  <c:v>9</c:v>
                </c:pt>
                <c:pt idx="15">
                  <c:v>10</c:v>
                </c:pt>
                <c:pt idx="16">
                  <c:v>11,1</c:v>
                </c:pt>
                <c:pt idx="17">
                  <c:v>11,2</c:v>
                </c:pt>
                <c:pt idx="18">
                  <c:v>12</c:v>
                </c:pt>
                <c:pt idx="19">
                  <c:v>13</c:v>
                </c:pt>
                <c:pt idx="20">
                  <c:v>14,1</c:v>
                </c:pt>
              </c:strCache>
            </c:strRef>
          </c:cat>
          <c:val>
            <c:numRef>
              <c:f>Лист1!$B$3:$V$3</c:f>
              <c:numCache>
                <c:formatCode>General</c:formatCode>
                <c:ptCount val="21"/>
                <c:pt idx="0">
                  <c:v>56.45</c:v>
                </c:pt>
                <c:pt idx="1">
                  <c:v>41.33</c:v>
                </c:pt>
                <c:pt idx="2">
                  <c:v>91.68</c:v>
                </c:pt>
                <c:pt idx="3">
                  <c:v>88.22</c:v>
                </c:pt>
                <c:pt idx="4">
                  <c:v>49.36</c:v>
                </c:pt>
                <c:pt idx="5">
                  <c:v>45.29</c:v>
                </c:pt>
                <c:pt idx="6">
                  <c:v>71.69</c:v>
                </c:pt>
                <c:pt idx="7">
                  <c:v>24.27</c:v>
                </c:pt>
                <c:pt idx="8">
                  <c:v>62.33</c:v>
                </c:pt>
                <c:pt idx="9">
                  <c:v>16.010000000000002</c:v>
                </c:pt>
                <c:pt idx="10">
                  <c:v>74.47</c:v>
                </c:pt>
                <c:pt idx="11">
                  <c:v>50.51</c:v>
                </c:pt>
                <c:pt idx="12">
                  <c:v>51.08</c:v>
                </c:pt>
                <c:pt idx="13">
                  <c:v>50.22</c:v>
                </c:pt>
                <c:pt idx="14">
                  <c:v>70.760000000000005</c:v>
                </c:pt>
                <c:pt idx="15">
                  <c:v>81.81</c:v>
                </c:pt>
                <c:pt idx="16">
                  <c:v>59.12</c:v>
                </c:pt>
                <c:pt idx="17">
                  <c:v>42.63</c:v>
                </c:pt>
                <c:pt idx="18">
                  <c:v>71.61</c:v>
                </c:pt>
                <c:pt idx="19">
                  <c:v>64</c:v>
                </c:pt>
                <c:pt idx="20">
                  <c:v>69.040000000000006</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Лист1!$B$1:$V$1</c:f>
              <c:strCache>
                <c:ptCount val="21"/>
                <c:pt idx="0">
                  <c:v>1K1</c:v>
                </c:pt>
                <c:pt idx="1">
                  <c:v>1K2</c:v>
                </c:pt>
                <c:pt idx="2">
                  <c:v>1K3</c:v>
                </c:pt>
                <c:pt idx="3">
                  <c:v>2K1</c:v>
                </c:pt>
                <c:pt idx="4">
                  <c:v>2K2</c:v>
                </c:pt>
                <c:pt idx="5">
                  <c:v>2K3</c:v>
                </c:pt>
                <c:pt idx="6">
                  <c:v>3,1</c:v>
                </c:pt>
                <c:pt idx="7">
                  <c:v>3,2</c:v>
                </c:pt>
                <c:pt idx="8">
                  <c:v>4,1</c:v>
                </c:pt>
                <c:pt idx="9">
                  <c:v>4,2</c:v>
                </c:pt>
                <c:pt idx="10">
                  <c:v>5</c:v>
                </c:pt>
                <c:pt idx="11">
                  <c:v>6</c:v>
                </c:pt>
                <c:pt idx="12">
                  <c:v>7</c:v>
                </c:pt>
                <c:pt idx="13">
                  <c:v>8</c:v>
                </c:pt>
                <c:pt idx="14">
                  <c:v>9</c:v>
                </c:pt>
                <c:pt idx="15">
                  <c:v>10</c:v>
                </c:pt>
                <c:pt idx="16">
                  <c:v>11,1</c:v>
                </c:pt>
                <c:pt idx="17">
                  <c:v>11,2</c:v>
                </c:pt>
                <c:pt idx="18">
                  <c:v>12</c:v>
                </c:pt>
                <c:pt idx="19">
                  <c:v>13</c:v>
                </c:pt>
                <c:pt idx="20">
                  <c:v>14,1</c:v>
                </c:pt>
              </c:strCache>
            </c:strRef>
          </c:cat>
          <c:val>
            <c:numRef>
              <c:f>Лист1!$B$4:$V$4</c:f>
              <c:numCache>
                <c:formatCode>General</c:formatCode>
                <c:ptCount val="21"/>
                <c:pt idx="0">
                  <c:v>76.319999999999993</c:v>
                </c:pt>
                <c:pt idx="1">
                  <c:v>58.64</c:v>
                </c:pt>
                <c:pt idx="2">
                  <c:v>96.77</c:v>
                </c:pt>
                <c:pt idx="3">
                  <c:v>94.37</c:v>
                </c:pt>
                <c:pt idx="4">
                  <c:v>73.88</c:v>
                </c:pt>
                <c:pt idx="5">
                  <c:v>69.599999999999994</c:v>
                </c:pt>
                <c:pt idx="6">
                  <c:v>88.31</c:v>
                </c:pt>
                <c:pt idx="7">
                  <c:v>56.56</c:v>
                </c:pt>
                <c:pt idx="8">
                  <c:v>77.39</c:v>
                </c:pt>
                <c:pt idx="9">
                  <c:v>39.950000000000003</c:v>
                </c:pt>
                <c:pt idx="10">
                  <c:v>82.57</c:v>
                </c:pt>
                <c:pt idx="11">
                  <c:v>67.760000000000005</c:v>
                </c:pt>
                <c:pt idx="12">
                  <c:v>64.53</c:v>
                </c:pt>
                <c:pt idx="13">
                  <c:v>63.45</c:v>
                </c:pt>
                <c:pt idx="14">
                  <c:v>81.87</c:v>
                </c:pt>
                <c:pt idx="15">
                  <c:v>89.92</c:v>
                </c:pt>
                <c:pt idx="16">
                  <c:v>81.099999999999994</c:v>
                </c:pt>
                <c:pt idx="17">
                  <c:v>72.87</c:v>
                </c:pt>
                <c:pt idx="18">
                  <c:v>83.34</c:v>
                </c:pt>
                <c:pt idx="19">
                  <c:v>75.02</c:v>
                </c:pt>
                <c:pt idx="20">
                  <c:v>84.97</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Лист1!$B$1:$V$1</c:f>
              <c:strCache>
                <c:ptCount val="21"/>
                <c:pt idx="0">
                  <c:v>1K1</c:v>
                </c:pt>
                <c:pt idx="1">
                  <c:v>1K2</c:v>
                </c:pt>
                <c:pt idx="2">
                  <c:v>1K3</c:v>
                </c:pt>
                <c:pt idx="3">
                  <c:v>2K1</c:v>
                </c:pt>
                <c:pt idx="4">
                  <c:v>2K2</c:v>
                </c:pt>
                <c:pt idx="5">
                  <c:v>2K3</c:v>
                </c:pt>
                <c:pt idx="6">
                  <c:v>3,1</c:v>
                </c:pt>
                <c:pt idx="7">
                  <c:v>3,2</c:v>
                </c:pt>
                <c:pt idx="8">
                  <c:v>4,1</c:v>
                </c:pt>
                <c:pt idx="9">
                  <c:v>4,2</c:v>
                </c:pt>
                <c:pt idx="10">
                  <c:v>5</c:v>
                </c:pt>
                <c:pt idx="11">
                  <c:v>6</c:v>
                </c:pt>
                <c:pt idx="12">
                  <c:v>7</c:v>
                </c:pt>
                <c:pt idx="13">
                  <c:v>8</c:v>
                </c:pt>
                <c:pt idx="14">
                  <c:v>9</c:v>
                </c:pt>
                <c:pt idx="15">
                  <c:v>10</c:v>
                </c:pt>
                <c:pt idx="16">
                  <c:v>11,1</c:v>
                </c:pt>
                <c:pt idx="17">
                  <c:v>11,2</c:v>
                </c:pt>
                <c:pt idx="18">
                  <c:v>12</c:v>
                </c:pt>
                <c:pt idx="19">
                  <c:v>13</c:v>
                </c:pt>
                <c:pt idx="20">
                  <c:v>14,1</c:v>
                </c:pt>
              </c:strCache>
            </c:strRef>
          </c:cat>
          <c:val>
            <c:numRef>
              <c:f>Лист1!$B$5:$V$5</c:f>
              <c:numCache>
                <c:formatCode>General</c:formatCode>
                <c:ptCount val="21"/>
                <c:pt idx="0">
                  <c:v>92.45</c:v>
                </c:pt>
                <c:pt idx="1">
                  <c:v>85.01</c:v>
                </c:pt>
                <c:pt idx="2">
                  <c:v>99.1</c:v>
                </c:pt>
                <c:pt idx="3">
                  <c:v>97.9</c:v>
                </c:pt>
                <c:pt idx="4">
                  <c:v>93.06</c:v>
                </c:pt>
                <c:pt idx="5">
                  <c:v>90.33</c:v>
                </c:pt>
                <c:pt idx="6">
                  <c:v>98.98</c:v>
                </c:pt>
                <c:pt idx="7">
                  <c:v>92.58</c:v>
                </c:pt>
                <c:pt idx="8">
                  <c:v>96.7</c:v>
                </c:pt>
                <c:pt idx="9">
                  <c:v>84.09</c:v>
                </c:pt>
                <c:pt idx="10">
                  <c:v>91.47</c:v>
                </c:pt>
                <c:pt idx="11">
                  <c:v>87.38</c:v>
                </c:pt>
                <c:pt idx="12">
                  <c:v>84.43</c:v>
                </c:pt>
                <c:pt idx="13">
                  <c:v>83.61</c:v>
                </c:pt>
                <c:pt idx="14">
                  <c:v>91.67</c:v>
                </c:pt>
                <c:pt idx="15">
                  <c:v>97.48</c:v>
                </c:pt>
                <c:pt idx="16">
                  <c:v>97.01</c:v>
                </c:pt>
                <c:pt idx="17">
                  <c:v>96.59</c:v>
                </c:pt>
                <c:pt idx="18">
                  <c:v>94.34</c:v>
                </c:pt>
                <c:pt idx="19">
                  <c:v>91.19</c:v>
                </c:pt>
                <c:pt idx="20">
                  <c:v>96.86</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 задания</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r>
                  <a:rPr lang="ru-RU" baseline="0" dirty="0"/>
                  <a:t> выполнения</a:t>
                </a:r>
                <a:endParaRPr lang="ru-RU"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28154553617064E-2"/>
          <c:y val="1.7534050027957424E-2"/>
          <c:w val="0.95297184544638291"/>
          <c:h val="0.48763840241805312"/>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Лист1!$B$2:$B$18</c:f>
              <c:numCache>
                <c:formatCode>General</c:formatCode>
                <c:ptCount val="17"/>
                <c:pt idx="0">
                  <c:v>29</c:v>
                </c:pt>
                <c:pt idx="1">
                  <c:v>24.98</c:v>
                </c:pt>
                <c:pt idx="2">
                  <c:v>23.169999999999998</c:v>
                </c:pt>
                <c:pt idx="3">
                  <c:v>24.02</c:v>
                </c:pt>
                <c:pt idx="4">
                  <c:v>32.339999999999996</c:v>
                </c:pt>
                <c:pt idx="5">
                  <c:v>23.05</c:v>
                </c:pt>
                <c:pt idx="6">
                  <c:v>26.99</c:v>
                </c:pt>
                <c:pt idx="7">
                  <c:v>13.120000000000001</c:v>
                </c:pt>
                <c:pt idx="8">
                  <c:v>31.029999999999998</c:v>
                </c:pt>
                <c:pt idx="9">
                  <c:v>20.22</c:v>
                </c:pt>
                <c:pt idx="10">
                  <c:v>7.88</c:v>
                </c:pt>
                <c:pt idx="11">
                  <c:v>14.69</c:v>
                </c:pt>
                <c:pt idx="12">
                  <c:v>23.86</c:v>
                </c:pt>
                <c:pt idx="13">
                  <c:v>24.209999999999997</c:v>
                </c:pt>
                <c:pt idx="14">
                  <c:v>14.719999999999999</c:v>
                </c:pt>
                <c:pt idx="15">
                  <c:v>23.15</c:v>
                </c:pt>
                <c:pt idx="16">
                  <c:v>19.399999999999999</c:v>
                </c:pt>
              </c:numCache>
            </c:numRef>
          </c:val>
          <c:extLst>
            <c:ext xmlns:c16="http://schemas.microsoft.com/office/drawing/2014/chart" uri="{C3380CC4-5D6E-409C-BE32-E72D297353CC}">
              <c16:uniqueId val="{00000000-6120-4448-93D3-948E35661C93}"/>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15.79</c:v>
                </c:pt>
                <c:pt idx="1">
                  <c:v>29.5</c:v>
                </c:pt>
                <c:pt idx="2">
                  <c:v>24.39</c:v>
                </c:pt>
                <c:pt idx="3">
                  <c:v>21.34</c:v>
                </c:pt>
                <c:pt idx="4">
                  <c:v>14.77</c:v>
                </c:pt>
                <c:pt idx="5">
                  <c:v>24.75</c:v>
                </c:pt>
                <c:pt idx="6">
                  <c:v>30.47</c:v>
                </c:pt>
                <c:pt idx="7">
                  <c:v>24.13</c:v>
                </c:pt>
                <c:pt idx="8">
                  <c:v>28.8</c:v>
                </c:pt>
                <c:pt idx="9">
                  <c:v>29.31</c:v>
                </c:pt>
                <c:pt idx="10">
                  <c:v>21.540000000000003</c:v>
                </c:pt>
                <c:pt idx="11">
                  <c:v>18.63</c:v>
                </c:pt>
                <c:pt idx="12">
                  <c:v>27.470000000000002</c:v>
                </c:pt>
                <c:pt idx="13">
                  <c:v>18.53</c:v>
                </c:pt>
                <c:pt idx="14">
                  <c:v>30.9</c:v>
                </c:pt>
                <c:pt idx="15">
                  <c:v>26.91</c:v>
                </c:pt>
                <c:pt idx="16">
                  <c:v>23.31</c:v>
                </c:pt>
              </c:numCache>
            </c:numRef>
          </c:val>
          <c:extLst>
            <c:ext xmlns:c16="http://schemas.microsoft.com/office/drawing/2014/chart" uri="{C3380CC4-5D6E-409C-BE32-E72D297353CC}">
              <c16:uniqueId val="{00000001-6120-4448-93D3-948E35661C93}"/>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33.67</c:v>
                </c:pt>
                <c:pt idx="1">
                  <c:v>28.939999999999998</c:v>
                </c:pt>
                <c:pt idx="2">
                  <c:v>27.19</c:v>
                </c:pt>
                <c:pt idx="3">
                  <c:v>35.67</c:v>
                </c:pt>
                <c:pt idx="4">
                  <c:v>29.04</c:v>
                </c:pt>
                <c:pt idx="5">
                  <c:v>25.42</c:v>
                </c:pt>
                <c:pt idx="6">
                  <c:v>37.04</c:v>
                </c:pt>
                <c:pt idx="7">
                  <c:v>20.29</c:v>
                </c:pt>
                <c:pt idx="8">
                  <c:v>37.269999999999996</c:v>
                </c:pt>
                <c:pt idx="9">
                  <c:v>23.37</c:v>
                </c:pt>
                <c:pt idx="10">
                  <c:v>17.420000000000002</c:v>
                </c:pt>
                <c:pt idx="11">
                  <c:v>26.86</c:v>
                </c:pt>
                <c:pt idx="12">
                  <c:v>23.659999999999997</c:v>
                </c:pt>
                <c:pt idx="13">
                  <c:v>25.13</c:v>
                </c:pt>
                <c:pt idx="14">
                  <c:v>35</c:v>
                </c:pt>
                <c:pt idx="15">
                  <c:v>21.580000000000002</c:v>
                </c:pt>
                <c:pt idx="16">
                  <c:v>23.9</c:v>
                </c:pt>
              </c:numCache>
            </c:numRef>
          </c:val>
          <c:extLst>
            <c:ext xmlns:c16="http://schemas.microsoft.com/office/drawing/2014/chart" uri="{C3380CC4-5D6E-409C-BE32-E72D297353CC}">
              <c16:uniqueId val="{00000002-6120-4448-93D3-948E35661C93}"/>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23.47</c:v>
                </c:pt>
                <c:pt idx="1">
                  <c:v>32.78</c:v>
                </c:pt>
                <c:pt idx="2">
                  <c:v>30.159999999999997</c:v>
                </c:pt>
                <c:pt idx="3">
                  <c:v>32.049999999999997</c:v>
                </c:pt>
                <c:pt idx="4">
                  <c:v>27.7</c:v>
                </c:pt>
                <c:pt idx="5">
                  <c:v>23.65</c:v>
                </c:pt>
                <c:pt idx="6">
                  <c:v>27.41</c:v>
                </c:pt>
                <c:pt idx="7">
                  <c:v>34.43</c:v>
                </c:pt>
                <c:pt idx="8">
                  <c:v>31.27</c:v>
                </c:pt>
                <c:pt idx="9">
                  <c:v>24.74</c:v>
                </c:pt>
                <c:pt idx="10">
                  <c:v>18.13</c:v>
                </c:pt>
                <c:pt idx="11">
                  <c:v>19.790000000000003</c:v>
                </c:pt>
                <c:pt idx="12">
                  <c:v>24.68</c:v>
                </c:pt>
                <c:pt idx="13">
                  <c:v>21.43</c:v>
                </c:pt>
                <c:pt idx="14">
                  <c:v>30</c:v>
                </c:pt>
                <c:pt idx="15">
                  <c:v>22.93</c:v>
                </c:pt>
                <c:pt idx="16">
                  <c:v>24.229999999999997</c:v>
                </c:pt>
              </c:numCache>
            </c:numRef>
          </c:val>
          <c:extLst>
            <c:ext xmlns:c16="http://schemas.microsoft.com/office/drawing/2014/chart" uri="{C3380CC4-5D6E-409C-BE32-E72D297353CC}">
              <c16:uniqueId val="{00000000-FED3-485D-AFAD-7F058B7BBC06}"/>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24.370000000000001</cx:pt>
          <cx:pt idx="1">66.109999999999999</cx:pt>
          <cx:pt idx="2">9.5199999999999996</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400" b="1">
                    <a:solidFill>
                      <a:sysClr val="windowText" lastClr="000000"/>
                    </a:solidFill>
                    <a:latin typeface="+mn-lt"/>
                  </a:defRPr>
                </a:pPr>
                <a:endParaRPr lang="ru-RU" sz="1400" b="1" i="0" u="none" strike="noStrike" kern="1200" baseline="0">
                  <a:solidFill>
                    <a:sysClr val="windowText" lastClr="000000"/>
                  </a:solidFill>
                  <a:latin typeface="+mn-lt"/>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defRPr>
          </a:pPr>
          <a:endParaRPr lang="ru-RU" sz="1400" b="0" i="0" u="none" strike="noStrike" kern="1200" baseline="0">
            <a:solidFill>
              <a:sysClr val="windowText" lastClr="000000"/>
            </a:solidFill>
            <a:latin typeface="Calibri"/>
          </a:endParaRPr>
        </a:p>
      </cx:txPr>
    </cx:legend>
  </cx:chart>
  <cx:spPr>
    <a:ln>
      <a:noFill/>
    </a:ln>
  </cx:spPr>
</cx:chartSpace>
</file>

<file path=ppt/charts/chartEx10.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34.109999999999999</cx:pt>
          <cx:pt idx="1">61.420000000000002</cx:pt>
          <cx:pt idx="2">4.46</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200" b="1">
                    <a:solidFill>
                      <a:sysClr val="windowText" lastClr="000000"/>
                    </a:solidFill>
                    <a:latin typeface="+mn-lt"/>
                  </a:defRPr>
                </a:pPr>
                <a:endParaRPr lang="ru-RU" sz="1200" b="1" i="0" u="none" strike="noStrike" kern="1200" baseline="0">
                  <a:solidFill>
                    <a:sysClr val="windowText" lastClr="000000"/>
                  </a:solidFill>
                  <a:latin typeface="+mn-lt"/>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defRPr>
          </a:pPr>
          <a:endParaRPr lang="ru-RU" sz="1400" b="0" i="0" u="none" strike="noStrike" kern="1200" baseline="0">
            <a:solidFill>
              <a:sysClr val="windowText" lastClr="000000"/>
            </a:solidFill>
            <a:latin typeface="Calibri"/>
          </a:endParaRPr>
        </a:p>
      </cx:txPr>
    </cx:legend>
  </cx:chart>
  <cx:spPr>
    <a:ln>
      <a:noFill/>
    </a:ln>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26.719999999999999</cx:pt>
          <cx:pt idx="1">68.900000000000006</cx:pt>
          <cx:pt idx="2">4.3799999999999999</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400" b="1">
                    <a:solidFill>
                      <a:sysClr val="windowText" lastClr="000000"/>
                    </a:solidFill>
                  </a:defRPr>
                </a:pPr>
                <a:endParaRPr lang="ru-RU" sz="1400" b="1" i="0" u="none" strike="noStrike" kern="1200" baseline="0">
                  <a:solidFill>
                    <a:sysClr val="windowText" lastClr="000000"/>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latin typeface="+mn-lt"/>
            </a:defRPr>
          </a:pPr>
          <a:endParaRPr lang="ru-RU" sz="1400" b="0" i="0" u="none" strike="noStrike" kern="1200" baseline="0">
            <a:solidFill>
              <a:sysClr val="windowText" lastClr="000000"/>
            </a:solidFill>
            <a:latin typeface="+mn-lt"/>
          </a:endParaRPr>
        </a:p>
      </cx:txPr>
    </cx:legend>
  </cx:chart>
  <cx:spPr>
    <a:ln>
      <a:noFill/>
    </a:ln>
  </cx:spPr>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13.56</cx:pt>
          <cx:pt idx="1">81.359999999999999</cx:pt>
          <cx:pt idx="2">5.0800000000000001</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600" b="1">
                    <a:solidFill>
                      <a:sysClr val="windowText" lastClr="000000"/>
                    </a:solidFill>
                    <a:latin typeface="Montserrat regular" panose="00000500000000000000" pitchFamily="2" charset="-52"/>
                    <a:ea typeface="Montserrat regular" panose="00000500000000000000" pitchFamily="2" charset="-52"/>
                    <a:cs typeface="Montserrat regular" panose="00000500000000000000" pitchFamily="2" charset="-52"/>
                  </a:defRPr>
                </a:pPr>
                <a:endParaRPr lang="ru-RU" sz="1600" b="1" i="0" u="none" strike="noStrike" kern="1200" baseline="0">
                  <a:solidFill>
                    <a:sysClr val="windowText" lastClr="000000"/>
                  </a:solidFill>
                  <a:latin typeface="Montserrat regular" panose="00000500000000000000" pitchFamily="2" charset="-52"/>
                </a:endParaRPr>
              </a:p>
            </cx:txPr>
            <cx:visibility seriesName="0" categoryName="0" value="1"/>
            <cx:separator>, </cx:separator>
            <cx:dataLabel idx="0">
              <cx:txPr>
                <a:bodyPr spcFirstLastPara="1" vertOverflow="ellipsis" horzOverflow="overflow" wrap="square" lIns="0" tIns="0" rIns="0" bIns="0" anchor="ctr" anchorCtr="1"/>
                <a:lstStyle/>
                <a:p>
                  <a:pPr algn="ctr" rtl="0">
                    <a:defRPr sz="1200"/>
                  </a:pPr>
                  <a:r>
                    <a:rPr lang="ru-RU" sz="1200" b="1" i="0" u="none" strike="noStrike" kern="1200" baseline="0">
                      <a:solidFill>
                        <a:sysClr val="windowText" lastClr="000000"/>
                      </a:solidFill>
                      <a:latin typeface="Montserrat regular" panose="00000500000000000000" pitchFamily="2" charset="-52"/>
                    </a:rPr>
                    <a:t>13,56</a:t>
                  </a:r>
                </a:p>
              </cx:txPr>
            </cx:dataLabel>
            <cx:dataLabel idx="1">
              <cx:txPr>
                <a:bodyPr spcFirstLastPara="1" vertOverflow="ellipsis" horzOverflow="overflow" wrap="square" lIns="0" tIns="0" rIns="0" bIns="0" anchor="ctr" anchorCtr="1"/>
                <a:lstStyle/>
                <a:p>
                  <a:pPr algn="ctr" rtl="0">
                    <a:defRPr sz="1200"/>
                  </a:pPr>
                  <a:r>
                    <a:rPr lang="ru-RU" sz="1200" b="1" i="0" u="none" strike="noStrike" kern="1200" baseline="0">
                      <a:solidFill>
                        <a:sysClr val="windowText" lastClr="000000"/>
                      </a:solidFill>
                      <a:latin typeface="Montserrat regular" panose="00000500000000000000" pitchFamily="2" charset="-52"/>
                    </a:rPr>
                    <a:t>81,36</a:t>
                  </a:r>
                </a:p>
              </cx:txPr>
            </cx:dataLabel>
            <cx:dataLabel idx="2">
              <cx:txPr>
                <a:bodyPr spcFirstLastPara="1" vertOverflow="ellipsis" horzOverflow="overflow" wrap="square" lIns="0" tIns="0" rIns="0" bIns="0" anchor="ctr" anchorCtr="1"/>
                <a:lstStyle/>
                <a:p>
                  <a:pPr algn="ctr" rtl="0">
                    <a:defRPr sz="900"/>
                  </a:pPr>
                  <a:r>
                    <a:rPr lang="ru-RU" sz="900" b="1" i="0" u="none" strike="noStrike" kern="1200" baseline="0">
                      <a:solidFill>
                        <a:sysClr val="windowText" lastClr="000000"/>
                      </a:solidFill>
                      <a:latin typeface="Montserrat regular" panose="00000500000000000000" pitchFamily="2" charset="-52"/>
                    </a:rPr>
                    <a:t>5,08</a:t>
                  </a:r>
                </a:p>
              </cx:txPr>
            </cx:dataLabel>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latin typeface="+mn-lt"/>
            </a:defRPr>
          </a:pPr>
          <a:endParaRPr lang="ru-RU" sz="1400" b="0" i="0" u="none" strike="noStrike" kern="1200" baseline="0">
            <a:solidFill>
              <a:sysClr val="windowText" lastClr="000000"/>
            </a:solidFill>
            <a:latin typeface="+mn-lt"/>
          </a:endParaRPr>
        </a:p>
      </cx:txPr>
    </cx:legend>
  </cx:chart>
  <cx:spPr>
    <a:ln>
      <a:noFill/>
    </a:ln>
  </cx:spPr>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28.550000000000001</cx:pt>
          <cx:pt idx="1">61.640000000000001</cx:pt>
          <cx:pt idx="2">9.8100000000000005</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200" b="0">
                    <a:solidFill>
                      <a:sysClr val="windowText" lastClr="000000"/>
                    </a:solidFill>
                    <a:latin typeface="Montserrat regular" panose="00000500000000000000" pitchFamily="2" charset="-52"/>
                    <a:ea typeface="Montserrat regular" panose="00000500000000000000" pitchFamily="2" charset="-52"/>
                    <a:cs typeface="Montserrat regular" panose="00000500000000000000" pitchFamily="2" charset="-52"/>
                  </a:defRPr>
                </a:pPr>
                <a:endParaRPr lang="ru-RU" sz="1200" b="0" i="0" u="none" strike="noStrike" kern="1200" baseline="0">
                  <a:solidFill>
                    <a:sysClr val="windowText" lastClr="000000"/>
                  </a:solidFill>
                  <a:latin typeface="Montserrat regular" panose="00000500000000000000" pitchFamily="2" charset="-52"/>
                </a:endParaRPr>
              </a:p>
            </cx:txPr>
            <cx:visibility seriesName="0" categoryName="0" value="1"/>
            <cx:separator>, </cx:separator>
            <cx:dataLabel idx="0">
              <cx:txPr>
                <a:bodyPr spcFirstLastPara="1" vertOverflow="ellipsis" horzOverflow="overflow" wrap="square" lIns="0" tIns="0" rIns="0" bIns="0" anchor="ctr" anchorCtr="1"/>
                <a:lstStyle/>
                <a:p>
                  <a:pPr algn="ctr" rtl="0">
                    <a:defRPr sz="1400"/>
                  </a:pPr>
                  <a:r>
                    <a:rPr lang="ru-RU" sz="1400" b="1" i="0" u="none" strike="noStrike" kern="1200" baseline="0">
                      <a:solidFill>
                        <a:sysClr val="windowText" lastClr="000000"/>
                      </a:solidFill>
                      <a:latin typeface="Montserrat regular" panose="00000500000000000000" pitchFamily="2" charset="-52"/>
                    </a:rPr>
                    <a:t>28,55</a:t>
                  </a:r>
                </a:p>
              </cx:txPr>
            </cx:dataLabel>
            <cx:dataLabel idx="1">
              <cx:txPr>
                <a:bodyPr spcFirstLastPara="1" vertOverflow="ellipsis" horzOverflow="overflow" wrap="square" lIns="0" tIns="0" rIns="0" bIns="0" anchor="ctr" anchorCtr="1"/>
                <a:lstStyle/>
                <a:p>
                  <a:pPr algn="ctr" rtl="0">
                    <a:defRPr/>
                  </a:pPr>
                  <a:r>
                    <a:rPr lang="ru-RU" sz="1400" b="1" i="0" u="none" strike="noStrike" kern="1200" baseline="0">
                      <a:solidFill>
                        <a:sysClr val="windowText" lastClr="000000"/>
                      </a:solidFill>
                      <a:latin typeface="Montserrat regular" panose="00000500000000000000" pitchFamily="2" charset="-52"/>
                    </a:rPr>
                    <a:t>61,64</a:t>
                  </a:r>
                </a:p>
              </cx:txPr>
            </cx:dataLabel>
            <cx:dataLabel idx="2">
              <cx:txPr>
                <a:bodyPr spcFirstLastPara="1" vertOverflow="ellipsis" horzOverflow="overflow" wrap="square" lIns="0" tIns="0" rIns="0" bIns="0" anchor="ctr" anchorCtr="1"/>
                <a:lstStyle/>
                <a:p>
                  <a:pPr algn="ctr" rtl="0">
                    <a:defRPr sz="1400" b="1"/>
                  </a:pPr>
                  <a:r>
                    <a:rPr lang="ru-RU" sz="1400" b="1" i="0" u="none" strike="noStrike" kern="1200" baseline="0">
                      <a:solidFill>
                        <a:sysClr val="windowText" lastClr="000000"/>
                      </a:solidFill>
                      <a:latin typeface="Montserrat regular" panose="00000500000000000000" pitchFamily="2" charset="-52"/>
                    </a:rPr>
                    <a:t>9,81</a:t>
                  </a:r>
                </a:p>
              </cx:txPr>
            </cx:dataLabel>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latin typeface="+mn-lt"/>
            </a:defRPr>
          </a:pPr>
          <a:endParaRPr lang="ru-RU" sz="1400" b="0" i="0" u="none" strike="noStrike" kern="1200" baseline="0">
            <a:solidFill>
              <a:sysClr val="windowText" lastClr="000000"/>
            </a:solidFill>
            <a:latin typeface="+mn-lt"/>
          </a:endParaRPr>
        </a:p>
      </cx:txPr>
    </cx:legend>
  </cx:chart>
  <cx:spPr>
    <a:ln>
      <a:noFill/>
    </a:ln>
  </cx:spPr>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13.99</cx:pt>
          <cx:pt idx="1">66.790000000000006</cx:pt>
          <cx:pt idx="2">19.219999999999999</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200" b="0">
                    <a:solidFill>
                      <a:sysClr val="windowText" lastClr="000000"/>
                    </a:solidFill>
                    <a:latin typeface="Montserrat regular" panose="00000500000000000000" pitchFamily="2" charset="-52"/>
                    <a:ea typeface="Montserrat regular" panose="00000500000000000000" pitchFamily="2" charset="-52"/>
                    <a:cs typeface="Montserrat regular" panose="00000500000000000000" pitchFamily="2" charset="-52"/>
                  </a:defRPr>
                </a:pPr>
                <a:endParaRPr lang="ru-RU" sz="1200" b="0" i="0" u="none" strike="noStrike" kern="1200" baseline="0">
                  <a:solidFill>
                    <a:sysClr val="windowText" lastClr="000000"/>
                  </a:solidFill>
                  <a:latin typeface="Montserrat regular" panose="00000500000000000000" pitchFamily="2" charset="-52"/>
                </a:endParaRPr>
              </a:p>
            </cx:txPr>
            <cx:visibility seriesName="0" categoryName="0" value="1"/>
            <cx:separator>, </cx:separator>
            <cx:dataLabel idx="0">
              <cx:txPr>
                <a:bodyPr spcFirstLastPara="1" vertOverflow="ellipsis" horzOverflow="overflow" wrap="square" lIns="0" tIns="0" rIns="0" bIns="0" anchor="ctr" anchorCtr="1"/>
                <a:lstStyle/>
                <a:p>
                  <a:pPr algn="ctr" rtl="0">
                    <a:defRPr sz="1400"/>
                  </a:pPr>
                  <a:r>
                    <a:rPr lang="ru-RU" sz="1400" b="1" i="0" u="none" strike="noStrike" kern="1200" baseline="0">
                      <a:solidFill>
                        <a:sysClr val="windowText" lastClr="000000"/>
                      </a:solidFill>
                      <a:latin typeface="Montserrat regular" panose="00000500000000000000" pitchFamily="2" charset="-52"/>
                    </a:rPr>
                    <a:t>13,99</a:t>
                  </a:r>
                </a:p>
              </cx:txPr>
              <cx:visibility seriesName="0" categoryName="0" value="1"/>
              <cx:separator>, </cx:separator>
            </cx:dataLabel>
            <cx:dataLabel idx="1">
              <cx:txPr>
                <a:bodyPr spcFirstLastPara="1" vertOverflow="ellipsis" horzOverflow="overflow" wrap="square" lIns="0" tIns="0" rIns="0" bIns="0" anchor="ctr" anchorCtr="1"/>
                <a:lstStyle/>
                <a:p>
                  <a:pPr algn="ctr" rtl="0">
                    <a:defRPr/>
                  </a:pPr>
                  <a:r>
                    <a:rPr lang="ru-RU" sz="1400" b="1" i="0" u="none" strike="noStrike" kern="1200" baseline="0">
                      <a:solidFill>
                        <a:sysClr val="windowText" lastClr="000000"/>
                      </a:solidFill>
                      <a:latin typeface="Montserrat regular" panose="00000500000000000000" pitchFamily="2" charset="-52"/>
                    </a:rPr>
                    <a:t>66,79</a:t>
                  </a:r>
                </a:p>
              </cx:txPr>
              <cx:visibility seriesName="0" categoryName="0" value="1"/>
              <cx:separator>, </cx:separator>
            </cx:dataLabel>
            <cx:dataLabel idx="2">
              <cx:txPr>
                <a:bodyPr spcFirstLastPara="1" vertOverflow="ellipsis" horzOverflow="overflow" wrap="square" lIns="0" tIns="0" rIns="0" bIns="0" anchor="ctr" anchorCtr="1"/>
                <a:lstStyle/>
                <a:p>
                  <a:pPr algn="ctr" rtl="0">
                    <a:defRPr sz="1400" b="1"/>
                  </a:pPr>
                  <a:r>
                    <a:rPr lang="ru-RU" sz="1400" b="1" i="0" u="none" strike="noStrike" kern="1200" baseline="0">
                      <a:solidFill>
                        <a:sysClr val="windowText" lastClr="000000"/>
                      </a:solidFill>
                      <a:latin typeface="Montserrat regular" panose="00000500000000000000" pitchFamily="2" charset="-52"/>
                    </a:rPr>
                    <a:t>19,22</a:t>
                  </a:r>
                </a:p>
              </cx:txPr>
              <cx:visibility seriesName="0" categoryName="0" value="1"/>
              <cx:separator>, </cx:separator>
            </cx:dataLabel>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latin typeface="+mn-lt"/>
            </a:defRPr>
          </a:pPr>
          <a:endParaRPr lang="ru-RU" sz="1400" b="0" i="0" u="none" strike="noStrike" kern="1200" baseline="0">
            <a:solidFill>
              <a:sysClr val="windowText" lastClr="000000"/>
            </a:solidFill>
            <a:latin typeface="+mn-lt"/>
          </a:endParaRPr>
        </a:p>
      </cx:txPr>
    </cx:legend>
  </cx:chart>
  <cx:spPr>
    <a:ln>
      <a:noFill/>
    </a:ln>
  </cx:spPr>
</cx:chartSpace>
</file>

<file path=ppt/charts/chartEx6.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26.75</cx:pt>
          <cx:pt idx="1">64.930000000000007</cx:pt>
          <cx:pt idx="2">8.3300000000000001</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050" b="1">
                    <a:solidFill>
                      <a:sysClr val="windowText" lastClr="000000"/>
                    </a:solidFill>
                  </a:defRPr>
                </a:pPr>
                <a:endParaRPr lang="ru-RU" sz="1050" b="1" i="0" u="none" strike="noStrike" kern="1200" baseline="0">
                  <a:solidFill>
                    <a:sysClr val="windowText" lastClr="000000"/>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defRPr>
          </a:pPr>
          <a:endParaRPr lang="ru-RU" sz="1400" b="0" i="0" u="none" strike="noStrike" kern="1200" baseline="0">
            <a:solidFill>
              <a:sysClr val="windowText" lastClr="000000"/>
            </a:solidFill>
            <a:latin typeface="Calibri"/>
          </a:endParaRPr>
        </a:p>
      </cx:txPr>
    </cx:legend>
  </cx:chart>
  <cx:spPr>
    <a:ln>
      <a:noFill/>
    </a:ln>
  </cx:spPr>
</cx:chartSpace>
</file>

<file path=ppt/charts/chartEx7.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26.550000000000001</cx:pt>
          <cx:pt idx="1">67.439999999999998</cx:pt>
          <cx:pt idx="2">6.0099999999999998</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050" b="1">
                    <a:solidFill>
                      <a:sysClr val="windowText" lastClr="000000"/>
                    </a:solidFill>
                  </a:defRPr>
                </a:pPr>
                <a:endParaRPr lang="ru-RU" sz="1050" b="1" i="0" u="none" strike="noStrike" kern="1200" baseline="0">
                  <a:solidFill>
                    <a:sysClr val="windowText" lastClr="000000"/>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defRPr>
          </a:pPr>
          <a:endParaRPr lang="ru-RU" sz="1400" b="0" i="0" u="none" strike="noStrike" kern="1200" baseline="0">
            <a:solidFill>
              <a:sysClr val="windowText" lastClr="000000"/>
            </a:solidFill>
            <a:latin typeface="Calibri"/>
          </a:endParaRPr>
        </a:p>
      </cx:txPr>
    </cx:legend>
  </cx:chart>
  <cx:spPr>
    <a:ln>
      <a:noFill/>
    </a:ln>
  </cx:spPr>
</cx:chartSpace>
</file>

<file path=ppt/charts/chartEx8.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23.670000000000002</cx:pt>
          <cx:pt idx="1">64.510000000000005</cx:pt>
          <cx:pt idx="2">11.82</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050" b="1">
                    <a:solidFill>
                      <a:sysClr val="windowText" lastClr="000000"/>
                    </a:solidFill>
                  </a:defRPr>
                </a:pPr>
                <a:endParaRPr lang="ru-RU" sz="1050" b="1" i="0" u="none" strike="noStrike" kern="1200" baseline="0">
                  <a:solidFill>
                    <a:sysClr val="windowText" lastClr="000000"/>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defRPr>
          </a:pPr>
          <a:endParaRPr lang="ru-RU" sz="1400" b="0" i="0" u="none" strike="noStrike" kern="1200" baseline="0">
            <a:solidFill>
              <a:sysClr val="windowText" lastClr="000000"/>
            </a:solidFill>
            <a:latin typeface="Calibri"/>
          </a:endParaRPr>
        </a:p>
      </cx:txPr>
    </cx:legend>
  </cx:chart>
  <cx:spPr>
    <a:ln>
      <a:noFill/>
    </a:ln>
  </cx:spPr>
</cx:chartSpace>
</file>

<file path=ppt/charts/chartEx9.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38.18</cx:pt>
          <cx:pt idx="1">56.93</cx:pt>
          <cx:pt idx="2">4.8899999999999997</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400" b="1">
                    <a:solidFill>
                      <a:sysClr val="windowText" lastClr="000000"/>
                    </a:solidFill>
                    <a:latin typeface="+mn-lt"/>
                  </a:defRPr>
                </a:pPr>
                <a:endParaRPr lang="ru-RU" sz="1400" b="1" i="0" u="none" strike="noStrike" kern="1200" baseline="0">
                  <a:solidFill>
                    <a:sysClr val="windowText" lastClr="000000"/>
                  </a:solidFill>
                  <a:latin typeface="+mn-lt"/>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defRPr>
          </a:pPr>
          <a:endParaRPr lang="ru-RU" sz="1400" b="0" i="0" u="none" strike="noStrike" kern="1200" baseline="0">
            <a:solidFill>
              <a:sysClr val="windowText" lastClr="000000"/>
            </a:solidFill>
            <a:latin typeface="Calibri"/>
          </a:endParaRPr>
        </a:p>
      </cx:txPr>
    </cx:legend>
  </cx:chart>
  <cx:spPr>
    <a:ln>
      <a:noFill/>
    </a:ln>
  </cx:spPr>
</cx: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0.29517</cdr:x>
      <cdr:y>0.22588</cdr:y>
    </cdr:from>
    <cdr:to>
      <cdr:x>0.67593</cdr:x>
      <cdr:y>0.28318</cdr:y>
    </cdr:to>
    <cdr:sp macro="" textlink="">
      <cdr:nvSpPr>
        <cdr:cNvPr id="2" name="TextBox 1">
          <a:extLst xmlns:a="http://schemas.openxmlformats.org/drawingml/2006/main">
            <a:ext uri="{FF2B5EF4-FFF2-40B4-BE49-F238E27FC236}">
              <a16:creationId xmlns:a16="http://schemas.microsoft.com/office/drawing/2014/main" id="{A824238F-CACB-41E8-8133-E781F9E2806B}"/>
            </a:ext>
          </a:extLst>
        </cdr:cNvPr>
        <cdr:cNvSpPr txBox="1"/>
      </cdr:nvSpPr>
      <cdr:spPr>
        <a:xfrm xmlns:a="http://schemas.openxmlformats.org/drawingml/2006/main">
          <a:off x="2034333" y="1239178"/>
          <a:ext cx="2624138" cy="3143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dirty="0"/>
            <a:t>«2» - 3, «3» - </a:t>
          </a:r>
          <a:r>
            <a:rPr lang="ru-RU" dirty="0"/>
            <a:t>3</a:t>
          </a:r>
          <a:r>
            <a:rPr lang="ru-RU" sz="1100" dirty="0"/>
            <a:t>5, «4» - 16, «5» - 5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C71A82C1-5FFE-99FC-44F7-8EBF2B1B988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30B3D208-D754-2459-EAA9-83F5DB93161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AF74271-1331-4452-881E-898437D3224A}" type="datetimeFigureOut">
              <a:rPr lang="ru-RU" smtClean="0"/>
              <a:t>02.08.2024</a:t>
            </a:fld>
            <a:endParaRPr lang="ru-RU"/>
          </a:p>
        </p:txBody>
      </p:sp>
      <p:sp>
        <p:nvSpPr>
          <p:cNvPr id="4" name="Нижний колонтитул 3">
            <a:extLst>
              <a:ext uri="{FF2B5EF4-FFF2-40B4-BE49-F238E27FC236}">
                <a16:creationId xmlns:a16="http://schemas.microsoft.com/office/drawing/2014/main" id="{C34E2EEE-26BA-EF38-8770-4D4B49411EFA}"/>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5F3650DF-EBD7-1244-E1D3-0E3B85624151}"/>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09DB568-9709-4CEA-A565-5ED5DEAE58BA}" type="slidenum">
              <a:rPr lang="ru-RU" smtClean="0"/>
              <a:t>‹#›</a:t>
            </a:fld>
            <a:endParaRPr lang="ru-RU"/>
          </a:p>
        </p:txBody>
      </p:sp>
    </p:spTree>
    <p:extLst>
      <p:ext uri="{BB962C8B-B14F-4D97-AF65-F5344CB8AC3E}">
        <p14:creationId xmlns:p14="http://schemas.microsoft.com/office/powerpoint/2010/main" val="24245616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2CD8070-D9CD-8D41-1F42-C33AE22D67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7" name="Заголовок 1">
            <a:extLst>
              <a:ext uri="{FF2B5EF4-FFF2-40B4-BE49-F238E27FC236}">
                <a16:creationId xmlns:a16="http://schemas.microsoft.com/office/drawing/2014/main" id="{5767F854-6F87-EA0C-1A9B-AB8A17037B9E}"/>
              </a:ext>
            </a:extLst>
          </p:cNvPr>
          <p:cNvSpPr>
            <a:spLocks noGrp="1"/>
          </p:cNvSpPr>
          <p:nvPr>
            <p:ph type="title"/>
          </p:nvPr>
        </p:nvSpPr>
        <p:spPr>
          <a:xfrm>
            <a:off x="838200" y="4556760"/>
            <a:ext cx="10515600" cy="972343"/>
          </a:xfrm>
          <a:prstGeom prst="rect">
            <a:avLst/>
          </a:prstGeom>
        </p:spPr>
        <p:txBody>
          <a:bodyPr vert="horz" lIns="91440" tIns="45720" rIns="91440" bIns="45720" rtlCol="0" anchor="t">
            <a:normAutofit/>
          </a:bodyPr>
          <a:lstStyle/>
          <a:p>
            <a:r>
              <a:rPr lang="ru-RU" dirty="0"/>
              <a:t>Образец заголовка</a:t>
            </a:r>
          </a:p>
        </p:txBody>
      </p:sp>
      <p:sp>
        <p:nvSpPr>
          <p:cNvPr id="8" name="Текст 2">
            <a:extLst>
              <a:ext uri="{FF2B5EF4-FFF2-40B4-BE49-F238E27FC236}">
                <a16:creationId xmlns:a16="http://schemas.microsoft.com/office/drawing/2014/main" id="{A3AC097A-484F-D4FF-B96D-5C68211E0D8C}"/>
              </a:ext>
            </a:extLst>
          </p:cNvPr>
          <p:cNvSpPr>
            <a:spLocks noGrp="1"/>
          </p:cNvSpPr>
          <p:nvPr>
            <p:ph idx="1"/>
          </p:nvPr>
        </p:nvSpPr>
        <p:spPr>
          <a:xfrm>
            <a:off x="838200" y="5547360"/>
            <a:ext cx="10515600" cy="1112520"/>
          </a:xfrm>
          <a:prstGeom prst="rect">
            <a:avLst/>
          </a:prstGeom>
        </p:spPr>
        <p:txBody>
          <a:bodyPr vert="horz" lIns="91440" tIns="45720" rIns="91440" bIns="45720" rtlCol="0">
            <a:normAutofit/>
          </a:bodyPr>
          <a:lstStyle/>
          <a:p>
            <a:pPr lvl="0"/>
            <a:r>
              <a:rPr lang="ru-RU" dirty="0"/>
              <a:t>Образец текста</a:t>
            </a:r>
          </a:p>
        </p:txBody>
      </p:sp>
    </p:spTree>
    <p:extLst>
      <p:ext uri="{BB962C8B-B14F-4D97-AF65-F5344CB8AC3E}">
        <p14:creationId xmlns:p14="http://schemas.microsoft.com/office/powerpoint/2010/main" val="649036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Заголовок раздела">
    <p:spTree>
      <p:nvGrpSpPr>
        <p:cNvPr id="1" name=""/>
        <p:cNvGrpSpPr/>
        <p:nvPr/>
      </p:nvGrpSpPr>
      <p:grpSpPr>
        <a:xfrm>
          <a:off x="0" y="0"/>
          <a:ext cx="0" cy="0"/>
          <a:chOff x="0" y="0"/>
          <a:chExt cx="0" cy="0"/>
        </a:xfrm>
      </p:grpSpPr>
      <p:sp>
        <p:nvSpPr>
          <p:cNvPr id="14" name="Рисунок 13">
            <a:extLst>
              <a:ext uri="{FF2B5EF4-FFF2-40B4-BE49-F238E27FC236}">
                <a16:creationId xmlns:a16="http://schemas.microsoft.com/office/drawing/2014/main" id="{2C1D20F5-CE80-6AB5-012B-ED08711CB1A0}"/>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2191999 w 12192000"/>
              <a:gd name="connsiteY3" fmla="*/ 6858000 h 6858000"/>
              <a:gd name="connsiteX4" fmla="*/ 12191999 w 12192000"/>
              <a:gd name="connsiteY4" fmla="*/ 3430270 h 6858000"/>
              <a:gd name="connsiteX5" fmla="*/ 8764269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12191999" y="6858000"/>
                </a:lnTo>
                <a:lnTo>
                  <a:pt x="12191999" y="3430270"/>
                </a:lnTo>
                <a:cubicBezTo>
                  <a:pt x="12191999" y="5329555"/>
                  <a:pt x="10662919" y="6858000"/>
                  <a:pt x="8764269" y="6858000"/>
                </a:cubicBezTo>
                <a:lnTo>
                  <a:pt x="0" y="6858000"/>
                </a:lnTo>
                <a:close/>
              </a:path>
            </a:pathLst>
          </a:custGeom>
        </p:spPr>
        <p:txBody>
          <a:bodyPr wrap="square" anchor="ctr">
            <a:noAutofit/>
          </a:bodyPr>
          <a:lstStyle>
            <a:lvl1pPr marL="0" indent="0" algn="ctr">
              <a:buFontTx/>
              <a:buNone/>
              <a:defRPr/>
            </a:lvl1pPr>
          </a:lstStyle>
          <a:p>
            <a:r>
              <a:rPr lang="ru-RU" dirty="0"/>
              <a:t>Фото</a:t>
            </a:r>
          </a:p>
        </p:txBody>
      </p:sp>
      <p:sp>
        <p:nvSpPr>
          <p:cNvPr id="17" name="Полилиния: фигура 16">
            <a:extLst>
              <a:ext uri="{FF2B5EF4-FFF2-40B4-BE49-F238E27FC236}">
                <a16:creationId xmlns:a16="http://schemas.microsoft.com/office/drawing/2014/main" id="{65A9FB47-03F0-836A-5245-19852DA4EDB5}"/>
              </a:ext>
            </a:extLst>
          </p:cNvPr>
          <p:cNvSpPr/>
          <p:nvPr/>
        </p:nvSpPr>
        <p:spPr>
          <a:xfrm>
            <a:off x="8764269" y="3430270"/>
            <a:ext cx="3427730" cy="3427729"/>
          </a:xfrm>
          <a:custGeom>
            <a:avLst/>
            <a:gdLst>
              <a:gd name="connsiteX0" fmla="*/ 3427730 w 3427730"/>
              <a:gd name="connsiteY0" fmla="*/ 0 h 3427729"/>
              <a:gd name="connsiteX1" fmla="*/ 0 w 3427730"/>
              <a:gd name="connsiteY1" fmla="*/ 3427730 h 3427729"/>
              <a:gd name="connsiteX2" fmla="*/ 3427730 w 3427730"/>
              <a:gd name="connsiteY2" fmla="*/ 3427730 h 3427729"/>
              <a:gd name="connsiteX3" fmla="*/ 3427730 w 3427730"/>
              <a:gd name="connsiteY3" fmla="*/ 0 h 3427729"/>
            </a:gdLst>
            <a:ahLst/>
            <a:cxnLst>
              <a:cxn ang="0">
                <a:pos x="connsiteX0" y="connsiteY0"/>
              </a:cxn>
              <a:cxn ang="0">
                <a:pos x="connsiteX1" y="connsiteY1"/>
              </a:cxn>
              <a:cxn ang="0">
                <a:pos x="connsiteX2" y="connsiteY2"/>
              </a:cxn>
              <a:cxn ang="0">
                <a:pos x="connsiteX3" y="connsiteY3"/>
              </a:cxn>
            </a:cxnLst>
            <a:rect l="l" t="t" r="r" b="b"/>
            <a:pathLst>
              <a:path w="3427730" h="3427729">
                <a:moveTo>
                  <a:pt x="3427730" y="0"/>
                </a:moveTo>
                <a:cubicBezTo>
                  <a:pt x="3427730" y="1899285"/>
                  <a:pt x="1898650" y="3427730"/>
                  <a:pt x="0" y="3427730"/>
                </a:cubicBezTo>
                <a:lnTo>
                  <a:pt x="3427730" y="3427730"/>
                </a:lnTo>
                <a:lnTo>
                  <a:pt x="3427730" y="0"/>
                </a:lnTo>
                <a:close/>
              </a:path>
            </a:pathLst>
          </a:custGeom>
          <a:solidFill>
            <a:srgbClr val="138189"/>
          </a:solidFill>
          <a:ln w="6350" cap="flat">
            <a:noFill/>
            <a:prstDash val="solid"/>
            <a:miter/>
          </a:ln>
        </p:spPr>
        <p:txBody>
          <a:bodyPr rtlCol="0" anchor="ctr"/>
          <a:lstStyle/>
          <a:p>
            <a:endParaRPr lang="ru-RU"/>
          </a:p>
        </p:txBody>
      </p:sp>
    </p:spTree>
    <p:extLst>
      <p:ext uri="{BB962C8B-B14F-4D97-AF65-F5344CB8AC3E}">
        <p14:creationId xmlns:p14="http://schemas.microsoft.com/office/powerpoint/2010/main" val="1023303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Заголовок раздела">
    <p:spTree>
      <p:nvGrpSpPr>
        <p:cNvPr id="1" name=""/>
        <p:cNvGrpSpPr/>
        <p:nvPr/>
      </p:nvGrpSpPr>
      <p:grpSpPr>
        <a:xfrm>
          <a:off x="0" y="0"/>
          <a:ext cx="0" cy="0"/>
          <a:chOff x="0" y="0"/>
          <a:chExt cx="0" cy="0"/>
        </a:xfrm>
      </p:grpSpPr>
      <p:pic>
        <p:nvPicPr>
          <p:cNvPr id="20" name="Рисунок 19">
            <a:extLst>
              <a:ext uri="{FF2B5EF4-FFF2-40B4-BE49-F238E27FC236}">
                <a16:creationId xmlns:a16="http://schemas.microsoft.com/office/drawing/2014/main" id="{F53D96DD-D849-71BA-6111-25ADD9B57E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9" name="Рисунок 18">
            <a:extLst>
              <a:ext uri="{FF2B5EF4-FFF2-40B4-BE49-F238E27FC236}">
                <a16:creationId xmlns:a16="http://schemas.microsoft.com/office/drawing/2014/main" id="{E797736F-CF0D-0124-7BE7-75B7E6853122}"/>
              </a:ext>
            </a:extLst>
          </p:cNvPr>
          <p:cNvSpPr>
            <a:spLocks noGrp="1"/>
          </p:cNvSpPr>
          <p:nvPr>
            <p:ph type="pic" sz="quarter" idx="10" hasCustomPrompt="1"/>
          </p:nvPr>
        </p:nvSpPr>
        <p:spPr>
          <a:xfrm>
            <a:off x="311150" y="341630"/>
            <a:ext cx="6174740" cy="6174740"/>
          </a:xfrm>
          <a:custGeom>
            <a:avLst/>
            <a:gdLst>
              <a:gd name="connsiteX0" fmla="*/ 3087371 w 6174740"/>
              <a:gd name="connsiteY0" fmla="*/ 0 h 6174740"/>
              <a:gd name="connsiteX1" fmla="*/ 4813490 w 6174740"/>
              <a:gd name="connsiteY1" fmla="*/ 527309 h 6174740"/>
              <a:gd name="connsiteX2" fmla="*/ 4992272 w 6174740"/>
              <a:gd name="connsiteY2" fmla="*/ 661004 h 6174740"/>
              <a:gd name="connsiteX3" fmla="*/ 5051169 w 6174740"/>
              <a:gd name="connsiteY3" fmla="*/ 705048 h 6174740"/>
              <a:gd name="connsiteX4" fmla="*/ 5270421 w 6174740"/>
              <a:gd name="connsiteY4" fmla="*/ 904320 h 6174740"/>
              <a:gd name="connsiteX5" fmla="*/ 6174740 w 6174740"/>
              <a:gd name="connsiteY5" fmla="*/ 3087370 h 6174740"/>
              <a:gd name="connsiteX6" fmla="*/ 6035981 w 6174740"/>
              <a:gd name="connsiteY6" fmla="*/ 4005410 h 6174740"/>
              <a:gd name="connsiteX7" fmla="*/ 5802213 w 6174740"/>
              <a:gd name="connsiteY7" fmla="*/ 4558935 h 6174740"/>
              <a:gd name="connsiteX8" fmla="*/ 4559217 w 6174740"/>
              <a:gd name="connsiteY8" fmla="*/ 5802085 h 6174740"/>
              <a:gd name="connsiteX9" fmla="*/ 3557662 w 6174740"/>
              <a:gd name="connsiteY9" fmla="*/ 6139164 h 6174740"/>
              <a:gd name="connsiteX10" fmla="*/ 3403119 w 6174740"/>
              <a:gd name="connsiteY10" fmla="*/ 6158799 h 6174740"/>
              <a:gd name="connsiteX11" fmla="*/ 3246290 w 6174740"/>
              <a:gd name="connsiteY11" fmla="*/ 6170723 h 6174740"/>
              <a:gd name="connsiteX12" fmla="*/ 3087370 w 6174740"/>
              <a:gd name="connsiteY12" fmla="*/ 6174740 h 6174740"/>
              <a:gd name="connsiteX13" fmla="*/ 2928506 w 6174740"/>
              <a:gd name="connsiteY13" fmla="*/ 6170723 h 6174740"/>
              <a:gd name="connsiteX14" fmla="*/ 0 w 6174740"/>
              <a:gd name="connsiteY14" fmla="*/ 3087370 h 6174740"/>
              <a:gd name="connsiteX15" fmla="*/ 3087371 w 6174740"/>
              <a:gd name="connsiteY15" fmla="*/ 0 h 617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4740" h="6174740">
                <a:moveTo>
                  <a:pt x="3087371" y="0"/>
                </a:moveTo>
                <a:cubicBezTo>
                  <a:pt x="3726736" y="0"/>
                  <a:pt x="4320739" y="194400"/>
                  <a:pt x="4813490" y="527309"/>
                </a:cubicBezTo>
                <a:lnTo>
                  <a:pt x="4992272" y="661004"/>
                </a:lnTo>
                <a:lnTo>
                  <a:pt x="5051169" y="705048"/>
                </a:lnTo>
                <a:cubicBezTo>
                  <a:pt x="5127411" y="767969"/>
                  <a:pt x="5200581" y="834479"/>
                  <a:pt x="5270421" y="904320"/>
                </a:cubicBezTo>
                <a:cubicBezTo>
                  <a:pt x="5829142" y="1463040"/>
                  <a:pt x="6174740" y="2234883"/>
                  <a:pt x="6174740" y="3087370"/>
                </a:cubicBezTo>
                <a:cubicBezTo>
                  <a:pt x="6174740" y="3407053"/>
                  <a:pt x="6126163" y="3715395"/>
                  <a:pt x="6035981" y="4005410"/>
                </a:cubicBezTo>
                <a:cubicBezTo>
                  <a:pt x="5975860" y="4198754"/>
                  <a:pt x="5897249" y="4383952"/>
                  <a:pt x="5802213" y="4558935"/>
                </a:cubicBezTo>
                <a:cubicBezTo>
                  <a:pt x="5517105" y="5083885"/>
                  <a:pt x="5084177" y="5516897"/>
                  <a:pt x="4559217" y="5802085"/>
                </a:cubicBezTo>
                <a:cubicBezTo>
                  <a:pt x="4252991" y="5968444"/>
                  <a:pt x="3915448" y="6084501"/>
                  <a:pt x="3557662" y="6139164"/>
                </a:cubicBezTo>
                <a:cubicBezTo>
                  <a:pt x="3506550" y="6146972"/>
                  <a:pt x="3455025" y="6153528"/>
                  <a:pt x="3403119" y="6158799"/>
                </a:cubicBezTo>
                <a:cubicBezTo>
                  <a:pt x="3351213" y="6164070"/>
                  <a:pt x="3298926" y="6168055"/>
                  <a:pt x="3246290" y="6170723"/>
                </a:cubicBezTo>
                <a:lnTo>
                  <a:pt x="3087370" y="6174740"/>
                </a:lnTo>
                <a:lnTo>
                  <a:pt x="2928506" y="6170723"/>
                </a:lnTo>
                <a:cubicBezTo>
                  <a:pt x="1297346" y="6088026"/>
                  <a:pt x="0" y="4739065"/>
                  <a:pt x="0" y="3087370"/>
                </a:cubicBezTo>
                <a:cubicBezTo>
                  <a:pt x="0" y="1382395"/>
                  <a:pt x="1382395" y="0"/>
                  <a:pt x="3087371" y="0"/>
                </a:cubicBezTo>
                <a:close/>
              </a:path>
            </a:pathLst>
          </a:custGeom>
        </p:spPr>
        <p:txBody>
          <a:bodyPr wrap="square" anchor="ctr">
            <a:noAutofit/>
          </a:bodyPr>
          <a:lstStyle>
            <a:lvl1pPr marL="0" indent="0" algn="ctr">
              <a:buFontTx/>
              <a:buNone/>
              <a:defRPr/>
            </a:lvl1pPr>
          </a:lstStyle>
          <a:p>
            <a:r>
              <a:rPr lang="ru-RU" dirty="0"/>
              <a:t>Фото</a:t>
            </a:r>
          </a:p>
        </p:txBody>
      </p:sp>
      <p:sp>
        <p:nvSpPr>
          <p:cNvPr id="23" name="Объект 2">
            <a:extLst>
              <a:ext uri="{FF2B5EF4-FFF2-40B4-BE49-F238E27FC236}">
                <a16:creationId xmlns:a16="http://schemas.microsoft.com/office/drawing/2014/main" id="{9F91FFF6-4C03-7D93-625D-47EC299240FA}"/>
              </a:ext>
            </a:extLst>
          </p:cNvPr>
          <p:cNvSpPr>
            <a:spLocks noGrp="1"/>
          </p:cNvSpPr>
          <p:nvPr>
            <p:ph idx="1"/>
          </p:nvPr>
        </p:nvSpPr>
        <p:spPr>
          <a:xfrm>
            <a:off x="6797040" y="1097281"/>
            <a:ext cx="4663440" cy="5562599"/>
          </a:xfrm>
        </p:spPr>
        <p:txBody>
          <a:bodyPr/>
          <a:lstStyle>
            <a:lvl1pPr algn="l">
              <a:defRPr lang="ru-RU" dirty="0" smtClean="0">
                <a:solidFill>
                  <a:schemeClr val="bg1"/>
                </a:solidFill>
                <a:latin typeface="Montserrat regular" panose="00000500000000000000" pitchFamily="2" charset="-52"/>
              </a:defRPr>
            </a:lvl1pPr>
            <a:lvl2pPr marL="457200" indent="0" algn="l">
              <a:buFontTx/>
              <a:buNone/>
              <a:defRPr lang="ru-RU" dirty="0" smtClean="0">
                <a:solidFill>
                  <a:schemeClr val="bg1"/>
                </a:solidFill>
                <a:latin typeface="Montserrat regular" panose="00000500000000000000" pitchFamily="2" charset="-52"/>
              </a:defRPr>
            </a:lvl2pPr>
            <a:lvl3pPr marL="914400" indent="0" algn="l">
              <a:buFontTx/>
              <a:buNone/>
              <a:defRPr lang="ru-RU" dirty="0" smtClean="0">
                <a:solidFill>
                  <a:schemeClr val="bg1"/>
                </a:solidFill>
                <a:latin typeface="Montserrat regular" panose="00000500000000000000" pitchFamily="2" charset="-52"/>
              </a:defRPr>
            </a:lvl3pPr>
            <a:lvl4pPr marL="1371600" indent="0" algn="l">
              <a:buFontTx/>
              <a:buNone/>
              <a:defRPr lang="ru-RU" dirty="0" smtClean="0">
                <a:solidFill>
                  <a:schemeClr val="bg1"/>
                </a:solidFill>
                <a:latin typeface="Montserrat regular" panose="00000500000000000000" pitchFamily="2" charset="-52"/>
              </a:defRPr>
            </a:lvl4pPr>
            <a:lvl5pPr marL="1828800" indent="0" algn="l">
              <a:buFontTx/>
              <a:buNone/>
              <a:defRPr lang="ru-RU" dirty="0">
                <a:solidFill>
                  <a:schemeClr val="bg1"/>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3894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09E31CE9-C203-BF5A-9453-3523A756FD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10728960" cy="4594226"/>
          </a:xfrm>
        </p:spPr>
        <p:txBody>
          <a:bodyPr/>
          <a:lstStyle>
            <a:lvl1pPr marL="342900" indent="-342900" algn="l">
              <a:buClr>
                <a:srgbClr val="138189"/>
              </a:buClr>
              <a:buFont typeface="Arial" panose="020B0604020202020204" pitchFamily="34" charset="0"/>
              <a:buChar char="•"/>
              <a:defRPr lang="ru-RU" dirty="0" smtClean="0">
                <a:solidFill>
                  <a:srgbClr val="161616"/>
                </a:solidFill>
                <a:latin typeface="Montserrat regular" panose="00000500000000000000" pitchFamily="2" charset="-52"/>
              </a:defRPr>
            </a:lvl1pPr>
            <a:lvl2pPr marL="800100" indent="-342900" algn="l">
              <a:buClr>
                <a:srgbClr val="138189"/>
              </a:buClr>
              <a:buFont typeface="Arial" panose="020B0604020202020204" pitchFamily="34" charset="0"/>
              <a:buChar char="•"/>
              <a:defRPr lang="ru-RU" dirty="0" smtClean="0">
                <a:solidFill>
                  <a:srgbClr val="161616"/>
                </a:solidFill>
                <a:latin typeface="Montserrat regular" panose="00000500000000000000" pitchFamily="2" charset="-52"/>
              </a:defRPr>
            </a:lvl2pPr>
            <a:lvl3pPr marL="1257300" indent="-342900" algn="l">
              <a:buClr>
                <a:srgbClr val="138189"/>
              </a:buClr>
              <a:buFont typeface="Arial" panose="020B0604020202020204" pitchFamily="34" charset="0"/>
              <a:buChar char="•"/>
              <a:defRPr lang="ru-RU" dirty="0" smtClean="0">
                <a:solidFill>
                  <a:srgbClr val="161616"/>
                </a:solidFill>
                <a:latin typeface="Montserrat regular" panose="00000500000000000000" pitchFamily="2" charset="-52"/>
              </a:defRPr>
            </a:lvl3pPr>
            <a:lvl4pPr marL="1657350" indent="-285750" algn="l">
              <a:buClr>
                <a:srgbClr val="138189"/>
              </a:buClr>
              <a:buFont typeface="Arial" panose="020B0604020202020204" pitchFamily="34" charset="0"/>
              <a:buChar char="•"/>
              <a:defRPr lang="ru-RU" dirty="0" smtClean="0">
                <a:solidFill>
                  <a:srgbClr val="161616"/>
                </a:solidFill>
                <a:latin typeface="Montserrat regular" panose="00000500000000000000" pitchFamily="2" charset="-52"/>
              </a:defRPr>
            </a:lvl4pPr>
            <a:lvl5pPr marL="2114550" indent="-285750" algn="l">
              <a:buClr>
                <a:srgbClr val="138189"/>
              </a:buClr>
              <a:buFont typeface="Arial" panose="020B0604020202020204" pitchFamily="34" charset="0"/>
              <a:buChar char="•"/>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7969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Заголовок и объект">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09E31CE9-C203-BF5A-9453-3523A756FD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5" name="Объект 2">
            <a:extLst>
              <a:ext uri="{FF2B5EF4-FFF2-40B4-BE49-F238E27FC236}">
                <a16:creationId xmlns:a16="http://schemas.microsoft.com/office/drawing/2014/main" id="{EBA04DC2-40A0-83AD-C210-4FB4ACA435CE}"/>
              </a:ext>
            </a:extLst>
          </p:cNvPr>
          <p:cNvSpPr>
            <a:spLocks noGrp="1"/>
          </p:cNvSpPr>
          <p:nvPr>
            <p:ph idx="1"/>
          </p:nvPr>
        </p:nvSpPr>
        <p:spPr>
          <a:xfrm>
            <a:off x="7315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Объект 2">
            <a:extLst>
              <a:ext uri="{FF2B5EF4-FFF2-40B4-BE49-F238E27FC236}">
                <a16:creationId xmlns:a16="http://schemas.microsoft.com/office/drawing/2014/main" id="{654E0DCD-021D-F45C-2EDF-22567DC72B9C}"/>
              </a:ext>
            </a:extLst>
          </p:cNvPr>
          <p:cNvSpPr>
            <a:spLocks noGrp="1"/>
          </p:cNvSpPr>
          <p:nvPr>
            <p:ph idx="10"/>
          </p:nvPr>
        </p:nvSpPr>
        <p:spPr>
          <a:xfrm>
            <a:off x="62941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44253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0D7C2658-4A48-CBAF-1A82-0E58F5EBF1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107289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7821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Заголовок и объект">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0D7C2658-4A48-CBAF-1A82-0E58F5EBF1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5" name="Объект 2">
            <a:extLst>
              <a:ext uri="{FF2B5EF4-FFF2-40B4-BE49-F238E27FC236}">
                <a16:creationId xmlns:a16="http://schemas.microsoft.com/office/drawing/2014/main" id="{AE1843D4-49AC-1F6A-A790-A50BD02BDF67}"/>
              </a:ext>
            </a:extLst>
          </p:cNvPr>
          <p:cNvSpPr>
            <a:spLocks noGrp="1"/>
          </p:cNvSpPr>
          <p:nvPr>
            <p:ph idx="1"/>
          </p:nvPr>
        </p:nvSpPr>
        <p:spPr>
          <a:xfrm>
            <a:off x="7315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Объект 2">
            <a:extLst>
              <a:ext uri="{FF2B5EF4-FFF2-40B4-BE49-F238E27FC236}">
                <a16:creationId xmlns:a16="http://schemas.microsoft.com/office/drawing/2014/main" id="{0D165736-A4CD-E14C-E750-388DB8D36EF2}"/>
              </a:ext>
            </a:extLst>
          </p:cNvPr>
          <p:cNvSpPr>
            <a:spLocks noGrp="1"/>
          </p:cNvSpPr>
          <p:nvPr>
            <p:ph idx="10"/>
          </p:nvPr>
        </p:nvSpPr>
        <p:spPr>
          <a:xfrm>
            <a:off x="62941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67641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CF78266-F8A0-5247-11A9-BBF2F4FB57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107289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17495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Заголовок и объект">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CF78266-F8A0-5247-11A9-BBF2F4FB57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Объект 2">
            <a:extLst>
              <a:ext uri="{FF2B5EF4-FFF2-40B4-BE49-F238E27FC236}">
                <a16:creationId xmlns:a16="http://schemas.microsoft.com/office/drawing/2014/main" id="{A1DDF331-2770-C4DD-6ACE-560DF3BAD0E4}"/>
              </a:ext>
            </a:extLst>
          </p:cNvPr>
          <p:cNvSpPr>
            <a:spLocks noGrp="1"/>
          </p:cNvSpPr>
          <p:nvPr>
            <p:ph idx="10"/>
          </p:nvPr>
        </p:nvSpPr>
        <p:spPr>
          <a:xfrm>
            <a:off x="62941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63400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D5270E1-4BAB-A5BC-91CF-58DB05B928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107289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38804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pic>
        <p:nvPicPr>
          <p:cNvPr id="32" name="Рисунок 31">
            <a:extLst>
              <a:ext uri="{FF2B5EF4-FFF2-40B4-BE49-F238E27FC236}">
                <a16:creationId xmlns:a16="http://schemas.microsoft.com/office/drawing/2014/main" id="{C76EB2BD-F2B4-D605-EF79-8FBD2DA6A4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8" name="Рисунок 27">
            <a:extLst>
              <a:ext uri="{FF2B5EF4-FFF2-40B4-BE49-F238E27FC236}">
                <a16:creationId xmlns:a16="http://schemas.microsoft.com/office/drawing/2014/main" id="{598F62C9-8BAB-8957-DA8D-D17A7AC685DC}"/>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5334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cubicBezTo>
                  <a:pt x="12192000" y="3799205"/>
                  <a:pt x="9133205" y="6858000"/>
                  <a:pt x="5334000" y="6858000"/>
                </a:cubicBezTo>
                <a:lnTo>
                  <a:pt x="0" y="6858000"/>
                </a:lnTo>
                <a:close/>
              </a:path>
            </a:pathLst>
          </a:custGeom>
        </p:spPr>
        <p:txBody>
          <a:bodyPr wrap="square" anchor="ctr">
            <a:noAutofit/>
          </a:bodyPr>
          <a:lstStyle>
            <a:lvl1pPr marL="0" indent="0" algn="ctr">
              <a:buFontTx/>
              <a:buNone/>
              <a:defRPr/>
            </a:lvl1pPr>
          </a:lstStyle>
          <a:p>
            <a:r>
              <a:rPr lang="ru-RU" dirty="0"/>
              <a:t>Фото</a:t>
            </a:r>
          </a:p>
        </p:txBody>
      </p:sp>
    </p:spTree>
    <p:extLst>
      <p:ext uri="{BB962C8B-B14F-4D97-AF65-F5344CB8AC3E}">
        <p14:creationId xmlns:p14="http://schemas.microsoft.com/office/powerpoint/2010/main" val="62635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70FFDF-0F1C-1BDE-2C7C-6F1EEA51EC92}"/>
              </a:ext>
            </a:extLst>
          </p:cNvPr>
          <p:cNvSpPr>
            <a:spLocks noGrp="1"/>
          </p:cNvSpPr>
          <p:nvPr>
            <p:ph type="title"/>
          </p:nvPr>
        </p:nvSpPr>
        <p:spPr>
          <a:xfrm>
            <a:off x="838200" y="4556760"/>
            <a:ext cx="10515600" cy="972343"/>
          </a:xfrm>
          <a:prstGeom prst="rect">
            <a:avLst/>
          </a:prstGeom>
        </p:spPr>
        <p:txBody>
          <a:bodyPr vert="horz" lIns="91440" tIns="45720" rIns="91440" bIns="45720" rtlCol="0" anchor="t">
            <a:normAutofit/>
          </a:bodyPr>
          <a:lstStyle/>
          <a:p>
            <a:r>
              <a:rPr lang="ru-RU" dirty="0"/>
              <a:t>Образец заголовка</a:t>
            </a:r>
          </a:p>
        </p:txBody>
      </p:sp>
      <p:sp>
        <p:nvSpPr>
          <p:cNvPr id="3" name="Текст 2">
            <a:extLst>
              <a:ext uri="{FF2B5EF4-FFF2-40B4-BE49-F238E27FC236}">
                <a16:creationId xmlns:a16="http://schemas.microsoft.com/office/drawing/2014/main" id="{3C42A32B-87BF-A1C4-AE44-6C01AC3A9436}"/>
              </a:ext>
            </a:extLst>
          </p:cNvPr>
          <p:cNvSpPr>
            <a:spLocks noGrp="1"/>
          </p:cNvSpPr>
          <p:nvPr>
            <p:ph type="body" idx="1"/>
          </p:nvPr>
        </p:nvSpPr>
        <p:spPr>
          <a:xfrm>
            <a:off x="838200" y="5547360"/>
            <a:ext cx="10515600" cy="1112520"/>
          </a:xfrm>
          <a:prstGeom prst="rect">
            <a:avLst/>
          </a:prstGeom>
        </p:spPr>
        <p:txBody>
          <a:bodyPr vert="horz" lIns="91440" tIns="45720" rIns="91440" bIns="45720" rtlCol="0">
            <a:normAutofit/>
          </a:bodyPr>
          <a:lstStyle/>
          <a:p>
            <a:pPr lvl="0"/>
            <a:r>
              <a:rPr lang="ru-RU" dirty="0"/>
              <a:t>Образец текста</a:t>
            </a:r>
          </a:p>
        </p:txBody>
      </p:sp>
    </p:spTree>
    <p:extLst>
      <p:ext uri="{BB962C8B-B14F-4D97-AF65-F5344CB8AC3E}">
        <p14:creationId xmlns:p14="http://schemas.microsoft.com/office/powerpoint/2010/main" val="1432791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3" r:id="rId4"/>
    <p:sldLayoutId id="2147483669" r:id="rId5"/>
    <p:sldLayoutId id="2147483664" r:id="rId6"/>
    <p:sldLayoutId id="2147483668" r:id="rId7"/>
    <p:sldLayoutId id="2147483665" r:id="rId8"/>
    <p:sldLayoutId id="2147483651" r:id="rId9"/>
    <p:sldLayoutId id="2147483661" r:id="rId10"/>
    <p:sldLayoutId id="2147483662" r:id="rId11"/>
  </p:sldLayoutIdLst>
  <p:txStyles>
    <p:title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27.png"/><Relationship Id="rId2" Type="http://schemas.microsoft.com/office/2014/relationships/chartEx" Target="../charts/chartEx10.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4/relationships/chartEx" Target="../charts/chartEx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4/relationships/chartEx" Target="../charts/chartEx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4/relationships/chartEx" Target="../charts/chartEx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4/relationships/chartEx" Target="../charts/chartEx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4/relationships/chartEx" Target="../charts/chartEx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4/relationships/chartEx" Target="../charts/chartEx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microsoft.com/office/2014/relationships/chartEx" Target="../charts/chartEx7.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4/relationships/chartEx" Target="../charts/chartEx8.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4/relationships/chartEx" Target="../charts/chartEx9.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006AD5E-8059-51D8-7B2E-A3A2EF52D8CE}"/>
              </a:ext>
            </a:extLst>
          </p:cNvPr>
          <p:cNvSpPr>
            <a:spLocks noGrp="1"/>
          </p:cNvSpPr>
          <p:nvPr>
            <p:ph type="title"/>
          </p:nvPr>
        </p:nvSpPr>
        <p:spPr/>
        <p:txBody>
          <a:bodyPr>
            <a:normAutofit fontScale="90000"/>
          </a:bodyPr>
          <a:lstStyle/>
          <a:p>
            <a:r>
              <a:rPr lang="ru-RU" b="1" dirty="0"/>
              <a:t>Результаты Всероссийских проверочных работ (ВПР) </a:t>
            </a:r>
            <a:br>
              <a:rPr lang="ru-RU" b="1" dirty="0"/>
            </a:br>
            <a:r>
              <a:rPr lang="ru-RU" b="1" dirty="0"/>
              <a:t>в  Приморском крае</a:t>
            </a:r>
            <a:br>
              <a:rPr lang="ru-RU" b="1" dirty="0"/>
            </a:br>
            <a:r>
              <a:rPr lang="ru-RU" b="1" dirty="0"/>
              <a:t>202</a:t>
            </a:r>
            <a:r>
              <a:rPr lang="en-US" b="1" dirty="0"/>
              <a:t>4</a:t>
            </a:r>
            <a:r>
              <a:rPr lang="ru-RU" b="1" dirty="0"/>
              <a:t> год</a:t>
            </a:r>
            <a:br>
              <a:rPr lang="ru-RU" b="1" dirty="0"/>
            </a:br>
            <a:r>
              <a:rPr lang="ru-RU" b="1" dirty="0"/>
              <a:t>8 класс</a:t>
            </a:r>
          </a:p>
        </p:txBody>
      </p:sp>
    </p:spTree>
    <p:extLst>
      <p:ext uri="{BB962C8B-B14F-4D97-AF65-F5344CB8AC3E}">
        <p14:creationId xmlns:p14="http://schemas.microsoft.com/office/powerpoint/2010/main" val="205670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2447541655"/>
              </p:ext>
            </p:extLst>
          </p:nvPr>
        </p:nvGraphicFramePr>
        <p:xfrm>
          <a:off x="194122" y="2784742"/>
          <a:ext cx="3756179" cy="1012902"/>
        </p:xfrm>
        <a:graphic>
          <a:graphicData uri="http://schemas.openxmlformats.org/drawingml/2006/table">
            <a:tbl>
              <a:tblPr firstRow="1" bandRow="1">
                <a:tableStyleId>{5940675A-B579-460E-94D1-54222C63F5DA}</a:tableStyleId>
              </a:tblPr>
              <a:tblGrid>
                <a:gridCol w="2322273">
                  <a:extLst>
                    <a:ext uri="{9D8B030D-6E8A-4147-A177-3AD203B41FA5}">
                      <a16:colId xmlns:a16="http://schemas.microsoft.com/office/drawing/2014/main" val="3089212738"/>
                    </a:ext>
                  </a:extLst>
                </a:gridCol>
                <a:gridCol w="1433906">
                  <a:extLst>
                    <a:ext uri="{9D8B030D-6E8A-4147-A177-3AD203B41FA5}">
                      <a16:colId xmlns:a16="http://schemas.microsoft.com/office/drawing/2014/main" val="469627586"/>
                    </a:ext>
                  </a:extLst>
                </a:gridCol>
              </a:tblGrid>
              <a:tr h="378589">
                <a:tc>
                  <a:txBody>
                    <a:bodyPr/>
                    <a:lstStyle/>
                    <a:p>
                      <a:pPr algn="ctr"/>
                      <a:r>
                        <a:rPr lang="ru-RU" sz="1400" dirty="0"/>
                        <a:t>Количество участников</a:t>
                      </a:r>
                    </a:p>
                  </a:txBody>
                  <a:tcPr anchor="ctr"/>
                </a:tc>
                <a:tc>
                  <a:txBody>
                    <a:bodyPr/>
                    <a:lstStyle/>
                    <a:p>
                      <a:pPr algn="ctr"/>
                      <a:r>
                        <a:rPr lang="ru-RU" sz="1400" dirty="0"/>
                        <a:t>8 класс</a:t>
                      </a:r>
                    </a:p>
                  </a:txBody>
                  <a:tcPr anchor="ctr"/>
                </a:tc>
                <a:extLst>
                  <a:ext uri="{0D108BD9-81ED-4DB2-BD59-A6C34878D82A}">
                    <a16:rowId xmlns:a16="http://schemas.microsoft.com/office/drawing/2014/main" val="3892861024"/>
                  </a:ext>
                </a:extLst>
              </a:tr>
              <a:tr h="329513">
                <a:tc>
                  <a:txBody>
                    <a:bodyPr/>
                    <a:lstStyle/>
                    <a:p>
                      <a:pPr algn="ctr"/>
                      <a:r>
                        <a:rPr lang="ru-RU" sz="1400" dirty="0"/>
                        <a:t>Россия (вся выборка)</a:t>
                      </a:r>
                    </a:p>
                  </a:txBody>
                  <a:tcPr anchor="ctr"/>
                </a:tc>
                <a:tc>
                  <a:txBody>
                    <a:bodyPr/>
                    <a:lstStyle/>
                    <a:p>
                      <a:pPr algn="ctr"/>
                      <a:r>
                        <a:rPr lang="ru-RU" sz="1400" dirty="0"/>
                        <a:t>1383643</a:t>
                      </a:r>
                    </a:p>
                  </a:txBody>
                  <a:tcPr anchor="ctr"/>
                </a:tc>
                <a:extLst>
                  <a:ext uri="{0D108BD9-81ED-4DB2-BD59-A6C34878D82A}">
                    <a16:rowId xmlns:a16="http://schemas.microsoft.com/office/drawing/2014/main" val="1517554406"/>
                  </a:ext>
                </a:extLst>
              </a:tr>
              <a:tr h="296562">
                <a:tc>
                  <a:txBody>
                    <a:bodyPr/>
                    <a:lstStyle/>
                    <a:p>
                      <a:pPr algn="ctr"/>
                      <a:r>
                        <a:rPr lang="ru-RU" sz="1400" dirty="0"/>
                        <a:t>Приморский край</a:t>
                      </a:r>
                    </a:p>
                  </a:txBody>
                  <a:tcPr anchor="ctr"/>
                </a:tc>
                <a:tc>
                  <a:txBody>
                    <a:bodyPr/>
                    <a:lstStyle/>
                    <a:p>
                      <a:pPr algn="ctr"/>
                      <a:r>
                        <a:rPr lang="ru-RU" sz="1400" dirty="0"/>
                        <a:t>17381</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4236639364"/>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0B7AAF3-F79F-43DE-A7E0-032C62FF2D37}"/>
              </a:ext>
            </a:extLst>
          </p:cNvPr>
          <p:cNvSpPr txBox="1"/>
          <p:nvPr/>
        </p:nvSpPr>
        <p:spPr>
          <a:xfrm>
            <a:off x="10597333" y="13711"/>
            <a:ext cx="1594667" cy="276999"/>
          </a:xfrm>
          <a:prstGeom prst="rect">
            <a:avLst/>
          </a:prstGeom>
          <a:noFill/>
        </p:spPr>
        <p:txBody>
          <a:bodyPr wrap="none" rtlCol="0">
            <a:spAutoFit/>
          </a:bodyPr>
          <a:lstStyle/>
          <a:p>
            <a:r>
              <a:rPr lang="ru-RU" sz="1200" dirty="0">
                <a:solidFill>
                  <a:schemeClr val="tx2">
                    <a:lumMod val="40000"/>
                    <a:lumOff val="60000"/>
                  </a:schemeClr>
                </a:solidFill>
              </a:rPr>
              <a:t>Русский язык, 8 класс</a:t>
            </a:r>
          </a:p>
        </p:txBody>
      </p:sp>
    </p:spTree>
    <p:extLst>
      <p:ext uri="{BB962C8B-B14F-4D97-AF65-F5344CB8AC3E}">
        <p14:creationId xmlns:p14="http://schemas.microsoft.com/office/powerpoint/2010/main" val="12584371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10заданий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8" y="2341046"/>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9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одной части</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465454" y="5067652"/>
            <a:ext cx="8612864" cy="171595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rPr>
              <a:t>Работа состоит из 10 заданий, из которых 4 задания предполагают краткий ответ в виде комбинации цифр ИЛИ слова (словосочетания); 6 заданий – развернутый ответ. </a:t>
            </a:r>
          </a:p>
          <a:p>
            <a:r>
              <a:rPr lang="ru-RU" sz="1400" dirty="0">
                <a:solidFill>
                  <a:schemeClr val="tx1"/>
                </a:solidFill>
              </a:rPr>
              <a:t>Задания в совокупности охватывают различные аспекты содержания базовых социальных ролей (гражданина, потребителя, труженика (работника), члена семьи), а также основы межличностных отношений и особенности поведения человека в современной информационной среде. </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8</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22</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7" y="326553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 задание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1909304894"/>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0-7</a:t>
                      </a:r>
                    </a:p>
                  </a:txBody>
                  <a:tcPr anchor="ctr"/>
                </a:tc>
                <a:tc>
                  <a:txBody>
                    <a:bodyPr/>
                    <a:lstStyle/>
                    <a:p>
                      <a:pPr algn="ctr"/>
                      <a:r>
                        <a:rPr lang="ru-RU" sz="1600" dirty="0"/>
                        <a:t>8-13</a:t>
                      </a:r>
                    </a:p>
                  </a:txBody>
                  <a:tcPr anchor="ctr"/>
                </a:tc>
                <a:tc>
                  <a:txBody>
                    <a:bodyPr/>
                    <a:lstStyle/>
                    <a:p>
                      <a:pPr algn="ctr"/>
                      <a:r>
                        <a:rPr lang="ru-RU" sz="1600" dirty="0"/>
                        <a:t>14-18</a:t>
                      </a:r>
                    </a:p>
                  </a:txBody>
                  <a:tcPr anchor="ctr"/>
                </a:tc>
                <a:tc>
                  <a:txBody>
                    <a:bodyPr/>
                    <a:lstStyle/>
                    <a:p>
                      <a:pPr algn="ctr"/>
                      <a:r>
                        <a:rPr lang="ru-RU" sz="1600" dirty="0"/>
                        <a:t>19-22</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5236" y="5200288"/>
            <a:ext cx="1263972"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45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9" name="TextBox 18">
            <a:extLst>
              <a:ext uri="{FF2B5EF4-FFF2-40B4-BE49-F238E27FC236}">
                <a16:creationId xmlns:a16="http://schemas.microsoft.com/office/drawing/2014/main" id="{514465CD-9917-45DE-A8C2-6991F56092F1}"/>
              </a:ext>
            </a:extLst>
          </p:cNvPr>
          <p:cNvSpPr txBox="1"/>
          <p:nvPr/>
        </p:nvSpPr>
        <p:spPr>
          <a:xfrm>
            <a:off x="10272584" y="0"/>
            <a:ext cx="1919417" cy="276999"/>
          </a:xfrm>
          <a:prstGeom prst="rect">
            <a:avLst/>
          </a:prstGeom>
          <a:noFill/>
        </p:spPr>
        <p:txBody>
          <a:bodyPr wrap="square" rtlCol="0">
            <a:spAutoFit/>
          </a:bodyPr>
          <a:lstStyle/>
          <a:p>
            <a:r>
              <a:rPr lang="ru-RU" sz="1200" dirty="0">
                <a:solidFill>
                  <a:schemeClr val="tx2">
                    <a:lumMod val="40000"/>
                    <a:lumOff val="60000"/>
                  </a:schemeClr>
                </a:solidFill>
              </a:rPr>
              <a:t>Обществознание, 8 класс</a:t>
            </a:r>
          </a:p>
        </p:txBody>
      </p:sp>
    </p:spTree>
    <p:extLst>
      <p:ext uri="{BB962C8B-B14F-4D97-AF65-F5344CB8AC3E}">
        <p14:creationId xmlns:p14="http://schemas.microsoft.com/office/powerpoint/2010/main" val="37692972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688912182"/>
              </p:ext>
            </p:extLst>
          </p:nvPr>
        </p:nvGraphicFramePr>
        <p:xfrm>
          <a:off x="75942" y="803053"/>
          <a:ext cx="11796583" cy="5379466"/>
        </p:xfrm>
        <a:graphic>
          <a:graphicData uri="http://schemas.openxmlformats.org/drawingml/2006/table">
            <a:tbl>
              <a:tblPr firstRow="1" firstCol="1" lastRow="1" lastCol="1" bandRow="1" bandCol="1">
                <a:noFill/>
                <a:tableStyleId>{5940675A-B579-460E-94D1-54222C63F5DA}</a:tableStyleId>
              </a:tblPr>
              <a:tblGrid>
                <a:gridCol w="586788">
                  <a:extLst>
                    <a:ext uri="{9D8B030D-6E8A-4147-A177-3AD203B41FA5}">
                      <a16:colId xmlns:a16="http://schemas.microsoft.com/office/drawing/2014/main" val="1602300257"/>
                    </a:ext>
                  </a:extLst>
                </a:gridCol>
                <a:gridCol w="11209795">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1100" b="1" dirty="0">
                          <a:effectLst/>
                          <a:latin typeface="Montserrat regular"/>
                        </a:rPr>
                        <a:t>№</a:t>
                      </a:r>
                    </a:p>
                    <a:p>
                      <a:pPr algn="ctr">
                        <a:lnSpc>
                          <a:spcPct val="115000"/>
                        </a:lnSpc>
                        <a:spcBef>
                          <a:spcPts val="55"/>
                        </a:spcBef>
                        <a:spcAft>
                          <a:spcPts val="0"/>
                        </a:spcAft>
                        <a:tabLst>
                          <a:tab pos="452120" algn="l"/>
                        </a:tabLst>
                      </a:pPr>
                      <a:r>
                        <a:rPr lang="ru-RU" sz="1100" b="1" dirty="0">
                          <a:effectLst/>
                          <a:latin typeface="Montserrat regular"/>
                        </a:rPr>
                        <a:t>п/п</a:t>
                      </a:r>
                      <a:endParaRPr lang="ru-RU" sz="1100" b="1" dirty="0">
                        <a:effectLst/>
                        <a:latin typeface="Montserrat regular"/>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100" b="1" dirty="0">
                          <a:effectLst/>
                          <a:latin typeface="Montserrat regular"/>
                        </a:rPr>
                        <a:t>Блоки</a:t>
                      </a:r>
                      <a:r>
                        <a:rPr lang="ru-RU" sz="1100" b="1" spc="-35" dirty="0">
                          <a:effectLst/>
                          <a:latin typeface="Montserrat regular"/>
                        </a:rPr>
                        <a:t> </a:t>
                      </a:r>
                      <a:r>
                        <a:rPr lang="ru-RU" sz="1100" b="1" dirty="0" err="1">
                          <a:effectLst/>
                          <a:latin typeface="Montserrat regular"/>
                        </a:rPr>
                        <a:t>ПООП</a:t>
                      </a:r>
                      <a:r>
                        <a:rPr lang="ru-RU" sz="1100" b="1" spc="-35" dirty="0">
                          <a:effectLst/>
                          <a:latin typeface="Montserrat regular"/>
                        </a:rPr>
                        <a:t> </a:t>
                      </a:r>
                      <a:r>
                        <a:rPr lang="ru-RU" sz="1100" b="1" dirty="0" err="1">
                          <a:effectLst/>
                          <a:latin typeface="Montserrat regular"/>
                        </a:rPr>
                        <a:t>НОО</a:t>
                      </a:r>
                      <a:r>
                        <a:rPr lang="ru-RU" sz="1100" b="1" dirty="0">
                          <a:effectLst/>
                          <a:latin typeface="Montserrat regular"/>
                        </a:rPr>
                        <a:t>:</a:t>
                      </a:r>
                      <a:r>
                        <a:rPr lang="ru-RU" sz="1100" b="1" spc="-35" dirty="0">
                          <a:effectLst/>
                          <a:latin typeface="Montserrat regular"/>
                        </a:rPr>
                        <a:t> </a:t>
                      </a:r>
                      <a:r>
                        <a:rPr lang="ru-RU" sz="1100" b="1" dirty="0">
                          <a:effectLst/>
                          <a:latin typeface="Montserrat regular"/>
                        </a:rPr>
                        <a:t>выпускник</a:t>
                      </a:r>
                      <a:r>
                        <a:rPr lang="ru-RU" sz="1100" b="1" spc="-45" dirty="0">
                          <a:effectLst/>
                          <a:latin typeface="Montserrat regular"/>
                        </a:rPr>
                        <a:t> </a:t>
                      </a:r>
                      <a:r>
                        <a:rPr lang="ru-RU" sz="1100" b="1" dirty="0">
                          <a:effectLst/>
                          <a:latin typeface="Montserrat regular"/>
                        </a:rPr>
                        <a:t>научится</a:t>
                      </a:r>
                      <a:r>
                        <a:rPr lang="ru-RU" sz="1100" b="1" spc="-35" dirty="0">
                          <a:effectLst/>
                          <a:latin typeface="Montserrat regular"/>
                        </a:rPr>
                        <a:t> </a:t>
                      </a:r>
                      <a:r>
                        <a:rPr lang="ru-RU" sz="1100" b="1" dirty="0">
                          <a:effectLst/>
                          <a:latin typeface="Montserrat regular"/>
                        </a:rPr>
                        <a:t>/</a:t>
                      </a:r>
                      <a:r>
                        <a:rPr lang="ru-RU" sz="1100" b="1" spc="-20" dirty="0">
                          <a:effectLst/>
                          <a:latin typeface="Montserrat regular"/>
                        </a:rPr>
                        <a:t> </a:t>
                      </a:r>
                      <a:r>
                        <a:rPr lang="ru-RU" sz="1100" b="1" dirty="0">
                          <a:effectLst/>
                          <a:latin typeface="Montserrat regular"/>
                        </a:rPr>
                        <a:t>получит </a:t>
                      </a:r>
                      <a:r>
                        <a:rPr lang="ru-RU" sz="1100" b="1" spc="-285" dirty="0">
                          <a:effectLst/>
                          <a:latin typeface="Montserrat regular"/>
                        </a:rPr>
                        <a:t> </a:t>
                      </a:r>
                      <a:r>
                        <a:rPr lang="ru-RU" sz="1100" b="1" dirty="0">
                          <a:effectLst/>
                          <a:latin typeface="Montserrat regular"/>
                        </a:rPr>
                        <a:t>возможность</a:t>
                      </a:r>
                      <a:r>
                        <a:rPr lang="ru-RU" sz="1100" b="1" spc="-10" dirty="0">
                          <a:effectLst/>
                          <a:latin typeface="Montserrat regular"/>
                        </a:rPr>
                        <a:t> </a:t>
                      </a:r>
                      <a:r>
                        <a:rPr lang="ru-RU" sz="1100" b="1" dirty="0">
                          <a:effectLst/>
                          <a:latin typeface="Montserrat regular"/>
                        </a:rPr>
                        <a:t>научиться</a:t>
                      </a:r>
                      <a:r>
                        <a:rPr lang="ru-RU" sz="1100" b="1" spc="-5" dirty="0">
                          <a:effectLst/>
                          <a:latin typeface="Montserrat regular"/>
                        </a:rPr>
                        <a:t> </a:t>
                      </a:r>
                      <a:r>
                        <a:rPr lang="ru-RU" sz="1100" b="1" dirty="0">
                          <a:effectLst/>
                          <a:latin typeface="Montserrat regular"/>
                        </a:rPr>
                        <a:t>или</a:t>
                      </a:r>
                      <a:r>
                        <a:rPr lang="ru-RU" sz="1100" b="1" spc="-10" dirty="0">
                          <a:effectLst/>
                          <a:latin typeface="Montserrat regular"/>
                        </a:rPr>
                        <a:t> </a:t>
                      </a:r>
                      <a:r>
                        <a:rPr lang="ru-RU" sz="1100" b="1" dirty="0">
                          <a:effectLst/>
                          <a:latin typeface="Montserrat regular"/>
                        </a:rPr>
                        <a:t>проверяемые требования</a:t>
                      </a:r>
                      <a:r>
                        <a:rPr lang="ru-RU" sz="1100" b="1" spc="-20" dirty="0">
                          <a:effectLst/>
                          <a:latin typeface="Montserrat regular"/>
                        </a:rPr>
                        <a:t> </a:t>
                      </a:r>
                      <a:r>
                        <a:rPr lang="ru-RU" sz="1100" b="1" dirty="0">
                          <a:effectLst/>
                          <a:latin typeface="Montserrat regular"/>
                        </a:rPr>
                        <a:t>(умения)</a:t>
                      </a:r>
                      <a:r>
                        <a:rPr lang="ru-RU" sz="1100" b="1" spc="-25" dirty="0">
                          <a:effectLst/>
                          <a:latin typeface="Montserrat regular"/>
                        </a:rPr>
                        <a:t> </a:t>
                      </a:r>
                      <a:r>
                        <a:rPr lang="ru-RU" sz="1100" b="1" dirty="0">
                          <a:effectLst/>
                          <a:latin typeface="Montserrat regular"/>
                        </a:rPr>
                        <a:t>в</a:t>
                      </a:r>
                      <a:r>
                        <a:rPr lang="ru-RU" sz="1100" b="1" spc="-30" dirty="0">
                          <a:effectLst/>
                          <a:latin typeface="Montserrat regular"/>
                        </a:rPr>
                        <a:t> </a:t>
                      </a:r>
                      <a:r>
                        <a:rPr lang="ru-RU" sz="1100" b="1" dirty="0">
                          <a:effectLst/>
                          <a:latin typeface="Montserrat regular"/>
                        </a:rPr>
                        <a:t>соответствии</a:t>
                      </a:r>
                      <a:r>
                        <a:rPr lang="ru-RU" sz="1100" b="1" spc="-20" dirty="0">
                          <a:effectLst/>
                          <a:latin typeface="Montserrat regular"/>
                        </a:rPr>
                        <a:t> </a:t>
                      </a:r>
                      <a:r>
                        <a:rPr lang="ru-RU" sz="1100" b="1" dirty="0">
                          <a:effectLst/>
                          <a:latin typeface="Montserrat regular"/>
                        </a:rPr>
                        <a:t>с</a:t>
                      </a:r>
                      <a:r>
                        <a:rPr lang="ru-RU" sz="1100" b="1" spc="-25" dirty="0">
                          <a:effectLst/>
                          <a:latin typeface="Montserrat regular"/>
                        </a:rPr>
                        <a:t> </a:t>
                      </a:r>
                      <a:r>
                        <a:rPr lang="ru-RU" sz="1100" b="1" dirty="0" err="1">
                          <a:effectLst/>
                          <a:latin typeface="Montserrat regular"/>
                        </a:rPr>
                        <a:t>ФГОС</a:t>
                      </a:r>
                      <a:endParaRPr lang="ru-RU" sz="1100" b="1" dirty="0">
                        <a:effectLst/>
                        <a:latin typeface="Montserrat regular"/>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41962">
                <a:tc>
                  <a:txBody>
                    <a:bodyPr/>
                    <a:lstStyle/>
                    <a:p>
                      <a:pPr algn="ctr">
                        <a:lnSpc>
                          <a:spcPct val="115000"/>
                        </a:lnSpc>
                        <a:spcBef>
                          <a:spcPts val="1200"/>
                        </a:spcBef>
                        <a:spcAft>
                          <a:spcPts val="0"/>
                        </a:spcAft>
                      </a:pPr>
                      <a:r>
                        <a:rPr lang="ru-RU" sz="1000" dirty="0">
                          <a:effectLst/>
                          <a:latin typeface="Montserrat regular"/>
                          <a:ea typeface="Times New Roman" panose="02020603050405020304" pitchFamily="18" charset="0"/>
                          <a:cs typeface="Times New Roman" panose="02020603050405020304" pitchFamily="18" charset="0"/>
                        </a:rPr>
                        <a:t>1.1</a:t>
                      </a:r>
                    </a:p>
                  </a:txBody>
                  <a:tcPr marL="68580" marR="68580" marT="0" marB="0" anchor="ctr">
                    <a:noFill/>
                  </a:tcPr>
                </a:tc>
                <a:tc>
                  <a:txBody>
                    <a:bodyPr/>
                    <a:lstStyle/>
                    <a:p>
                      <a:pPr algn="l" fontAlgn="b"/>
                      <a:r>
                        <a:rPr lang="ru-RU" sz="1200" b="0" i="0" u="none" strike="noStrike" dirty="0">
                          <a:solidFill>
                            <a:srgbClr val="000000"/>
                          </a:solidFill>
                          <a:effectLst/>
                          <a:latin typeface="Calibri" panose="020F0502020204030204" pitchFamily="34" charset="0"/>
                        </a:rPr>
                        <a:t>Приобретение теоретических знаний и опыта применения полученных знаний и умений для определения собственной активной позиции в общественной жизни, для решения типичных задач в области социальных отношений, адекватных возрасту обучающихся, межличностных отношений, включая отношения между людьми различных национальностей и вероисповеданий, возрастов и социальных групп; развитие социального кругозора и формирование познавательного интереса к изучению общественных дисциплин. В модельных и реальных ситуациях выделять сущностные характеристики и основные виды деятельности людей, объяснять роль мотивов в деятельности человека</a:t>
                      </a:r>
                    </a:p>
                  </a:txBody>
                  <a:tcPr marL="9525" marR="9525" marT="9525" marB="0" anchor="b">
                    <a:noFill/>
                  </a:tcPr>
                </a:tc>
                <a:extLst>
                  <a:ext uri="{0D108BD9-81ED-4DB2-BD59-A6C34878D82A}">
                    <a16:rowId xmlns:a16="http://schemas.microsoft.com/office/drawing/2014/main" val="3392768954"/>
                  </a:ext>
                </a:extLst>
              </a:tr>
              <a:tr h="41962">
                <a:tc>
                  <a:txBody>
                    <a:bodyPr/>
                    <a:lstStyle/>
                    <a:p>
                      <a:pPr algn="ctr">
                        <a:lnSpc>
                          <a:spcPct val="115000"/>
                        </a:lnSpc>
                        <a:spcBef>
                          <a:spcPts val="1200"/>
                        </a:spcBef>
                        <a:spcAft>
                          <a:spcPts val="0"/>
                        </a:spcAft>
                      </a:pPr>
                      <a:r>
                        <a:rPr lang="ru-RU" sz="1000" dirty="0">
                          <a:effectLst/>
                          <a:latin typeface="Montserrat regular"/>
                          <a:ea typeface="Times New Roman" panose="02020603050405020304" pitchFamily="18" charset="0"/>
                          <a:cs typeface="Times New Roman" panose="02020603050405020304" pitchFamily="18" charset="0"/>
                        </a:rPr>
                        <a:t>1.2</a:t>
                      </a:r>
                    </a:p>
                  </a:txBody>
                  <a:tcPr marL="68580" marR="68580" marT="0" marB="0" anchor="ctr">
                    <a:noFill/>
                  </a:tcPr>
                </a:tc>
                <a:tc>
                  <a:txBody>
                    <a:bodyPr/>
                    <a:lstStyle/>
                    <a:p>
                      <a:pPr algn="l" fontAlgn="b"/>
                      <a:r>
                        <a:rPr lang="ru-RU" sz="1200" b="0" i="0" u="none" strike="noStrike" dirty="0">
                          <a:solidFill>
                            <a:srgbClr val="000000"/>
                          </a:solidFill>
                          <a:effectLst/>
                          <a:latin typeface="Calibri" panose="020F0502020204030204" pitchFamily="34" charset="0"/>
                        </a:rPr>
                        <a:t>Выполнять несложные практические задания по анализу ситуаций, связанных с различными способами разрешения межличностных конфликтов; выражать собственное отношение к различным способам разрешения межличностных конфликтов</a:t>
                      </a:r>
                    </a:p>
                  </a:txBody>
                  <a:tcPr marL="9525" marR="9525" marT="9525" marB="0" anchor="b">
                    <a:noFill/>
                  </a:tcPr>
                </a:tc>
                <a:extLst>
                  <a:ext uri="{0D108BD9-81ED-4DB2-BD59-A6C34878D82A}">
                    <a16:rowId xmlns:a16="http://schemas.microsoft.com/office/drawing/2014/main" val="2067784926"/>
                  </a:ext>
                </a:extLst>
              </a:tr>
              <a:tr h="41962">
                <a:tc>
                  <a:txBody>
                    <a:bodyPr/>
                    <a:lstStyle/>
                    <a:p>
                      <a:pPr algn="ctr">
                        <a:lnSpc>
                          <a:spcPct val="115000"/>
                        </a:lnSpc>
                        <a:spcBef>
                          <a:spcPts val="1200"/>
                        </a:spcBef>
                        <a:spcAft>
                          <a:spcPts val="0"/>
                        </a:spcAft>
                      </a:pPr>
                      <a:r>
                        <a:rPr lang="ru-RU" sz="1000" dirty="0">
                          <a:effectLst/>
                          <a:latin typeface="Montserrat regular"/>
                          <a:ea typeface="Times New Roman" panose="02020603050405020304" pitchFamily="18" charset="0"/>
                          <a:cs typeface="Times New Roman" panose="02020603050405020304" pitchFamily="18" charset="0"/>
                        </a:rPr>
                        <a:t>2</a:t>
                      </a:r>
                    </a:p>
                  </a:txBody>
                  <a:tcPr marL="68580" marR="68580" marT="0" marB="0" anchor="ctr">
                    <a:noFill/>
                  </a:tcPr>
                </a:tc>
                <a:tc>
                  <a:txBody>
                    <a:bodyPr/>
                    <a:lstStyle/>
                    <a:p>
                      <a:pPr algn="l" fontAlgn="b"/>
                      <a:r>
                        <a:rPr lang="ru-RU" sz="1200" b="0" i="0" u="none" strike="noStrike" dirty="0">
                          <a:solidFill>
                            <a:srgbClr val="000000"/>
                          </a:solidFill>
                          <a:effectLst/>
                          <a:latin typeface="Calibri" panose="020F0502020204030204" pitchFamily="34" charset="0"/>
                        </a:rPr>
                        <a:t>Приобретение теоретических знаний и опыта применения полученных знаний и умений для определения собственной активной позиции в общественной жизни, для решения типичных задач в области социальных отношений, адекватных возрасту обучающихся, межличностных отношений, включая отношения между людьми различных национальностей и вероисповеданий, возрастов и социальных групп; развитие социального кругозора и формирование познавательного интереса к изучению общественных дисциплин. Использовать знания о биологическом и социальном в человеке для характеристики его природы; характеризовать и иллюстрировать конкретными примерами группы потребностей человека; приводить примеры основных видов деятельности человека; различать экономические, социальные, политические, культурные явления и процессы общественной жизни</a:t>
                      </a:r>
                    </a:p>
                  </a:txBody>
                  <a:tcPr marL="9525" marR="9525" marT="9525" marB="0" anchor="b">
                    <a:noFill/>
                  </a:tcPr>
                </a:tc>
                <a:extLst>
                  <a:ext uri="{0D108BD9-81ED-4DB2-BD59-A6C34878D82A}">
                    <a16:rowId xmlns:a16="http://schemas.microsoft.com/office/drawing/2014/main" val="1574819962"/>
                  </a:ext>
                </a:extLst>
              </a:tr>
              <a:tr h="41962">
                <a:tc>
                  <a:txBody>
                    <a:bodyPr/>
                    <a:lstStyle/>
                    <a:p>
                      <a:pPr algn="ctr">
                        <a:lnSpc>
                          <a:spcPct val="115000"/>
                        </a:lnSpc>
                        <a:spcBef>
                          <a:spcPts val="1200"/>
                        </a:spcBef>
                        <a:spcAft>
                          <a:spcPts val="0"/>
                        </a:spcAft>
                      </a:pPr>
                      <a:r>
                        <a:rPr lang="ru-RU" sz="1000" dirty="0">
                          <a:effectLst/>
                          <a:latin typeface="Montserrat regular"/>
                          <a:ea typeface="Times New Roman" panose="02020603050405020304" pitchFamily="18" charset="0"/>
                          <a:cs typeface="Times New Roman" panose="02020603050405020304" pitchFamily="18" charset="0"/>
                        </a:rPr>
                        <a:t>3</a:t>
                      </a:r>
                    </a:p>
                  </a:txBody>
                  <a:tcPr marL="68580" marR="68580" marT="0" marB="0" anchor="ctr">
                    <a:noFill/>
                  </a:tcPr>
                </a:tc>
                <a:tc>
                  <a:txBody>
                    <a:bodyPr/>
                    <a:lstStyle/>
                    <a:p>
                      <a:pPr algn="l" fontAlgn="b"/>
                      <a:r>
                        <a:rPr lang="ru-RU" sz="1200" b="0" i="0" u="none" strike="noStrike" dirty="0">
                          <a:solidFill>
                            <a:srgbClr val="000000"/>
                          </a:solidFill>
                          <a:effectLst/>
                          <a:latin typeface="Calibri" panose="020F0502020204030204" pitchFamily="34" charset="0"/>
                        </a:rPr>
                        <a:t>Освоение приемов работы с социально значимой информацией, ее осмысление; развитие способностей обучающихся делать необходимые выводы и давать обоснованные оценки социальным событиям и процессам; развитие социального кругозора и формирование познавательного интереса к изучению общественных дисциплин. Находить, извлекать и осмысливать информацию различного характера, полученную из доступных источников (фотоизображений), систематизировать, анализировать полученные данные; применять полученную информацию для соотнесения собственного поведения и поступков других людей с нормами поведения, установленными законом</a:t>
                      </a:r>
                    </a:p>
                  </a:txBody>
                  <a:tcPr marL="9525" marR="9525" marT="9525" marB="0" anchor="b">
                    <a:noFill/>
                  </a:tcPr>
                </a:tc>
                <a:extLst>
                  <a:ext uri="{0D108BD9-81ED-4DB2-BD59-A6C34878D82A}">
                    <a16:rowId xmlns:a16="http://schemas.microsoft.com/office/drawing/2014/main" val="3456756613"/>
                  </a:ext>
                </a:extLst>
              </a:tr>
              <a:tr h="41962">
                <a:tc>
                  <a:txBody>
                    <a:bodyPr/>
                    <a:lstStyle/>
                    <a:p>
                      <a:pPr algn="ctr">
                        <a:lnSpc>
                          <a:spcPct val="115000"/>
                        </a:lnSpc>
                        <a:spcBef>
                          <a:spcPts val="1200"/>
                        </a:spcBef>
                        <a:spcAft>
                          <a:spcPts val="0"/>
                        </a:spcAft>
                      </a:pPr>
                      <a:r>
                        <a:rPr lang="ru-RU" sz="1000" dirty="0">
                          <a:effectLst/>
                          <a:latin typeface="Montserrat regular"/>
                          <a:ea typeface="Times New Roman" panose="02020603050405020304" pitchFamily="18" charset="0"/>
                          <a:cs typeface="Times New Roman" panose="02020603050405020304" pitchFamily="18" charset="0"/>
                        </a:rPr>
                        <a:t>4</a:t>
                      </a:r>
                    </a:p>
                  </a:txBody>
                  <a:tcPr marL="68580" marR="68580" marT="0" marB="0" anchor="ctr">
                    <a:noFill/>
                  </a:tcPr>
                </a:tc>
                <a:tc>
                  <a:txBody>
                    <a:bodyPr/>
                    <a:lstStyle/>
                    <a:p>
                      <a:pPr algn="l" fontAlgn="b"/>
                      <a:r>
                        <a:rPr lang="ru-RU" sz="1200" b="0" i="0" u="none" strike="noStrike" dirty="0">
                          <a:solidFill>
                            <a:srgbClr val="000000"/>
                          </a:solidFill>
                          <a:effectLst/>
                          <a:latin typeface="Calibri" panose="020F0502020204030204" pitchFamily="34" charset="0"/>
                        </a:rPr>
                        <a:t>Приобретение теоретических знаний и опыта применения полученных знаний и умений для определения собственной активной позиции в общественной жизни, для решения типичных задач в области социальных отношений, адекватных возрасту обучающихся, межличностных отношений, включая отношения между людьми различных национальностей и вероисповеданий, возрастов и социальных групп; развитие социального кругозора и формирование познавательного интереса к изучению общественных дисциплин. Использовать знания о биологическом и социальном в человеке для характеристики его природы; характеризовать и иллюстрировать конкретными примерами группы потребностей человека; приводить примеры основных видов деятельности человека; различать экономические, социальные, политические, культурные явления и процессы общественной жизни</a:t>
                      </a:r>
                    </a:p>
                  </a:txBody>
                  <a:tcPr marL="9525" marR="9525" marT="9525" marB="0" anchor="b">
                    <a:noFill/>
                  </a:tcPr>
                </a:tc>
                <a:extLst>
                  <a:ext uri="{0D108BD9-81ED-4DB2-BD59-A6C34878D82A}">
                    <a16:rowId xmlns:a16="http://schemas.microsoft.com/office/drawing/2014/main" val="3443452799"/>
                  </a:ext>
                </a:extLst>
              </a:tr>
              <a:tr h="41962">
                <a:tc>
                  <a:txBody>
                    <a:bodyPr/>
                    <a:lstStyle/>
                    <a:p>
                      <a:pPr algn="ctr">
                        <a:lnSpc>
                          <a:spcPct val="115000"/>
                        </a:lnSpc>
                        <a:spcBef>
                          <a:spcPts val="1200"/>
                        </a:spcBef>
                        <a:spcAft>
                          <a:spcPts val="0"/>
                        </a:spcAft>
                      </a:pPr>
                      <a:r>
                        <a:rPr lang="ru-RU" sz="1000" dirty="0">
                          <a:effectLst/>
                          <a:latin typeface="Montserrat regular"/>
                          <a:ea typeface="Times New Roman" panose="02020603050405020304" pitchFamily="18" charset="0"/>
                          <a:cs typeface="Times New Roman" panose="02020603050405020304" pitchFamily="18" charset="0"/>
                        </a:rPr>
                        <a:t>5</a:t>
                      </a:r>
                    </a:p>
                  </a:txBody>
                  <a:tcPr marL="68580" marR="68580" marT="0" marB="0" anchor="ctr">
                    <a:noFill/>
                  </a:tcPr>
                </a:tc>
                <a:tc>
                  <a:txBody>
                    <a:bodyPr/>
                    <a:lstStyle/>
                    <a:p>
                      <a:pPr algn="l" fontAlgn="b"/>
                      <a:r>
                        <a:rPr lang="ru-RU" sz="1200" b="0" i="0" u="none" strike="noStrike" dirty="0">
                          <a:solidFill>
                            <a:srgbClr val="000000"/>
                          </a:solidFill>
                          <a:effectLst/>
                          <a:latin typeface="Calibri" panose="020F0502020204030204" pitchFamily="34" charset="0"/>
                        </a:rPr>
                        <a:t>Приобретение теоретических знаний и опыта применения полученных знаний и умений для определения собственной активной позиции в общественной жизни, для решения типичных задач в области социальных отношений, адекватных возрасту обучающихся. Выполнять несложные практические задания, основанные на ситуациях жизнедеятельности человека в разных сферах общества</a:t>
                      </a:r>
                    </a:p>
                  </a:txBody>
                  <a:tcPr marL="9525" marR="9525" marT="9525" marB="0" anchor="b">
                    <a:noFill/>
                  </a:tcPr>
                </a:tc>
                <a:extLst>
                  <a:ext uri="{0D108BD9-81ED-4DB2-BD59-A6C34878D82A}">
                    <a16:rowId xmlns:a16="http://schemas.microsoft.com/office/drawing/2014/main" val="1071059244"/>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4" name="TextBox 3">
            <a:extLst>
              <a:ext uri="{FF2B5EF4-FFF2-40B4-BE49-F238E27FC236}">
                <a16:creationId xmlns:a16="http://schemas.microsoft.com/office/drawing/2014/main" id="{2E8AFB52-921F-4712-A5E9-F103D37FB0BD}"/>
              </a:ext>
            </a:extLst>
          </p:cNvPr>
          <p:cNvSpPr txBox="1"/>
          <p:nvPr/>
        </p:nvSpPr>
        <p:spPr>
          <a:xfrm>
            <a:off x="10272584" y="0"/>
            <a:ext cx="1919417" cy="276999"/>
          </a:xfrm>
          <a:prstGeom prst="rect">
            <a:avLst/>
          </a:prstGeom>
          <a:noFill/>
        </p:spPr>
        <p:txBody>
          <a:bodyPr wrap="square" rtlCol="0">
            <a:spAutoFit/>
          </a:bodyPr>
          <a:lstStyle/>
          <a:p>
            <a:r>
              <a:rPr lang="ru-RU" sz="1200" dirty="0">
                <a:solidFill>
                  <a:schemeClr val="tx2">
                    <a:lumMod val="40000"/>
                    <a:lumOff val="60000"/>
                  </a:schemeClr>
                </a:solidFill>
              </a:rPr>
              <a:t>Обществознание, 8 класс</a:t>
            </a:r>
          </a:p>
        </p:txBody>
      </p:sp>
    </p:spTree>
    <p:extLst>
      <p:ext uri="{BB962C8B-B14F-4D97-AF65-F5344CB8AC3E}">
        <p14:creationId xmlns:p14="http://schemas.microsoft.com/office/powerpoint/2010/main" val="38488196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3110554964"/>
              </p:ext>
            </p:extLst>
          </p:nvPr>
        </p:nvGraphicFramePr>
        <p:xfrm>
          <a:off x="75942" y="803053"/>
          <a:ext cx="11796583" cy="5220903"/>
        </p:xfrm>
        <a:graphic>
          <a:graphicData uri="http://schemas.openxmlformats.org/drawingml/2006/table">
            <a:tbl>
              <a:tblPr firstRow="1" firstCol="1" lastRow="1" lastCol="1" bandRow="1" bandCol="1">
                <a:noFill/>
                <a:tableStyleId>{5940675A-B579-460E-94D1-54222C63F5DA}</a:tableStyleId>
              </a:tblPr>
              <a:tblGrid>
                <a:gridCol w="586788">
                  <a:extLst>
                    <a:ext uri="{9D8B030D-6E8A-4147-A177-3AD203B41FA5}">
                      <a16:colId xmlns:a16="http://schemas.microsoft.com/office/drawing/2014/main" val="1602300257"/>
                    </a:ext>
                  </a:extLst>
                </a:gridCol>
                <a:gridCol w="11209795">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1100" b="1" dirty="0">
                          <a:effectLst/>
                          <a:latin typeface="Montserrat regular"/>
                        </a:rPr>
                        <a:t>№</a:t>
                      </a:r>
                    </a:p>
                    <a:p>
                      <a:pPr algn="ctr">
                        <a:lnSpc>
                          <a:spcPct val="115000"/>
                        </a:lnSpc>
                        <a:spcBef>
                          <a:spcPts val="55"/>
                        </a:spcBef>
                        <a:spcAft>
                          <a:spcPts val="0"/>
                        </a:spcAft>
                        <a:tabLst>
                          <a:tab pos="452120" algn="l"/>
                        </a:tabLst>
                      </a:pPr>
                      <a:r>
                        <a:rPr lang="ru-RU" sz="1100" b="1" dirty="0">
                          <a:effectLst/>
                          <a:latin typeface="Montserrat regular"/>
                        </a:rPr>
                        <a:t>п/п</a:t>
                      </a:r>
                      <a:endParaRPr lang="ru-RU" sz="1100" b="1" dirty="0">
                        <a:effectLst/>
                        <a:latin typeface="Montserrat regular"/>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100" b="1" dirty="0">
                          <a:effectLst/>
                          <a:latin typeface="Montserrat regular"/>
                        </a:rPr>
                        <a:t>Блоки</a:t>
                      </a:r>
                      <a:r>
                        <a:rPr lang="ru-RU" sz="1100" b="1" spc="-35" dirty="0">
                          <a:effectLst/>
                          <a:latin typeface="Montserrat regular"/>
                        </a:rPr>
                        <a:t> </a:t>
                      </a:r>
                      <a:r>
                        <a:rPr lang="ru-RU" sz="1100" b="1" dirty="0" err="1">
                          <a:effectLst/>
                          <a:latin typeface="Montserrat regular"/>
                        </a:rPr>
                        <a:t>ПООП</a:t>
                      </a:r>
                      <a:r>
                        <a:rPr lang="ru-RU" sz="1100" b="1" spc="-35" dirty="0">
                          <a:effectLst/>
                          <a:latin typeface="Montserrat regular"/>
                        </a:rPr>
                        <a:t> </a:t>
                      </a:r>
                      <a:r>
                        <a:rPr lang="ru-RU" sz="1100" b="1" dirty="0" err="1">
                          <a:effectLst/>
                          <a:latin typeface="Montserrat regular"/>
                        </a:rPr>
                        <a:t>НОО</a:t>
                      </a:r>
                      <a:r>
                        <a:rPr lang="ru-RU" sz="1100" b="1" dirty="0">
                          <a:effectLst/>
                          <a:latin typeface="Montserrat regular"/>
                        </a:rPr>
                        <a:t>:</a:t>
                      </a:r>
                      <a:r>
                        <a:rPr lang="ru-RU" sz="1100" b="1" spc="-35" dirty="0">
                          <a:effectLst/>
                          <a:latin typeface="Montserrat regular"/>
                        </a:rPr>
                        <a:t> </a:t>
                      </a:r>
                      <a:r>
                        <a:rPr lang="ru-RU" sz="1100" b="1" dirty="0">
                          <a:effectLst/>
                          <a:latin typeface="Montserrat regular"/>
                        </a:rPr>
                        <a:t>выпускник</a:t>
                      </a:r>
                      <a:r>
                        <a:rPr lang="ru-RU" sz="1100" b="1" spc="-45" dirty="0">
                          <a:effectLst/>
                          <a:latin typeface="Montserrat regular"/>
                        </a:rPr>
                        <a:t> </a:t>
                      </a:r>
                      <a:r>
                        <a:rPr lang="ru-RU" sz="1100" b="1" dirty="0">
                          <a:effectLst/>
                          <a:latin typeface="Montserrat regular"/>
                        </a:rPr>
                        <a:t>научится</a:t>
                      </a:r>
                      <a:r>
                        <a:rPr lang="ru-RU" sz="1100" b="1" spc="-35" dirty="0">
                          <a:effectLst/>
                          <a:latin typeface="Montserrat regular"/>
                        </a:rPr>
                        <a:t> </a:t>
                      </a:r>
                      <a:r>
                        <a:rPr lang="ru-RU" sz="1100" b="1" dirty="0">
                          <a:effectLst/>
                          <a:latin typeface="Montserrat regular"/>
                        </a:rPr>
                        <a:t>/</a:t>
                      </a:r>
                      <a:r>
                        <a:rPr lang="ru-RU" sz="1100" b="1" spc="-20" dirty="0">
                          <a:effectLst/>
                          <a:latin typeface="Montserrat regular"/>
                        </a:rPr>
                        <a:t> </a:t>
                      </a:r>
                      <a:r>
                        <a:rPr lang="ru-RU" sz="1100" b="1" dirty="0">
                          <a:effectLst/>
                          <a:latin typeface="Montserrat regular"/>
                        </a:rPr>
                        <a:t>получит </a:t>
                      </a:r>
                      <a:r>
                        <a:rPr lang="ru-RU" sz="1100" b="1" spc="-285" dirty="0">
                          <a:effectLst/>
                          <a:latin typeface="Montserrat regular"/>
                        </a:rPr>
                        <a:t> </a:t>
                      </a:r>
                      <a:r>
                        <a:rPr lang="ru-RU" sz="1100" b="1" dirty="0">
                          <a:effectLst/>
                          <a:latin typeface="Montserrat regular"/>
                        </a:rPr>
                        <a:t>возможность</a:t>
                      </a:r>
                      <a:r>
                        <a:rPr lang="ru-RU" sz="1100" b="1" spc="-10" dirty="0">
                          <a:effectLst/>
                          <a:latin typeface="Montserrat regular"/>
                        </a:rPr>
                        <a:t> </a:t>
                      </a:r>
                      <a:r>
                        <a:rPr lang="ru-RU" sz="1100" b="1" dirty="0">
                          <a:effectLst/>
                          <a:latin typeface="Montserrat regular"/>
                        </a:rPr>
                        <a:t>научиться</a:t>
                      </a:r>
                      <a:r>
                        <a:rPr lang="ru-RU" sz="1100" b="1" spc="-5" dirty="0">
                          <a:effectLst/>
                          <a:latin typeface="Montserrat regular"/>
                        </a:rPr>
                        <a:t> </a:t>
                      </a:r>
                      <a:r>
                        <a:rPr lang="ru-RU" sz="1100" b="1" dirty="0">
                          <a:effectLst/>
                          <a:latin typeface="Montserrat regular"/>
                        </a:rPr>
                        <a:t>или</a:t>
                      </a:r>
                      <a:r>
                        <a:rPr lang="ru-RU" sz="1100" b="1" spc="-10" dirty="0">
                          <a:effectLst/>
                          <a:latin typeface="Montserrat regular"/>
                        </a:rPr>
                        <a:t> </a:t>
                      </a:r>
                      <a:r>
                        <a:rPr lang="ru-RU" sz="1100" b="1" dirty="0">
                          <a:effectLst/>
                          <a:latin typeface="Montserrat regular"/>
                        </a:rPr>
                        <a:t>проверяемые требования</a:t>
                      </a:r>
                      <a:r>
                        <a:rPr lang="ru-RU" sz="1100" b="1" spc="-20" dirty="0">
                          <a:effectLst/>
                          <a:latin typeface="Montserrat regular"/>
                        </a:rPr>
                        <a:t> </a:t>
                      </a:r>
                      <a:r>
                        <a:rPr lang="ru-RU" sz="1100" b="1" dirty="0">
                          <a:effectLst/>
                          <a:latin typeface="Montserrat regular"/>
                        </a:rPr>
                        <a:t>(умения)</a:t>
                      </a:r>
                      <a:r>
                        <a:rPr lang="ru-RU" sz="1100" b="1" spc="-25" dirty="0">
                          <a:effectLst/>
                          <a:latin typeface="Montserrat regular"/>
                        </a:rPr>
                        <a:t> </a:t>
                      </a:r>
                      <a:r>
                        <a:rPr lang="ru-RU" sz="1100" b="1" dirty="0">
                          <a:effectLst/>
                          <a:latin typeface="Montserrat regular"/>
                        </a:rPr>
                        <a:t>в</a:t>
                      </a:r>
                      <a:r>
                        <a:rPr lang="ru-RU" sz="1100" b="1" spc="-30" dirty="0">
                          <a:effectLst/>
                          <a:latin typeface="Montserrat regular"/>
                        </a:rPr>
                        <a:t> </a:t>
                      </a:r>
                      <a:r>
                        <a:rPr lang="ru-RU" sz="1100" b="1" dirty="0">
                          <a:effectLst/>
                          <a:latin typeface="Montserrat regular"/>
                        </a:rPr>
                        <a:t>соответствии</a:t>
                      </a:r>
                      <a:r>
                        <a:rPr lang="ru-RU" sz="1100" b="1" spc="-20" dirty="0">
                          <a:effectLst/>
                          <a:latin typeface="Montserrat regular"/>
                        </a:rPr>
                        <a:t> </a:t>
                      </a:r>
                      <a:r>
                        <a:rPr lang="ru-RU" sz="1100" b="1" dirty="0">
                          <a:effectLst/>
                          <a:latin typeface="Montserrat regular"/>
                        </a:rPr>
                        <a:t>с</a:t>
                      </a:r>
                      <a:r>
                        <a:rPr lang="ru-RU" sz="1100" b="1" spc="-25" dirty="0">
                          <a:effectLst/>
                          <a:latin typeface="Montserrat regular"/>
                        </a:rPr>
                        <a:t> </a:t>
                      </a:r>
                      <a:r>
                        <a:rPr lang="ru-RU" sz="1100" b="1" dirty="0" err="1">
                          <a:effectLst/>
                          <a:latin typeface="Montserrat regular"/>
                        </a:rPr>
                        <a:t>ФГОС</a:t>
                      </a:r>
                      <a:endParaRPr lang="ru-RU" sz="1100" b="1" dirty="0">
                        <a:effectLst/>
                        <a:latin typeface="Montserrat regular"/>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41962">
                <a:tc>
                  <a:txBody>
                    <a:bodyPr/>
                    <a:lstStyle/>
                    <a:p>
                      <a:pPr algn="ctr">
                        <a:lnSpc>
                          <a:spcPct val="115000"/>
                        </a:lnSpc>
                        <a:spcBef>
                          <a:spcPts val="1200"/>
                        </a:spcBef>
                        <a:spcAft>
                          <a:spcPts val="0"/>
                        </a:spcAft>
                      </a:pPr>
                      <a:r>
                        <a:rPr lang="ru-RU" sz="1000" dirty="0">
                          <a:effectLst/>
                          <a:latin typeface="Montserrat regular"/>
                          <a:ea typeface="Times New Roman" panose="02020603050405020304" pitchFamily="18" charset="0"/>
                          <a:cs typeface="Times New Roman" panose="02020603050405020304" pitchFamily="18" charset="0"/>
                        </a:rPr>
                        <a:t>6.1</a:t>
                      </a:r>
                    </a:p>
                  </a:txBody>
                  <a:tcPr marL="68580" marR="68580" marT="0" marB="0" anchor="ctr">
                    <a:noFill/>
                  </a:tcPr>
                </a:tc>
                <a:tc>
                  <a:txBody>
                    <a:bodyPr/>
                    <a:lstStyle/>
                    <a:p>
                      <a:pPr algn="l" fontAlgn="b"/>
                      <a:r>
                        <a:rPr lang="ru-RU" sz="1200" b="0" i="0" u="none" strike="noStrike" dirty="0">
                          <a:solidFill>
                            <a:srgbClr val="000000"/>
                          </a:solidFill>
                          <a:effectLst/>
                          <a:latin typeface="Calibri" panose="020F0502020204030204" pitchFamily="34" charset="0"/>
                        </a:rPr>
                        <a:t>Понимание основных принципов жизни общества, основ современных научных теорий общественного развития; формирование основ правосознания для соотнесения собственного поведения и поступков других людей с нравственными ценностями и нормами поведения, установленными законодательством Российской Федерации, убежденности в необходимости защищать правопорядок правовыми способами и средствами, умений реализовывать основные социальные роли в пределах своей дееспособности; развитие социального кругозора и формирование познавательного интереса к изучению общественных дисциплин</a:t>
                      </a:r>
                    </a:p>
                  </a:txBody>
                  <a:tcPr marL="9525" marR="9525" marT="9525" marB="0" anchor="b">
                    <a:noFill/>
                  </a:tcPr>
                </a:tc>
                <a:extLst>
                  <a:ext uri="{0D108BD9-81ED-4DB2-BD59-A6C34878D82A}">
                    <a16:rowId xmlns:a16="http://schemas.microsoft.com/office/drawing/2014/main" val="1258273726"/>
                  </a:ext>
                </a:extLst>
              </a:tr>
              <a:tr h="41962">
                <a:tc>
                  <a:txBody>
                    <a:bodyPr/>
                    <a:lstStyle/>
                    <a:p>
                      <a:pPr algn="ctr">
                        <a:lnSpc>
                          <a:spcPct val="115000"/>
                        </a:lnSpc>
                        <a:spcBef>
                          <a:spcPts val="1200"/>
                        </a:spcBef>
                        <a:spcAft>
                          <a:spcPts val="0"/>
                        </a:spcAft>
                      </a:pPr>
                      <a:r>
                        <a:rPr lang="ru-RU" sz="1000" dirty="0">
                          <a:effectLst/>
                          <a:latin typeface="Montserrat regular"/>
                          <a:ea typeface="Times New Roman" panose="02020603050405020304" pitchFamily="18" charset="0"/>
                          <a:cs typeface="Times New Roman" panose="02020603050405020304" pitchFamily="18" charset="0"/>
                        </a:rPr>
                        <a:t>6.2</a:t>
                      </a:r>
                    </a:p>
                  </a:txBody>
                  <a:tcPr marL="68580" marR="68580" marT="0" marB="0" anchor="ctr">
                    <a:noFill/>
                  </a:tcPr>
                </a:tc>
                <a:tc>
                  <a:txBody>
                    <a:bodyPr/>
                    <a:lstStyle/>
                    <a:p>
                      <a:pPr algn="l" fontAlgn="b"/>
                      <a:r>
                        <a:rPr lang="ru-RU" sz="1200" b="0" i="0" u="none" strike="noStrike" dirty="0">
                          <a:solidFill>
                            <a:srgbClr val="000000"/>
                          </a:solidFill>
                          <a:effectLst/>
                          <a:latin typeface="Calibri" panose="020F0502020204030204" pitchFamily="34" charset="0"/>
                        </a:rPr>
                        <a:t>Использовать знания о биологическом и социальном в человеке для характеристики его природы; характеризовать и иллюстрировать конкретными примерами группы потребностей человека; приводить примеры основных видов деятельности человека; различать экономические, социальные, политические, культурные явления и процессы общественной жизни. Наблюдать и характеризовать явления и события, происходящие в различных сферах общественной жизни</a:t>
                      </a:r>
                    </a:p>
                  </a:txBody>
                  <a:tcPr marL="9525" marR="9525" marT="9525" marB="0" anchor="b">
                    <a:noFill/>
                  </a:tcPr>
                </a:tc>
                <a:extLst>
                  <a:ext uri="{0D108BD9-81ED-4DB2-BD59-A6C34878D82A}">
                    <a16:rowId xmlns:a16="http://schemas.microsoft.com/office/drawing/2014/main" val="339288966"/>
                  </a:ext>
                </a:extLst>
              </a:tr>
              <a:tr h="216828">
                <a:tc>
                  <a:txBody>
                    <a:bodyPr/>
                    <a:lstStyle/>
                    <a:p>
                      <a:pPr algn="ctr">
                        <a:lnSpc>
                          <a:spcPct val="115000"/>
                        </a:lnSpc>
                        <a:spcBef>
                          <a:spcPts val="1200"/>
                        </a:spcBef>
                        <a:spcAft>
                          <a:spcPts val="0"/>
                        </a:spcAft>
                      </a:pPr>
                      <a:r>
                        <a:rPr lang="ru-RU" sz="1000" dirty="0">
                          <a:effectLst/>
                          <a:latin typeface="Montserrat regular"/>
                          <a:ea typeface="Times New Roman" panose="02020603050405020304" pitchFamily="18" charset="0"/>
                          <a:cs typeface="Times New Roman" panose="02020603050405020304" pitchFamily="18" charset="0"/>
                        </a:rPr>
                        <a:t>7</a:t>
                      </a:r>
                    </a:p>
                  </a:txBody>
                  <a:tcPr marL="68580" marR="68580" marT="0" marB="0" anchor="ctr">
                    <a:noFill/>
                  </a:tcPr>
                </a:tc>
                <a:tc>
                  <a:txBody>
                    <a:bodyPr/>
                    <a:lstStyle/>
                    <a:p>
                      <a:pPr algn="l" fontAlgn="b"/>
                      <a:r>
                        <a:rPr lang="ru-RU" sz="1200" b="0" i="0" u="none" strike="noStrike" dirty="0">
                          <a:solidFill>
                            <a:srgbClr val="000000"/>
                          </a:solidFill>
                          <a:effectLst/>
                          <a:latin typeface="Calibri" panose="020F0502020204030204" pitchFamily="34" charset="0"/>
                        </a:rPr>
                        <a:t>Приобретение теоретических знаний и опыта применения полученных знаний и умений для определения собственной активной позиции в общественной жизни, для решения типичных задач в области социальных отношений, адекватных возрасту обучающихся. Выполнять несложные практические задания, основанные на ситуациях жизнедеятельности человека в разных сферах общества</a:t>
                      </a:r>
                    </a:p>
                  </a:txBody>
                  <a:tcPr marL="9525" marR="9525" marT="9525" marB="0" anchor="b">
                    <a:noFill/>
                  </a:tcPr>
                </a:tc>
                <a:extLst>
                  <a:ext uri="{0D108BD9-81ED-4DB2-BD59-A6C34878D82A}">
                    <a16:rowId xmlns:a16="http://schemas.microsoft.com/office/drawing/2014/main" val="3572328884"/>
                  </a:ext>
                </a:extLst>
              </a:tr>
              <a:tr h="41962">
                <a:tc>
                  <a:txBody>
                    <a:bodyPr/>
                    <a:lstStyle/>
                    <a:p>
                      <a:pPr algn="ctr">
                        <a:lnSpc>
                          <a:spcPct val="115000"/>
                        </a:lnSpc>
                        <a:spcBef>
                          <a:spcPts val="1200"/>
                        </a:spcBef>
                        <a:spcAft>
                          <a:spcPts val="0"/>
                        </a:spcAft>
                      </a:pPr>
                      <a:r>
                        <a:rPr lang="ru-RU" sz="1000" dirty="0">
                          <a:effectLst/>
                          <a:latin typeface="Montserrat regular"/>
                          <a:ea typeface="Times New Roman" panose="02020603050405020304" pitchFamily="18" charset="0"/>
                          <a:cs typeface="Times New Roman" panose="02020603050405020304" pitchFamily="18" charset="0"/>
                        </a:rPr>
                        <a:t>8</a:t>
                      </a:r>
                    </a:p>
                  </a:txBody>
                  <a:tcPr marL="68580" marR="68580" marT="0" marB="0" anchor="ctr">
                    <a:noFill/>
                  </a:tcPr>
                </a:tc>
                <a:tc>
                  <a:txBody>
                    <a:bodyPr/>
                    <a:lstStyle/>
                    <a:p>
                      <a:pPr algn="l" fontAlgn="b"/>
                      <a:r>
                        <a:rPr lang="ru-RU" sz="1200" b="0" i="0" u="none" strike="noStrike" dirty="0">
                          <a:solidFill>
                            <a:srgbClr val="000000"/>
                          </a:solidFill>
                          <a:effectLst/>
                          <a:latin typeface="Calibri" panose="020F0502020204030204" pitchFamily="34" charset="0"/>
                        </a:rPr>
                        <a:t>Умение осознанно использовать речевые средства в соответствии с задачей коммуникации; владение устной и письменной речью, монологической контекстной речью формулировать и аргументировать собственные суждения, касающиеся отдельных вопросов экономической жизни и опирающиеся на экономические знания и личный опыт; использовать полученные знания при анализе фактов поведения участников экономической деятельности; оценивать этические нормы трудовой и предпринимательской деятельности; раскрывать рациональное поведение субъектов экономической  деятельности; характеризовать экономику семьи; анализировать структуру семейного бюджета; использовать полученные знания при анализе фактов поведения участников экономической деятельности; межличностных отношений, включая отношения между людьми различных национальностей и вероисповеданий, возрастов и социальных групп; развитие социального кругозора и формирование познавательного интереса к изучению общественных дисциплин. Выполнять несложные практические задания </a:t>
                      </a:r>
                    </a:p>
                  </a:txBody>
                  <a:tcPr marL="9525" marR="9525" marT="9525" marB="0" anchor="b">
                    <a:noFill/>
                  </a:tcPr>
                </a:tc>
                <a:extLst>
                  <a:ext uri="{0D108BD9-81ED-4DB2-BD59-A6C34878D82A}">
                    <a16:rowId xmlns:a16="http://schemas.microsoft.com/office/drawing/2014/main" val="2612646142"/>
                  </a:ext>
                </a:extLst>
              </a:tr>
              <a:tr h="41962">
                <a:tc>
                  <a:txBody>
                    <a:bodyPr/>
                    <a:lstStyle/>
                    <a:p>
                      <a:pPr algn="ctr">
                        <a:lnSpc>
                          <a:spcPct val="115000"/>
                        </a:lnSpc>
                        <a:spcBef>
                          <a:spcPts val="1200"/>
                        </a:spcBef>
                        <a:spcAft>
                          <a:spcPts val="0"/>
                        </a:spcAft>
                      </a:pPr>
                      <a:r>
                        <a:rPr lang="ru-RU" sz="1000" dirty="0">
                          <a:effectLst/>
                          <a:latin typeface="Montserrat regular"/>
                          <a:ea typeface="Times New Roman" panose="02020603050405020304" pitchFamily="18" charset="0"/>
                          <a:cs typeface="Times New Roman" panose="02020603050405020304" pitchFamily="18" charset="0"/>
                        </a:rPr>
                        <a:t>9.1</a:t>
                      </a:r>
                    </a:p>
                  </a:txBody>
                  <a:tcPr marL="68580" marR="68580" marT="0" marB="0" anchor="ctr">
                    <a:noFill/>
                  </a:tcPr>
                </a:tc>
                <a:tc>
                  <a:txBody>
                    <a:bodyPr/>
                    <a:lstStyle/>
                    <a:p>
                      <a:pPr algn="l" fontAlgn="b"/>
                      <a:r>
                        <a:rPr lang="ru-RU" sz="1200" b="0" i="0" u="none" strike="noStrike" dirty="0">
                          <a:solidFill>
                            <a:srgbClr val="000000"/>
                          </a:solidFill>
                          <a:effectLst/>
                          <a:latin typeface="Calibri" panose="020F0502020204030204" pitchFamily="34" charset="0"/>
                        </a:rPr>
                        <a:t>Освоение приемов работы с социально значимой информацией, ее осмысление; развитие способностей обучающихся делать необходимые выводы и давать обоснованные оценки социальным событиям и процессам; развитие социального кругозора и формирование познавательного интереса к изучению общественных дисциплин</a:t>
                      </a:r>
                    </a:p>
                  </a:txBody>
                  <a:tcPr marL="9525" marR="9525" marT="9525" marB="0" anchor="b">
                    <a:noFill/>
                  </a:tcPr>
                </a:tc>
                <a:extLst>
                  <a:ext uri="{0D108BD9-81ED-4DB2-BD59-A6C34878D82A}">
                    <a16:rowId xmlns:a16="http://schemas.microsoft.com/office/drawing/2014/main" val="1001040712"/>
                  </a:ext>
                </a:extLst>
              </a:tr>
              <a:tr h="41962">
                <a:tc>
                  <a:txBody>
                    <a:bodyPr/>
                    <a:lstStyle/>
                    <a:p>
                      <a:pPr algn="ctr">
                        <a:lnSpc>
                          <a:spcPct val="115000"/>
                        </a:lnSpc>
                        <a:spcBef>
                          <a:spcPts val="1200"/>
                        </a:spcBef>
                        <a:spcAft>
                          <a:spcPts val="0"/>
                        </a:spcAft>
                      </a:pPr>
                      <a:r>
                        <a:rPr lang="ru-RU" sz="1000" dirty="0">
                          <a:effectLst/>
                          <a:latin typeface="Montserrat regular"/>
                          <a:ea typeface="Times New Roman" panose="02020603050405020304" pitchFamily="18" charset="0"/>
                          <a:cs typeface="Times New Roman" panose="02020603050405020304" pitchFamily="18" charset="0"/>
                        </a:rPr>
                        <a:t>9.2</a:t>
                      </a:r>
                    </a:p>
                  </a:txBody>
                  <a:tcPr marL="68580" marR="68580" marT="0" marB="0" anchor="ctr">
                    <a:noFill/>
                  </a:tcPr>
                </a:tc>
                <a:tc>
                  <a:txBody>
                    <a:bodyPr/>
                    <a:lstStyle/>
                    <a:p>
                      <a:pPr algn="l" fontAlgn="b"/>
                      <a:r>
                        <a:rPr lang="ru-RU" sz="1200" b="0" i="0" u="none" strike="noStrike" dirty="0">
                          <a:solidFill>
                            <a:srgbClr val="000000"/>
                          </a:solidFill>
                          <a:effectLst/>
                          <a:latin typeface="Calibri" panose="020F0502020204030204" pitchFamily="34" charset="0"/>
                        </a:rPr>
                        <a:t>Находить, извлекать и осмысливать информацию различного характера, полученную из доступных источников (фотоизображений), систематизировать, анализировать полученные данные; применять полученную информацию для соотнесения собственного поведения и поступков других людей с нормами поведения, установленными законом </a:t>
                      </a:r>
                    </a:p>
                  </a:txBody>
                  <a:tcPr marL="9525" marR="9525" marT="9525" marB="0" anchor="b">
                    <a:noFill/>
                  </a:tcPr>
                </a:tc>
                <a:extLst>
                  <a:ext uri="{0D108BD9-81ED-4DB2-BD59-A6C34878D82A}">
                    <a16:rowId xmlns:a16="http://schemas.microsoft.com/office/drawing/2014/main" val="1313562819"/>
                  </a:ext>
                </a:extLst>
              </a:tr>
              <a:tr h="162707">
                <a:tc>
                  <a:txBody>
                    <a:bodyPr/>
                    <a:lstStyle/>
                    <a:p>
                      <a:pPr algn="ctr">
                        <a:lnSpc>
                          <a:spcPct val="115000"/>
                        </a:lnSpc>
                        <a:spcBef>
                          <a:spcPts val="1200"/>
                        </a:spcBef>
                        <a:spcAft>
                          <a:spcPts val="0"/>
                        </a:spcAft>
                      </a:pPr>
                      <a:r>
                        <a:rPr lang="ru-RU" sz="1000" dirty="0">
                          <a:effectLst/>
                          <a:latin typeface="Montserrat regular"/>
                          <a:ea typeface="Times New Roman" panose="02020603050405020304" pitchFamily="18" charset="0"/>
                          <a:cs typeface="Times New Roman" panose="02020603050405020304" pitchFamily="18" charset="0"/>
                        </a:rPr>
                        <a:t>10.1</a:t>
                      </a:r>
                    </a:p>
                  </a:txBody>
                  <a:tcPr marL="68580" marR="68580" marT="0" marB="0" anchor="ctr">
                    <a:noFill/>
                  </a:tcPr>
                </a:tc>
                <a:tc rowSpan="3">
                  <a:txBody>
                    <a:bodyPr/>
                    <a:lstStyle/>
                    <a:p>
                      <a:pPr algn="l" fontAlgn="b"/>
                      <a:r>
                        <a:rPr lang="ru-RU" sz="1200" b="0" i="0" u="none" strike="noStrike" dirty="0">
                          <a:solidFill>
                            <a:srgbClr val="000000"/>
                          </a:solidFill>
                          <a:effectLst/>
                          <a:latin typeface="Calibri" panose="020F0502020204030204" pitchFamily="34" charset="0"/>
                        </a:rPr>
                        <a:t>Приобретение теоретических знаний и опыта применения полученных знаний и умений для определения собственной активной позиции в общественной жизни, для решения типичных задач в области социальных отношений, адекватных возрасту обучающихся. Выполнять несложные практические задания, основанные на ситуациях жизнедеятельности человека в разных сферах общества</a:t>
                      </a:r>
                    </a:p>
                  </a:txBody>
                  <a:tcPr marL="9525" marR="9525" marT="9525" marB="0" anchor="b">
                    <a:noFill/>
                  </a:tcPr>
                </a:tc>
                <a:extLst>
                  <a:ext uri="{0D108BD9-81ED-4DB2-BD59-A6C34878D82A}">
                    <a16:rowId xmlns:a16="http://schemas.microsoft.com/office/drawing/2014/main" val="4237803416"/>
                  </a:ext>
                </a:extLst>
              </a:tr>
              <a:tr h="230314">
                <a:tc>
                  <a:txBody>
                    <a:bodyPr/>
                    <a:lstStyle/>
                    <a:p>
                      <a:pPr algn="ctr">
                        <a:lnSpc>
                          <a:spcPct val="115000"/>
                        </a:lnSpc>
                        <a:spcBef>
                          <a:spcPts val="1200"/>
                        </a:spcBef>
                        <a:spcAft>
                          <a:spcPts val="0"/>
                        </a:spcAft>
                      </a:pPr>
                      <a:r>
                        <a:rPr lang="ru-RU" sz="1000" dirty="0">
                          <a:effectLst/>
                          <a:latin typeface="Montserrat regular"/>
                          <a:ea typeface="Times New Roman" panose="02020603050405020304" pitchFamily="18" charset="0"/>
                          <a:cs typeface="Times New Roman" panose="02020603050405020304" pitchFamily="18" charset="0"/>
                        </a:rPr>
                        <a:t>10.2</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072445723"/>
                  </a:ext>
                </a:extLst>
              </a:tr>
              <a:tr h="179829">
                <a:tc>
                  <a:txBody>
                    <a:bodyPr/>
                    <a:lstStyle/>
                    <a:p>
                      <a:pPr algn="ctr">
                        <a:lnSpc>
                          <a:spcPct val="115000"/>
                        </a:lnSpc>
                        <a:spcBef>
                          <a:spcPts val="1200"/>
                        </a:spcBef>
                        <a:spcAft>
                          <a:spcPts val="0"/>
                        </a:spcAft>
                      </a:pPr>
                      <a:r>
                        <a:rPr lang="ru-RU" sz="1000" dirty="0">
                          <a:effectLst/>
                          <a:latin typeface="Montserrat regular"/>
                          <a:ea typeface="Times New Roman" panose="02020603050405020304" pitchFamily="18" charset="0"/>
                          <a:cs typeface="Times New Roman" panose="02020603050405020304" pitchFamily="18" charset="0"/>
                        </a:rPr>
                        <a:t>10.3</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154431114"/>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4" name="TextBox 3">
            <a:extLst>
              <a:ext uri="{FF2B5EF4-FFF2-40B4-BE49-F238E27FC236}">
                <a16:creationId xmlns:a16="http://schemas.microsoft.com/office/drawing/2014/main" id="{5345FF6B-3230-42BE-893C-B971517290A1}"/>
              </a:ext>
            </a:extLst>
          </p:cNvPr>
          <p:cNvSpPr txBox="1"/>
          <p:nvPr/>
        </p:nvSpPr>
        <p:spPr>
          <a:xfrm>
            <a:off x="10272584" y="0"/>
            <a:ext cx="1919417" cy="276999"/>
          </a:xfrm>
          <a:prstGeom prst="rect">
            <a:avLst/>
          </a:prstGeom>
          <a:noFill/>
        </p:spPr>
        <p:txBody>
          <a:bodyPr wrap="square" rtlCol="0">
            <a:spAutoFit/>
          </a:bodyPr>
          <a:lstStyle/>
          <a:p>
            <a:r>
              <a:rPr lang="ru-RU" sz="1200" dirty="0">
                <a:solidFill>
                  <a:schemeClr val="tx2">
                    <a:lumMod val="40000"/>
                    <a:lumOff val="60000"/>
                  </a:schemeClr>
                </a:solidFill>
              </a:rPr>
              <a:t>Обществознание, 8 класс</a:t>
            </a:r>
          </a:p>
        </p:txBody>
      </p:sp>
    </p:spTree>
    <p:extLst>
      <p:ext uri="{BB962C8B-B14F-4D97-AF65-F5344CB8AC3E}">
        <p14:creationId xmlns:p14="http://schemas.microsoft.com/office/powerpoint/2010/main" val="26528402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dirty="0"/>
              <a:t>Изменение доли участников по качеству знаний («4»+ «5») по результатам ВПР в  2021-2024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797420337"/>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105004619"/>
              </p:ext>
            </p:extLst>
          </p:nvPr>
        </p:nvGraphicFramePr>
        <p:xfrm>
          <a:off x="0" y="3656001"/>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58E93E7-EDA4-4347-91A7-762EECD772CB}"/>
              </a:ext>
            </a:extLst>
          </p:cNvPr>
          <p:cNvSpPr txBox="1"/>
          <p:nvPr/>
        </p:nvSpPr>
        <p:spPr>
          <a:xfrm>
            <a:off x="10272584" y="0"/>
            <a:ext cx="1919417" cy="276999"/>
          </a:xfrm>
          <a:prstGeom prst="rect">
            <a:avLst/>
          </a:prstGeom>
          <a:noFill/>
        </p:spPr>
        <p:txBody>
          <a:bodyPr wrap="square" rtlCol="0">
            <a:spAutoFit/>
          </a:bodyPr>
          <a:lstStyle/>
          <a:p>
            <a:r>
              <a:rPr lang="ru-RU" sz="1200" dirty="0">
                <a:solidFill>
                  <a:schemeClr val="tx2">
                    <a:lumMod val="40000"/>
                    <a:lumOff val="60000"/>
                  </a:schemeClr>
                </a:solidFill>
              </a:rPr>
              <a:t>Обществознание, 8 класс</a:t>
            </a:r>
          </a:p>
        </p:txBody>
      </p:sp>
    </p:spTree>
    <p:extLst>
      <p:ext uri="{BB962C8B-B14F-4D97-AF65-F5344CB8AC3E}">
        <p14:creationId xmlns:p14="http://schemas.microsoft.com/office/powerpoint/2010/main" val="17025042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874495072"/>
              </p:ext>
            </p:extLst>
          </p:nvPr>
        </p:nvGraphicFramePr>
        <p:xfrm>
          <a:off x="409575" y="723900"/>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67841" y="6340614"/>
            <a:ext cx="329501"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69763" y="6588111"/>
            <a:ext cx="327574" cy="194414"/>
          </a:xfrm>
          <a:prstGeom prst="rect">
            <a:avLst/>
          </a:prstGeom>
          <a:solidFill>
            <a:schemeClr val="accent2">
              <a:lumMod val="60000"/>
              <a:lumOff val="40000"/>
            </a:schemeClr>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67835" y="6077441"/>
            <a:ext cx="329512"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604F4795-063B-41E9-BBA9-1B53D18678D8}"/>
              </a:ext>
            </a:extLst>
          </p:cNvPr>
          <p:cNvSpPr txBox="1"/>
          <p:nvPr/>
        </p:nvSpPr>
        <p:spPr>
          <a:xfrm>
            <a:off x="10272584" y="0"/>
            <a:ext cx="1919417" cy="276999"/>
          </a:xfrm>
          <a:prstGeom prst="rect">
            <a:avLst/>
          </a:prstGeom>
          <a:noFill/>
        </p:spPr>
        <p:txBody>
          <a:bodyPr wrap="square" rtlCol="0">
            <a:spAutoFit/>
          </a:bodyPr>
          <a:lstStyle/>
          <a:p>
            <a:r>
              <a:rPr lang="ru-RU" sz="1200" dirty="0">
                <a:solidFill>
                  <a:schemeClr val="tx2">
                    <a:lumMod val="40000"/>
                    <a:lumOff val="60000"/>
                  </a:schemeClr>
                </a:solidFill>
              </a:rPr>
              <a:t>Обществознание, 8 класс</a:t>
            </a:r>
          </a:p>
        </p:txBody>
      </p:sp>
    </p:spTree>
    <p:extLst>
      <p:ext uri="{BB962C8B-B14F-4D97-AF65-F5344CB8AC3E}">
        <p14:creationId xmlns:p14="http://schemas.microsoft.com/office/powerpoint/2010/main" val="11429234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4011435609"/>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en-US" sz="1400" dirty="0"/>
                        <a:t>8 </a:t>
                      </a:r>
                      <a:r>
                        <a:rPr lang="ru-RU" sz="1400" dirty="0"/>
                        <a:t>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464500</a:t>
                      </a:r>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ru-RU" sz="1400" dirty="0"/>
                        <a:t>5695</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1668076241"/>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56BBD36-48C1-47A9-9019-9A0B089D9F8B}"/>
              </a:ext>
            </a:extLst>
          </p:cNvPr>
          <p:cNvSpPr txBox="1"/>
          <p:nvPr/>
        </p:nvSpPr>
        <p:spPr>
          <a:xfrm>
            <a:off x="10272584" y="0"/>
            <a:ext cx="1919417" cy="276999"/>
          </a:xfrm>
          <a:prstGeom prst="rect">
            <a:avLst/>
          </a:prstGeom>
          <a:noFill/>
        </p:spPr>
        <p:txBody>
          <a:bodyPr wrap="square" rtlCol="0">
            <a:spAutoFit/>
          </a:bodyPr>
          <a:lstStyle/>
          <a:p>
            <a:r>
              <a:rPr lang="ru-RU" sz="1200" dirty="0">
                <a:solidFill>
                  <a:schemeClr val="tx2">
                    <a:lumMod val="40000"/>
                    <a:lumOff val="60000"/>
                  </a:schemeClr>
                </a:solidFill>
              </a:rPr>
              <a:t>Обществознание, 8 класс</a:t>
            </a:r>
          </a:p>
        </p:txBody>
      </p:sp>
    </p:spTree>
    <p:extLst>
      <p:ext uri="{BB962C8B-B14F-4D97-AF65-F5344CB8AC3E}">
        <p14:creationId xmlns:p14="http://schemas.microsoft.com/office/powerpoint/2010/main" val="2357439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3730349205"/>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6179725" y="4681755"/>
            <a:ext cx="197705" cy="2706986"/>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787590" y="5161240"/>
            <a:ext cx="207646" cy="1738075"/>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728370" y="4930631"/>
            <a:ext cx="197707" cy="2209236"/>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937868" y="4237419"/>
            <a:ext cx="197705" cy="3595657"/>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2760495" y="6221435"/>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6002352" y="6229856"/>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556746" y="6221435"/>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615188" y="6223953"/>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02E019F0-6E12-49B6-BFFE-77C4F8D59828}"/>
              </a:ext>
            </a:extLst>
          </p:cNvPr>
          <p:cNvSpPr txBox="1"/>
          <p:nvPr/>
        </p:nvSpPr>
        <p:spPr>
          <a:xfrm>
            <a:off x="10272584" y="0"/>
            <a:ext cx="1919417" cy="276999"/>
          </a:xfrm>
          <a:prstGeom prst="rect">
            <a:avLst/>
          </a:prstGeom>
          <a:noFill/>
        </p:spPr>
        <p:txBody>
          <a:bodyPr wrap="square" rtlCol="0">
            <a:spAutoFit/>
          </a:bodyPr>
          <a:lstStyle/>
          <a:p>
            <a:r>
              <a:rPr lang="ru-RU" sz="1200" dirty="0">
                <a:solidFill>
                  <a:schemeClr val="tx2">
                    <a:lumMod val="40000"/>
                    <a:lumOff val="60000"/>
                  </a:schemeClr>
                </a:solidFill>
              </a:rPr>
              <a:t>Обществознание, 8 класс</a:t>
            </a:r>
          </a:p>
        </p:txBody>
      </p:sp>
    </p:spTree>
    <p:extLst>
      <p:ext uri="{BB962C8B-B14F-4D97-AF65-F5344CB8AC3E}">
        <p14:creationId xmlns:p14="http://schemas.microsoft.com/office/powerpoint/2010/main" val="1158786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3312235060"/>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9101455-2BCE-43FC-AEA4-E2DB8657EBDD}"/>
              </a:ext>
            </a:extLst>
          </p:cNvPr>
          <p:cNvSpPr txBox="1"/>
          <p:nvPr/>
        </p:nvSpPr>
        <p:spPr>
          <a:xfrm>
            <a:off x="10272584" y="0"/>
            <a:ext cx="1919417" cy="276999"/>
          </a:xfrm>
          <a:prstGeom prst="rect">
            <a:avLst/>
          </a:prstGeom>
          <a:noFill/>
        </p:spPr>
        <p:txBody>
          <a:bodyPr wrap="square" rtlCol="0">
            <a:spAutoFit/>
          </a:bodyPr>
          <a:lstStyle/>
          <a:p>
            <a:r>
              <a:rPr lang="ru-RU" sz="1200" dirty="0">
                <a:solidFill>
                  <a:schemeClr val="tx2">
                    <a:lumMod val="40000"/>
                    <a:lumOff val="60000"/>
                  </a:schemeClr>
                </a:solidFill>
              </a:rPr>
              <a:t>Обществознание, 8 класс</a:t>
            </a:r>
          </a:p>
        </p:txBody>
      </p:sp>
    </p:spTree>
    <p:extLst>
      <p:ext uri="{BB962C8B-B14F-4D97-AF65-F5344CB8AC3E}">
        <p14:creationId xmlns:p14="http://schemas.microsoft.com/office/powerpoint/2010/main" val="36502155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mc:Choice xmlns:cx1="http://schemas.microsoft.com/office/drawing/2015/9/8/chartex" Requires="cx1">
          <p:graphicFrame>
            <p:nvGraphicFramePr>
              <p:cNvPr id="4" name="Диаграмма 3">
                <a:extLst>
                  <a:ext uri="{FF2B5EF4-FFF2-40B4-BE49-F238E27FC236}">
                    <a16:creationId xmlns:a16="http://schemas.microsoft.com/office/drawing/2014/main" id="{1B351FF4-6774-4ED7-A5D4-4187767B86F8}"/>
                  </a:ext>
                </a:extLst>
              </p:cNvPr>
              <p:cNvGraphicFramePr/>
              <p:nvPr>
                <p:extLst>
                  <p:ext uri="{D42A27DB-BD31-4B8C-83A1-F6EECF244321}">
                    <p14:modId xmlns:p14="http://schemas.microsoft.com/office/powerpoint/2010/main" val="3662623757"/>
                  </p:ext>
                </p:extLst>
              </p:nvPr>
            </p:nvGraphicFramePr>
            <p:xfrm>
              <a:off x="1517095" y="1229599"/>
              <a:ext cx="8256079" cy="3711517"/>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4" name="Диаграмма 3">
                <a:extLst>
                  <a:ext uri="{FF2B5EF4-FFF2-40B4-BE49-F238E27FC236}">
                    <a16:creationId xmlns:a16="http://schemas.microsoft.com/office/drawing/2014/main" id="{1B351FF4-6774-4ED7-A5D4-4187767B86F8}"/>
                  </a:ext>
                </a:extLst>
              </p:cNvPr>
              <p:cNvPicPr>
                <a:picLocks noGrp="1" noRot="1" noChangeAspect="1" noMove="1" noResize="1" noEditPoints="1" noAdjustHandles="1" noChangeArrowheads="1" noChangeShapeType="1"/>
              </p:cNvPicPr>
              <p:nvPr/>
            </p:nvPicPr>
            <p:blipFill>
              <a:blip r:embed="rId3"/>
              <a:stretch>
                <a:fillRect/>
              </a:stretch>
            </p:blipFill>
            <p:spPr>
              <a:xfrm>
                <a:off x="1517095" y="1229599"/>
                <a:ext cx="8256079" cy="3711517"/>
              </a:xfrm>
              <a:prstGeom prst="rect">
                <a:avLst/>
              </a:prstGeom>
            </p:spPr>
          </p:pic>
        </mc:Fallback>
      </mc:AlternateContent>
      <p:sp>
        <p:nvSpPr>
          <p:cNvPr id="5" name="TextBox 4">
            <a:extLst>
              <a:ext uri="{FF2B5EF4-FFF2-40B4-BE49-F238E27FC236}">
                <a16:creationId xmlns:a16="http://schemas.microsoft.com/office/drawing/2014/main" id="{7EFBFB5C-FE7D-4166-9461-32D10831D90D}"/>
              </a:ext>
            </a:extLst>
          </p:cNvPr>
          <p:cNvSpPr txBox="1"/>
          <p:nvPr/>
        </p:nvSpPr>
        <p:spPr>
          <a:xfrm>
            <a:off x="10272584" y="0"/>
            <a:ext cx="1919417" cy="276999"/>
          </a:xfrm>
          <a:prstGeom prst="rect">
            <a:avLst/>
          </a:prstGeom>
          <a:noFill/>
        </p:spPr>
        <p:txBody>
          <a:bodyPr wrap="square" rtlCol="0">
            <a:spAutoFit/>
          </a:bodyPr>
          <a:lstStyle/>
          <a:p>
            <a:r>
              <a:rPr lang="ru-RU" sz="1200" dirty="0">
                <a:solidFill>
                  <a:schemeClr val="tx2">
                    <a:lumMod val="40000"/>
                    <a:lumOff val="60000"/>
                  </a:schemeClr>
                </a:solidFill>
              </a:rPr>
              <a:t>Обществознание, 8 класс</a:t>
            </a:r>
          </a:p>
        </p:txBody>
      </p:sp>
    </p:spTree>
    <p:extLst>
      <p:ext uri="{BB962C8B-B14F-4D97-AF65-F5344CB8AC3E}">
        <p14:creationId xmlns:p14="http://schemas.microsoft.com/office/powerpoint/2010/main" val="26789782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обществознанию в </a:t>
            </a:r>
            <a:r>
              <a:rPr lang="en-US" sz="2800" dirty="0">
                <a:latin typeface="+mn-lt"/>
              </a:rPr>
              <a:t>8</a:t>
            </a:r>
            <a:r>
              <a:rPr lang="ru-RU" sz="2800" dirty="0">
                <a:latin typeface="+mn-lt"/>
              </a:rPr>
              <a:t> классах принял участие </a:t>
            </a:r>
            <a:r>
              <a:rPr lang="ru-RU" sz="2800" b="1" dirty="0">
                <a:latin typeface="+mn-lt"/>
              </a:rPr>
              <a:t>5695</a:t>
            </a:r>
            <a:r>
              <a:rPr lang="ru-RU" sz="2800" dirty="0">
                <a:latin typeface="+mn-lt"/>
              </a:rPr>
              <a:t> человек.</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(получили «2») </a:t>
            </a:r>
            <a:r>
              <a:rPr lang="ru-RU" sz="2800" b="1" dirty="0">
                <a:latin typeface="+mn-lt"/>
              </a:rPr>
              <a:t>479</a:t>
            </a:r>
            <a:r>
              <a:rPr lang="ru-RU" sz="2800" dirty="0">
                <a:latin typeface="+mn-lt"/>
              </a:rPr>
              <a:t> участников (</a:t>
            </a:r>
            <a:r>
              <a:rPr lang="ru-RU" sz="2800" b="1" dirty="0">
                <a:latin typeface="+mn-lt"/>
              </a:rPr>
              <a:t>8,4</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ru-RU" sz="2800" b="1" dirty="0">
                <a:latin typeface="+mn-lt"/>
              </a:rPr>
              <a:t>39,69</a:t>
            </a:r>
            <a:r>
              <a:rPr lang="en-US" sz="2800" b="1" dirty="0">
                <a:latin typeface="+mn-lt"/>
              </a:rPr>
              <a:t> </a:t>
            </a:r>
            <a:r>
              <a:rPr lang="ru-RU" sz="2800" dirty="0">
                <a:latin typeface="+mn-lt"/>
              </a:rPr>
              <a:t>% участников показали качество знаний (получили «4» и «5»)        </a:t>
            </a:r>
            <a:endParaRPr lang="en-US" sz="2800" dirty="0">
              <a:latin typeface="+mn-lt"/>
            </a:endParaRPr>
          </a:p>
          <a:p>
            <a:r>
              <a:rPr lang="ru-RU" sz="2800" dirty="0">
                <a:latin typeface="+mn-lt"/>
              </a:rPr>
              <a:t>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a:t>
            </a:r>
            <a:r>
              <a:rPr lang="ru-RU" sz="2800" b="1" dirty="0">
                <a:latin typeface="+mn-lt"/>
              </a:rPr>
              <a:t>1.2,</a:t>
            </a:r>
            <a:r>
              <a:rPr lang="en-US" sz="2800" b="1" dirty="0">
                <a:latin typeface="+mn-lt"/>
              </a:rPr>
              <a:t> 3</a:t>
            </a:r>
            <a:r>
              <a:rPr lang="ru-RU" sz="2800" b="1" dirty="0">
                <a:latin typeface="+mn-lt"/>
              </a:rPr>
              <a:t>,</a:t>
            </a:r>
            <a:r>
              <a:rPr lang="en-US" sz="2800" b="1" dirty="0">
                <a:latin typeface="+mn-lt"/>
              </a:rPr>
              <a:t> 7</a:t>
            </a:r>
            <a:r>
              <a:rPr lang="ru-RU" sz="2800" b="1" dirty="0">
                <a:latin typeface="+mn-lt"/>
              </a:rPr>
              <a:t>,</a:t>
            </a:r>
            <a:r>
              <a:rPr lang="en-US" sz="2800" b="1" dirty="0">
                <a:latin typeface="+mn-lt"/>
              </a:rPr>
              <a:t> 9</a:t>
            </a:r>
            <a:r>
              <a:rPr lang="ru-RU" sz="2800" b="1" dirty="0">
                <a:latin typeface="+mn-lt"/>
              </a:rPr>
              <a:t>.</a:t>
            </a:r>
            <a:r>
              <a:rPr lang="en-US" sz="2800" b="1" dirty="0">
                <a:latin typeface="+mn-lt"/>
              </a:rPr>
              <a:t>2</a:t>
            </a:r>
            <a:r>
              <a:rPr lang="ru-RU" sz="2800" b="1" dirty="0">
                <a:latin typeface="+mn-lt"/>
              </a:rPr>
              <a:t>,</a:t>
            </a:r>
            <a:r>
              <a:rPr lang="en-US" sz="2800" b="1" dirty="0">
                <a:latin typeface="+mn-lt"/>
              </a:rPr>
              <a:t> 10</a:t>
            </a:r>
            <a:r>
              <a:rPr lang="ru-RU" sz="2800" b="1" dirty="0">
                <a:latin typeface="+mn-lt"/>
              </a:rPr>
              <a:t>.</a:t>
            </a:r>
            <a:endParaRPr lang="ru-RU" sz="2800" dirty="0">
              <a:latin typeface="+mn-lt"/>
            </a:endParaRPr>
          </a:p>
          <a:p>
            <a:endParaRPr lang="ru-RU" sz="2800" dirty="0">
              <a:latin typeface="+mn-lt"/>
            </a:endParaRPr>
          </a:p>
        </p:txBody>
      </p:sp>
      <p:sp>
        <p:nvSpPr>
          <p:cNvPr id="5" name="TextBox 4">
            <a:extLst>
              <a:ext uri="{FF2B5EF4-FFF2-40B4-BE49-F238E27FC236}">
                <a16:creationId xmlns:a16="http://schemas.microsoft.com/office/drawing/2014/main" id="{8EADE362-F4DC-49F2-8257-45E2747BFF4D}"/>
              </a:ext>
            </a:extLst>
          </p:cNvPr>
          <p:cNvSpPr txBox="1"/>
          <p:nvPr/>
        </p:nvSpPr>
        <p:spPr>
          <a:xfrm>
            <a:off x="10272584" y="0"/>
            <a:ext cx="1919417" cy="276999"/>
          </a:xfrm>
          <a:prstGeom prst="rect">
            <a:avLst/>
          </a:prstGeom>
          <a:noFill/>
        </p:spPr>
        <p:txBody>
          <a:bodyPr wrap="square" rtlCol="0">
            <a:spAutoFit/>
          </a:bodyPr>
          <a:lstStyle/>
          <a:p>
            <a:r>
              <a:rPr lang="ru-RU" sz="1200" dirty="0">
                <a:solidFill>
                  <a:schemeClr val="tx2">
                    <a:lumMod val="40000"/>
                    <a:lumOff val="60000"/>
                  </a:schemeClr>
                </a:solidFill>
              </a:rPr>
              <a:t>Обществознание, 8 класс</a:t>
            </a:r>
          </a:p>
        </p:txBody>
      </p:sp>
    </p:spTree>
    <p:extLst>
      <p:ext uri="{BB962C8B-B14F-4D97-AF65-F5344CB8AC3E}">
        <p14:creationId xmlns:p14="http://schemas.microsoft.com/office/powerpoint/2010/main" val="2056731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2528287343"/>
              </p:ext>
            </p:extLst>
          </p:nvPr>
        </p:nvGraphicFramePr>
        <p:xfrm>
          <a:off x="538796" y="946996"/>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6960547" y="5570632"/>
            <a:ext cx="279326" cy="126072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1005316" y="5413794"/>
            <a:ext cx="252386" cy="1529488"/>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904063" y="4879680"/>
            <a:ext cx="273433" cy="262040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3574241" y="3445054"/>
            <a:ext cx="288315" cy="5502895"/>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3472336" y="6300813"/>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6924351" y="6326601"/>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764554" y="6326601"/>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889298" y="6304731"/>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B68F43DD-77B6-41B5-9908-D76257BC2D48}"/>
              </a:ext>
            </a:extLst>
          </p:cNvPr>
          <p:cNvSpPr txBox="1"/>
          <p:nvPr/>
        </p:nvSpPr>
        <p:spPr>
          <a:xfrm>
            <a:off x="10597333" y="13711"/>
            <a:ext cx="1594667" cy="276999"/>
          </a:xfrm>
          <a:prstGeom prst="rect">
            <a:avLst/>
          </a:prstGeom>
          <a:noFill/>
        </p:spPr>
        <p:txBody>
          <a:bodyPr wrap="none" rtlCol="0">
            <a:spAutoFit/>
          </a:bodyPr>
          <a:lstStyle/>
          <a:p>
            <a:r>
              <a:rPr lang="ru-RU" sz="1200" dirty="0">
                <a:solidFill>
                  <a:schemeClr val="tx2">
                    <a:lumMod val="40000"/>
                    <a:lumOff val="60000"/>
                  </a:schemeClr>
                </a:solidFill>
              </a:rPr>
              <a:t>Русский язык, 8 класс</a:t>
            </a:r>
          </a:p>
        </p:txBody>
      </p:sp>
    </p:spTree>
    <p:extLst>
      <p:ext uri="{BB962C8B-B14F-4D97-AF65-F5344CB8AC3E}">
        <p14:creationId xmlns:p14="http://schemas.microsoft.com/office/powerpoint/2010/main" val="1343473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fontScale="90000"/>
          </a:bodyPr>
          <a:lstStyle/>
          <a:p>
            <a:r>
              <a:rPr lang="ru-RU" dirty="0"/>
              <a:t>Выполнение заданий группами участников, %</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380473573"/>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4F2CD39-22E6-408C-AE7E-6147AB8360AF}"/>
              </a:ext>
            </a:extLst>
          </p:cNvPr>
          <p:cNvSpPr txBox="1"/>
          <p:nvPr/>
        </p:nvSpPr>
        <p:spPr>
          <a:xfrm>
            <a:off x="10597333" y="13711"/>
            <a:ext cx="1594667" cy="276999"/>
          </a:xfrm>
          <a:prstGeom prst="rect">
            <a:avLst/>
          </a:prstGeom>
          <a:noFill/>
        </p:spPr>
        <p:txBody>
          <a:bodyPr wrap="none" rtlCol="0">
            <a:spAutoFit/>
          </a:bodyPr>
          <a:lstStyle/>
          <a:p>
            <a:r>
              <a:rPr lang="ru-RU" sz="1200" dirty="0">
                <a:solidFill>
                  <a:schemeClr val="tx2">
                    <a:lumMod val="40000"/>
                    <a:lumOff val="60000"/>
                  </a:schemeClr>
                </a:solidFill>
              </a:rPr>
              <a:t>Русский язык, 8 класс</a:t>
            </a:r>
          </a:p>
        </p:txBody>
      </p:sp>
    </p:spTree>
    <p:extLst>
      <p:ext uri="{BB962C8B-B14F-4D97-AF65-F5344CB8AC3E}">
        <p14:creationId xmlns:p14="http://schemas.microsoft.com/office/powerpoint/2010/main" val="4125663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mc:Choice xmlns:cx1="http://schemas.microsoft.com/office/drawing/2015/9/8/chartex" Requires="cx1">
          <p:graphicFrame>
            <p:nvGraphicFramePr>
              <p:cNvPr id="2" name="Диаграмма 1">
                <a:extLst>
                  <a:ext uri="{FF2B5EF4-FFF2-40B4-BE49-F238E27FC236}">
                    <a16:creationId xmlns:a16="http://schemas.microsoft.com/office/drawing/2014/main" id="{A9DD2C83-0646-209F-035E-66A9F533B628}"/>
                  </a:ext>
                </a:extLst>
              </p:cNvPr>
              <p:cNvGraphicFramePr/>
              <p:nvPr>
                <p:extLst>
                  <p:ext uri="{D42A27DB-BD31-4B8C-83A1-F6EECF244321}">
                    <p14:modId xmlns:p14="http://schemas.microsoft.com/office/powerpoint/2010/main" val="3031269438"/>
                  </p:ext>
                </p:extLst>
              </p:nvPr>
            </p:nvGraphicFramePr>
            <p:xfrm>
              <a:off x="1795243" y="1241570"/>
              <a:ext cx="7965261" cy="4214380"/>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2" name="Диаграмма 1">
                <a:extLst>
                  <a:ext uri="{FF2B5EF4-FFF2-40B4-BE49-F238E27FC236}">
                    <a16:creationId xmlns:a16="http://schemas.microsoft.com/office/drawing/2014/main" id="{A9DD2C83-0646-209F-035E-66A9F533B628}"/>
                  </a:ext>
                </a:extLst>
              </p:cNvPr>
              <p:cNvPicPr>
                <a:picLocks noGrp="1" noRot="1" noChangeAspect="1" noMove="1" noResize="1" noEditPoints="1" noAdjustHandles="1" noChangeArrowheads="1" noChangeShapeType="1"/>
              </p:cNvPicPr>
              <p:nvPr/>
            </p:nvPicPr>
            <p:blipFill>
              <a:blip r:embed="rId3"/>
              <a:stretch>
                <a:fillRect/>
              </a:stretch>
            </p:blipFill>
            <p:spPr>
              <a:xfrm>
                <a:off x="1795243" y="1241570"/>
                <a:ext cx="7965261" cy="4214380"/>
              </a:xfrm>
              <a:prstGeom prst="rect">
                <a:avLst/>
              </a:prstGeom>
            </p:spPr>
          </p:pic>
        </mc:Fallback>
      </mc:AlternateContent>
      <p:sp>
        <p:nvSpPr>
          <p:cNvPr id="4" name="TextBox 3">
            <a:extLst>
              <a:ext uri="{FF2B5EF4-FFF2-40B4-BE49-F238E27FC236}">
                <a16:creationId xmlns:a16="http://schemas.microsoft.com/office/drawing/2014/main" id="{5B156784-BF19-452D-8D8A-C2400BEEFA30}"/>
              </a:ext>
            </a:extLst>
          </p:cNvPr>
          <p:cNvSpPr txBox="1"/>
          <p:nvPr/>
        </p:nvSpPr>
        <p:spPr>
          <a:xfrm>
            <a:off x="10597333" y="13711"/>
            <a:ext cx="1594667" cy="276999"/>
          </a:xfrm>
          <a:prstGeom prst="rect">
            <a:avLst/>
          </a:prstGeom>
          <a:noFill/>
        </p:spPr>
        <p:txBody>
          <a:bodyPr wrap="none" rtlCol="0">
            <a:spAutoFit/>
          </a:bodyPr>
          <a:lstStyle/>
          <a:p>
            <a:r>
              <a:rPr lang="ru-RU" sz="1200" dirty="0">
                <a:solidFill>
                  <a:schemeClr val="tx2">
                    <a:lumMod val="40000"/>
                    <a:lumOff val="60000"/>
                  </a:schemeClr>
                </a:solidFill>
              </a:rPr>
              <a:t>Русский язык, 8 класс</a:t>
            </a:r>
          </a:p>
        </p:txBody>
      </p:sp>
    </p:spTree>
    <p:extLst>
      <p:ext uri="{BB962C8B-B14F-4D97-AF65-F5344CB8AC3E}">
        <p14:creationId xmlns:p14="http://schemas.microsoft.com/office/powerpoint/2010/main" val="83545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русскому языку в 8 классах приняло участие </a:t>
            </a:r>
            <a:r>
              <a:rPr lang="en-US" sz="2800" b="1" dirty="0">
                <a:latin typeface="+mn-lt"/>
              </a:rPr>
              <a:t>17381</a:t>
            </a:r>
            <a:r>
              <a:rPr lang="ru-RU" sz="2800" dirty="0">
                <a:latin typeface="+mn-lt"/>
              </a:rPr>
              <a:t> человека.</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(получили «2») </a:t>
            </a:r>
            <a:r>
              <a:rPr lang="en-US" sz="2800" b="1" dirty="0">
                <a:latin typeface="+mn-lt"/>
              </a:rPr>
              <a:t>2556</a:t>
            </a:r>
            <a:r>
              <a:rPr lang="ru-RU" sz="2800" dirty="0">
                <a:latin typeface="+mn-lt"/>
              </a:rPr>
              <a:t> участников (</a:t>
            </a:r>
            <a:r>
              <a:rPr lang="ru-RU" sz="2800" b="1" dirty="0">
                <a:latin typeface="+mn-lt"/>
              </a:rPr>
              <a:t>14,</a:t>
            </a:r>
            <a:r>
              <a:rPr lang="en-US" sz="2800" b="1" dirty="0">
                <a:latin typeface="+mn-lt"/>
              </a:rPr>
              <a:t>7</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en-US" sz="2800" b="1" dirty="0">
                <a:latin typeface="+mn-lt"/>
              </a:rPr>
              <a:t>42,03</a:t>
            </a:r>
            <a:r>
              <a:rPr lang="ru-RU" sz="2800" dirty="0">
                <a:latin typeface="+mn-lt"/>
              </a:rPr>
              <a:t>% участников показали качество знаний (получили «4» и «5») 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a:t>
            </a:r>
            <a:r>
              <a:rPr lang="ru-RU" sz="2800" b="1" dirty="0">
                <a:latin typeface="+mn-lt"/>
              </a:rPr>
              <a:t>1К2, 3.2, 4.2, 15.2, 16.2.</a:t>
            </a:r>
            <a:endParaRPr lang="ru-RU" sz="2800" dirty="0">
              <a:latin typeface="+mn-lt"/>
            </a:endParaRPr>
          </a:p>
          <a:p>
            <a:endParaRPr lang="ru-RU" sz="2800" dirty="0">
              <a:latin typeface="+mn-lt"/>
            </a:endParaRPr>
          </a:p>
        </p:txBody>
      </p:sp>
      <p:sp>
        <p:nvSpPr>
          <p:cNvPr id="5" name="TextBox 4">
            <a:extLst>
              <a:ext uri="{FF2B5EF4-FFF2-40B4-BE49-F238E27FC236}">
                <a16:creationId xmlns:a16="http://schemas.microsoft.com/office/drawing/2014/main" id="{84358333-7DD3-4A52-90EF-95B3F2C0A17B}"/>
              </a:ext>
            </a:extLst>
          </p:cNvPr>
          <p:cNvSpPr txBox="1"/>
          <p:nvPr/>
        </p:nvSpPr>
        <p:spPr>
          <a:xfrm>
            <a:off x="10597333" y="13711"/>
            <a:ext cx="1594667" cy="276999"/>
          </a:xfrm>
          <a:prstGeom prst="rect">
            <a:avLst/>
          </a:prstGeom>
          <a:noFill/>
        </p:spPr>
        <p:txBody>
          <a:bodyPr wrap="none" rtlCol="0">
            <a:spAutoFit/>
          </a:bodyPr>
          <a:lstStyle/>
          <a:p>
            <a:r>
              <a:rPr lang="ru-RU" sz="1200" dirty="0">
                <a:solidFill>
                  <a:schemeClr val="tx2">
                    <a:lumMod val="40000"/>
                    <a:lumOff val="60000"/>
                  </a:schemeClr>
                </a:solidFill>
              </a:rPr>
              <a:t>Русский язык, 8 класс</a:t>
            </a:r>
          </a:p>
        </p:txBody>
      </p:sp>
    </p:spTree>
    <p:extLst>
      <p:ext uri="{BB962C8B-B14F-4D97-AF65-F5344CB8AC3E}">
        <p14:creationId xmlns:p14="http://schemas.microsoft.com/office/powerpoint/2010/main" val="4215859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математике</a:t>
            </a:r>
          </a:p>
        </p:txBody>
      </p:sp>
    </p:spTree>
    <p:extLst>
      <p:ext uri="{BB962C8B-B14F-4D97-AF65-F5344CB8AC3E}">
        <p14:creationId xmlns:p14="http://schemas.microsoft.com/office/powerpoint/2010/main" val="950922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13682" y="188080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r>
              <a:rPr lang="ru-RU" dirty="0">
                <a:solidFill>
                  <a:sysClr val="windowText" lastClr="000000"/>
                </a:solidFill>
              </a:rPr>
              <a:t>9</a:t>
            </a:r>
            <a:r>
              <a:rPr lang="en-US" dirty="0">
                <a:solidFill>
                  <a:sysClr val="windowText" lastClr="000000"/>
                </a:solidFill>
              </a:rPr>
              <a:t> </a:t>
            </a:r>
            <a:r>
              <a:rPr lang="ru-RU"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8" y="1652696"/>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12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18414"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одной части</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928169" y="5200282"/>
            <a:ext cx="7910219" cy="1518857"/>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ru-RU" sz="1400" dirty="0">
                <a:solidFill>
                  <a:schemeClr val="tx1"/>
                </a:solidFill>
              </a:rPr>
              <a:t>В заданиях 1, 2, 3, 5, 7, 9, 10, 11, 12, 13, 14 необходимо записать только ответ. </a:t>
            </a:r>
          </a:p>
          <a:p>
            <a:pPr>
              <a:lnSpc>
                <a:spcPct val="114000"/>
              </a:lnSpc>
            </a:pPr>
            <a:r>
              <a:rPr lang="ru-RU" sz="1400" dirty="0">
                <a:solidFill>
                  <a:schemeClr val="tx1"/>
                </a:solidFill>
              </a:rPr>
              <a:t>В заданиях 4 и 8 нужно отметить точки на числовой прямой. </a:t>
            </a:r>
          </a:p>
          <a:p>
            <a:pPr>
              <a:lnSpc>
                <a:spcPct val="114000"/>
              </a:lnSpc>
            </a:pPr>
            <a:r>
              <a:rPr lang="ru-RU" sz="1400" dirty="0">
                <a:solidFill>
                  <a:schemeClr val="tx1"/>
                </a:solidFill>
              </a:rPr>
              <a:t>В задании 6 требуется записать обоснованный ответ. </a:t>
            </a:r>
          </a:p>
          <a:p>
            <a:pPr>
              <a:lnSpc>
                <a:spcPct val="114000"/>
              </a:lnSpc>
            </a:pPr>
            <a:r>
              <a:rPr lang="ru-RU" sz="1400" dirty="0">
                <a:solidFill>
                  <a:schemeClr val="tx1"/>
                </a:solidFill>
              </a:rPr>
              <a:t>В задании 16 требуется дать ответ в пункте 1 и схематично построить график в пункте 2. </a:t>
            </a:r>
          </a:p>
          <a:p>
            <a:pPr>
              <a:lnSpc>
                <a:spcPct val="114000"/>
              </a:lnSpc>
            </a:pPr>
            <a:r>
              <a:rPr lang="ru-RU" sz="1400" dirty="0">
                <a:solidFill>
                  <a:schemeClr val="tx1"/>
                </a:solidFill>
              </a:rPr>
              <a:t>В заданиях 15, 17, 18, 19 требуется записать решение и ответ.</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265578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8</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1922135"/>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25</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8" y="228000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6 заданий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238525"/>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3270416147"/>
              </p:ext>
            </p:extLst>
          </p:nvPr>
        </p:nvGraphicFramePr>
        <p:xfrm>
          <a:off x="7953375" y="2205339"/>
          <a:ext cx="4002735" cy="1506582"/>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728590">
                <a:tc>
                  <a:txBody>
                    <a:bodyPr/>
                    <a:lstStyle/>
                    <a:p>
                      <a:pPr algn="ctr"/>
                      <a:r>
                        <a:rPr lang="ru-RU" sz="1600" dirty="0"/>
                        <a:t>Первичные баллы</a:t>
                      </a:r>
                    </a:p>
                  </a:txBody>
                  <a:tcPr anchor="ctr"/>
                </a:tc>
                <a:tc>
                  <a:txBody>
                    <a:bodyPr/>
                    <a:lstStyle/>
                    <a:p>
                      <a:pPr algn="ctr"/>
                      <a:r>
                        <a:rPr lang="ru-RU" sz="1600" dirty="0"/>
                        <a:t>0-7</a:t>
                      </a:r>
                    </a:p>
                  </a:txBody>
                  <a:tcPr anchor="ctr"/>
                </a:tc>
                <a:tc>
                  <a:txBody>
                    <a:bodyPr/>
                    <a:lstStyle/>
                    <a:p>
                      <a:pPr algn="ctr"/>
                      <a:r>
                        <a:rPr lang="ru-RU" sz="1600" dirty="0"/>
                        <a:t>8-14</a:t>
                      </a:r>
                    </a:p>
                  </a:txBody>
                  <a:tcPr anchor="ctr"/>
                </a:tc>
                <a:tc>
                  <a:txBody>
                    <a:bodyPr/>
                    <a:lstStyle/>
                    <a:p>
                      <a:pPr algn="ctr"/>
                      <a:r>
                        <a:rPr lang="ru-RU" sz="1600" dirty="0"/>
                        <a:t>15-20</a:t>
                      </a:r>
                    </a:p>
                  </a:txBody>
                  <a:tcPr anchor="ctr"/>
                </a:tc>
                <a:tc>
                  <a:txBody>
                    <a:bodyPr/>
                    <a:lstStyle/>
                    <a:p>
                      <a:pPr algn="ctr"/>
                      <a:r>
                        <a:rPr lang="ru-RU" sz="1600" dirty="0"/>
                        <a:t>21-25</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2193201" y="5200282"/>
            <a:ext cx="1373863" cy="1518853"/>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3612" y="772641"/>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4124"/>
            <a:ext cx="1054895" cy="1054895"/>
          </a:xfrm>
          <a:prstGeom prst="rect">
            <a:avLst/>
          </a:prstGeom>
        </p:spPr>
      </p:pic>
      <p:sp>
        <p:nvSpPr>
          <p:cNvPr id="19" name="Прямоугольник: скругленные углы 18">
            <a:extLst>
              <a:ext uri="{FF2B5EF4-FFF2-40B4-BE49-F238E27FC236}">
                <a16:creationId xmlns:a16="http://schemas.microsoft.com/office/drawing/2014/main" id="{99B5E241-5E0E-4DAF-A023-7078980AB232}"/>
              </a:ext>
            </a:extLst>
          </p:cNvPr>
          <p:cNvSpPr/>
          <p:nvPr/>
        </p:nvSpPr>
        <p:spPr>
          <a:xfrm>
            <a:off x="1939188" y="2907320"/>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 задание высокого уровня сложности</a:t>
            </a:r>
          </a:p>
        </p:txBody>
      </p:sp>
      <p:sp>
        <p:nvSpPr>
          <p:cNvPr id="22" name="TextBox 21">
            <a:extLst>
              <a:ext uri="{FF2B5EF4-FFF2-40B4-BE49-F238E27FC236}">
                <a16:creationId xmlns:a16="http://schemas.microsoft.com/office/drawing/2014/main" id="{F9A689D1-228B-444E-A16F-26043A22B7C9}"/>
              </a:ext>
            </a:extLst>
          </p:cNvPr>
          <p:cNvSpPr txBox="1"/>
          <p:nvPr/>
        </p:nvSpPr>
        <p:spPr>
          <a:xfrm>
            <a:off x="10662222" y="13711"/>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8 класс</a:t>
            </a:r>
          </a:p>
        </p:txBody>
      </p:sp>
    </p:spTree>
    <p:extLst>
      <p:ext uri="{BB962C8B-B14F-4D97-AF65-F5344CB8AC3E}">
        <p14:creationId xmlns:p14="http://schemas.microsoft.com/office/powerpoint/2010/main" val="126697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graphicFrame>
        <p:nvGraphicFramePr>
          <p:cNvPr id="5" name="Таблица 4">
            <a:extLst>
              <a:ext uri="{FF2B5EF4-FFF2-40B4-BE49-F238E27FC236}">
                <a16:creationId xmlns:a16="http://schemas.microsoft.com/office/drawing/2014/main" id="{E2C63D16-4AD3-47DF-9954-447C61C7C887}"/>
              </a:ext>
            </a:extLst>
          </p:cNvPr>
          <p:cNvGraphicFramePr>
            <a:graphicFrameLocks noGrp="1"/>
          </p:cNvGraphicFramePr>
          <p:nvPr>
            <p:extLst>
              <p:ext uri="{D42A27DB-BD31-4B8C-83A1-F6EECF244321}">
                <p14:modId xmlns:p14="http://schemas.microsoft.com/office/powerpoint/2010/main" val="3293808092"/>
              </p:ext>
            </p:extLst>
          </p:nvPr>
        </p:nvGraphicFramePr>
        <p:xfrm>
          <a:off x="134600" y="756351"/>
          <a:ext cx="11760989" cy="5309242"/>
        </p:xfrm>
        <a:graphic>
          <a:graphicData uri="http://schemas.openxmlformats.org/drawingml/2006/table">
            <a:tbl>
              <a:tblPr firstRow="1" firstCol="1" lastRow="1" lastCol="1" bandRow="1" bandCol="1">
                <a:tableStyleId>{5940675A-B579-460E-94D1-54222C63F5DA}</a:tableStyleId>
              </a:tblPr>
              <a:tblGrid>
                <a:gridCol w="402295">
                  <a:extLst>
                    <a:ext uri="{9D8B030D-6E8A-4147-A177-3AD203B41FA5}">
                      <a16:colId xmlns:a16="http://schemas.microsoft.com/office/drawing/2014/main" val="3371003209"/>
                    </a:ext>
                  </a:extLst>
                </a:gridCol>
                <a:gridCol w="11358694">
                  <a:extLst>
                    <a:ext uri="{9D8B030D-6E8A-4147-A177-3AD203B41FA5}">
                      <a16:colId xmlns:a16="http://schemas.microsoft.com/office/drawing/2014/main" val="1794966923"/>
                    </a:ext>
                  </a:extLst>
                </a:gridCol>
              </a:tblGrid>
              <a:tr h="62556">
                <a:tc>
                  <a:txBody>
                    <a:bodyPr/>
                    <a:lstStyle/>
                    <a:p>
                      <a:pPr marL="67945" marR="49530" algn="ctr">
                        <a:lnSpc>
                          <a:spcPct val="100000"/>
                        </a:lnSpc>
                        <a:spcAft>
                          <a:spcPts val="0"/>
                        </a:spcAft>
                      </a:pPr>
                      <a:r>
                        <a:rPr lang="ru-RU" sz="1050" b="1" dirty="0">
                          <a:effectLst/>
                        </a:rPr>
                        <a:t>№ п/п</a:t>
                      </a:r>
                      <a:endParaRPr lang="ru-RU"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49530" algn="ctr">
                        <a:lnSpc>
                          <a:spcPct val="100000"/>
                        </a:lnSpc>
                        <a:spcAft>
                          <a:spcPts val="0"/>
                        </a:spcAft>
                      </a:pPr>
                      <a:r>
                        <a:rPr lang="ru-RU" sz="1050" b="1" dirty="0">
                          <a:effectLst/>
                        </a:rPr>
                        <a:t>Блоки </a:t>
                      </a:r>
                      <a:r>
                        <a:rPr lang="ru-RU" sz="1050" b="1" dirty="0" err="1">
                          <a:effectLst/>
                        </a:rPr>
                        <a:t>ПООП</a:t>
                      </a:r>
                      <a:r>
                        <a:rPr lang="ru-RU" sz="1050" b="1" dirty="0">
                          <a:effectLst/>
                        </a:rPr>
                        <a:t> </a:t>
                      </a:r>
                      <a:r>
                        <a:rPr lang="ru-RU" sz="1050" b="1" dirty="0" err="1">
                          <a:effectLst/>
                        </a:rPr>
                        <a:t>НОО</a:t>
                      </a:r>
                      <a:r>
                        <a:rPr lang="ru-RU" sz="1050" b="1" dirty="0">
                          <a:effectLst/>
                        </a:rPr>
                        <a:t>: выпускник научится / получит возможность научиться или проверяемые требования (умения) в соответствии с </a:t>
                      </a:r>
                      <a:r>
                        <a:rPr lang="ru-RU" sz="1050" b="1" dirty="0" err="1">
                          <a:effectLst/>
                        </a:rPr>
                        <a:t>ФГОС</a:t>
                      </a:r>
                      <a:endParaRPr lang="ru-RU"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51856539"/>
                  </a:ext>
                </a:extLst>
              </a:tr>
              <a:tr h="70226">
                <a:tc>
                  <a:txBody>
                    <a:bodyPr/>
                    <a:lstStyle/>
                    <a:p>
                      <a:pPr marL="4445"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0" marR="0" marT="0" marB="0"/>
                </a:tc>
                <a:tc>
                  <a:txBody>
                    <a:bodyPr/>
                    <a:lstStyle/>
                    <a:p>
                      <a:pPr marL="68580" marR="62230" algn="just">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Развитие представлений о числе и числовых системах от натуральных до действительных чисел. Оперировать на базовом уровне понятиями «обыкновенная дробь», «смешанное число», «десятичная дробь»</a:t>
                      </a:r>
                    </a:p>
                  </a:txBody>
                  <a:tcPr marL="0" marR="0" marT="0" marB="0"/>
                </a:tc>
                <a:extLst>
                  <a:ext uri="{0D108BD9-81ED-4DB2-BD59-A6C34878D82A}">
                    <a16:rowId xmlns:a16="http://schemas.microsoft.com/office/drawing/2014/main" val="1316804931"/>
                  </a:ext>
                </a:extLst>
              </a:tr>
              <a:tr h="167793">
                <a:tc>
                  <a:txBody>
                    <a:bodyPr/>
                    <a:lstStyle/>
                    <a:p>
                      <a:pPr marL="4445"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0" marR="0" marT="0" marB="0"/>
                </a:tc>
                <a:tc>
                  <a:txBody>
                    <a:bodyPr/>
                    <a:lstStyle/>
                    <a:p>
                      <a:pPr marL="68580" marR="63500" algn="just">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Овладение приёмами решения уравнений, систем уравнений. Оперировать на базовом уровне понятиями «уравнение», «корень уравнения»; решать линейные и квадратные уравнения / решать квадратные уравнения и уравнения, сводимые к ним с помощью тождественных преобразований</a:t>
                      </a:r>
                    </a:p>
                  </a:txBody>
                  <a:tcPr marL="0" marR="0" marT="0" marB="0"/>
                </a:tc>
                <a:extLst>
                  <a:ext uri="{0D108BD9-81ED-4DB2-BD59-A6C34878D82A}">
                    <a16:rowId xmlns:a16="http://schemas.microsoft.com/office/drawing/2014/main" val="1275866699"/>
                  </a:ext>
                </a:extLst>
              </a:tr>
              <a:tr h="167793">
                <a:tc>
                  <a:txBody>
                    <a:bodyPr/>
                    <a:lstStyle/>
                    <a:p>
                      <a:pPr marL="4445"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0" marR="0" marT="0" marB="0"/>
                </a:tc>
                <a:tc>
                  <a:txBody>
                    <a:bodyPr/>
                    <a:lstStyle/>
                    <a:p>
                      <a:pPr marL="68580" marR="62230" algn="just">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Развитие умений применять изученные понятия, результаты, методы для задач практического характера и задач из смежных дисциплин. Составлять числовые выражения при решении практических задач</a:t>
                      </a:r>
                    </a:p>
                  </a:txBody>
                  <a:tcPr marL="0" marR="0" marT="0" marB="0"/>
                </a:tc>
                <a:extLst>
                  <a:ext uri="{0D108BD9-81ED-4DB2-BD59-A6C34878D82A}">
                    <a16:rowId xmlns:a16="http://schemas.microsoft.com/office/drawing/2014/main" val="345991892"/>
                  </a:ext>
                </a:extLst>
              </a:tr>
              <a:tr h="167793">
                <a:tc>
                  <a:txBody>
                    <a:bodyPr/>
                    <a:lstStyle/>
                    <a:p>
                      <a:pPr marL="4445" algn="ctr">
                        <a:spcAft>
                          <a:spcPts val="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0" marR="0" marT="0" marB="0"/>
                </a:tc>
                <a:tc>
                  <a:txBody>
                    <a:bodyPr/>
                    <a:lstStyle/>
                    <a:p>
                      <a:pPr marL="68580" algn="just">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Развитие представлений о числе и числовых системах от натуральных до действительных чисел. Знать свойства чисел и арифметических действий</a:t>
                      </a:r>
                    </a:p>
                  </a:txBody>
                  <a:tcPr marL="0" marR="0" marT="0" marB="0"/>
                </a:tc>
                <a:extLst>
                  <a:ext uri="{0D108BD9-81ED-4DB2-BD59-A6C34878D82A}">
                    <a16:rowId xmlns:a16="http://schemas.microsoft.com/office/drawing/2014/main" val="3373622303"/>
                  </a:ext>
                </a:extLst>
              </a:tr>
              <a:tr h="167793">
                <a:tc>
                  <a:txBody>
                    <a:bodyPr/>
                    <a:lstStyle/>
                    <a:p>
                      <a:pPr marL="4445"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0" marR="0" marT="0" marB="0"/>
                </a:tc>
                <a:tc>
                  <a:txBody>
                    <a:bodyPr/>
                    <a:lstStyle/>
                    <a:p>
                      <a:pPr marL="68580" marR="59690" algn="just">
                        <a:lnSpc>
                          <a:spcPct val="115000"/>
                        </a:lnSpc>
                        <a:spcAft>
                          <a:spcPts val="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Овладение системой функциональных понятий, развитие умения использовать функционально-графические представления. Строить график линейной функции</a:t>
                      </a:r>
                    </a:p>
                  </a:txBody>
                  <a:tcPr marL="0" marR="0" marT="0" marB="0"/>
                </a:tc>
                <a:extLst>
                  <a:ext uri="{0D108BD9-81ED-4DB2-BD59-A6C34878D82A}">
                    <a16:rowId xmlns:a16="http://schemas.microsoft.com/office/drawing/2014/main" val="1896412867"/>
                  </a:ext>
                </a:extLst>
              </a:tr>
              <a:tr h="167793">
                <a:tc>
                  <a:txBody>
                    <a:bodyPr/>
                    <a:lstStyle/>
                    <a:p>
                      <a:pPr marL="4445"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0" marR="0" marT="0" marB="0"/>
                </a:tc>
                <a:tc>
                  <a:txBody>
                    <a:bodyPr/>
                    <a:lstStyle/>
                    <a:p>
                      <a:pPr marL="68580" marR="61595" algn="just">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Развитие умения применять изученные понятия, результаты, методы для задач практического характера и задач из смежных дисциплин, умения извлекать информацию, представленную в таблицах, на диаграммах, графиках. Читать информацию, представленную в виде таблицы, диаграммы, графика; использовать графики реальных процессов и зависимостей для определения их свойств / извлекать, интерпретировать информацию, представленную в таблицах и на диаграммах, отражающую характеристики реальных процессов</a:t>
                      </a:r>
                    </a:p>
                  </a:txBody>
                  <a:tcPr marL="0" marR="0" marT="0" marB="0"/>
                </a:tc>
                <a:extLst>
                  <a:ext uri="{0D108BD9-81ED-4DB2-BD59-A6C34878D82A}">
                    <a16:rowId xmlns:a16="http://schemas.microsoft.com/office/drawing/2014/main" val="1138086909"/>
                  </a:ext>
                </a:extLst>
              </a:tr>
              <a:tr h="167793">
                <a:tc>
                  <a:txBody>
                    <a:bodyPr/>
                    <a:lstStyle/>
                    <a:p>
                      <a:pPr marL="4445"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tc>
                <a:tc>
                  <a:txBody>
                    <a:bodyPr/>
                    <a:lstStyle/>
                    <a:p>
                      <a:pPr marL="68580" marR="61595" algn="just">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Умения извлекать информацию, представленную в таблицах, на диаграммах, графиках, описывать и анализировать массивы данных с помощью подходящих статистических характеристик. Читать информацию, представленную в виде таблицы, диаграммы, графика</a:t>
                      </a:r>
                    </a:p>
                  </a:txBody>
                  <a:tcPr marL="0" marR="0" marT="0" marB="0"/>
                </a:tc>
                <a:extLst>
                  <a:ext uri="{0D108BD9-81ED-4DB2-BD59-A6C34878D82A}">
                    <a16:rowId xmlns:a16="http://schemas.microsoft.com/office/drawing/2014/main" val="2243113165"/>
                  </a:ext>
                </a:extLst>
              </a:tr>
              <a:tr h="167793">
                <a:tc>
                  <a:txBody>
                    <a:bodyPr/>
                    <a:lstStyle/>
                    <a:p>
                      <a:pPr marL="4445" algn="ctr">
                        <a:spcAft>
                          <a:spcPts val="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0" marR="0" marT="0" marB="0"/>
                </a:tc>
                <a:tc>
                  <a:txBody>
                    <a:bodyPr/>
                    <a:lstStyle/>
                    <a:p>
                      <a:pPr marL="68580" marR="63500" algn="just">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Развитие представлений о числе и числовых системах от натуральных до действительных чисел. Оценивать значение квадратного корня из положительного числа/знать геометрическую интерпретацию целых, рациональных, действительных чисел</a:t>
                      </a:r>
                    </a:p>
                  </a:txBody>
                  <a:tcPr marL="0" marR="0" marT="0" marB="0"/>
                </a:tc>
                <a:extLst>
                  <a:ext uri="{0D108BD9-81ED-4DB2-BD59-A6C34878D82A}">
                    <a16:rowId xmlns:a16="http://schemas.microsoft.com/office/drawing/2014/main" val="4152238309"/>
                  </a:ext>
                </a:extLst>
              </a:tr>
              <a:tr h="121996">
                <a:tc>
                  <a:txBody>
                    <a:bodyPr/>
                    <a:lstStyle/>
                    <a:p>
                      <a:pPr marL="174625" algn="l">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0" marR="0" marT="0" marB="0"/>
                </a:tc>
                <a:tc>
                  <a:txBody>
                    <a:bodyPr/>
                    <a:lstStyle/>
                    <a:p>
                      <a:pPr marL="68580" marR="60325" algn="just">
                        <a:lnSpc>
                          <a:spcPct val="115000"/>
                        </a:lnSpc>
                        <a:spcAft>
                          <a:spcPts val="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Овладение символьным языком алгебры. Выполнять несложные преобразования дробно-линейных выражений, использовать формулы сокращённого умножения</a:t>
                      </a:r>
                    </a:p>
                  </a:txBody>
                  <a:tcPr marL="0" marR="0" marT="0" marB="0"/>
                </a:tc>
                <a:extLst>
                  <a:ext uri="{0D108BD9-81ED-4DB2-BD59-A6C34878D82A}">
                    <a16:rowId xmlns:a16="http://schemas.microsoft.com/office/drawing/2014/main" val="2519602564"/>
                  </a:ext>
                </a:extLst>
              </a:tr>
              <a:tr h="287287">
                <a:tc>
                  <a:txBody>
                    <a:bodyPr/>
                    <a:lstStyle/>
                    <a:p>
                      <a:pPr marL="136525" algn="l">
                        <a:spcAft>
                          <a:spcPts val="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0" marR="0" marT="0" marB="0"/>
                </a:tc>
                <a:tc>
                  <a:txBody>
                    <a:bodyPr/>
                    <a:lstStyle/>
                    <a:p>
                      <a:pPr marL="68580" marR="60960" algn="just">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Формирование представлений о простейших вероятностных моделях. Оценивать вероятность события в простейших случаях / оценивать вероятность реальных событий и явлений в различных ситуациях</a:t>
                      </a:r>
                    </a:p>
                  </a:txBody>
                  <a:tcPr marL="0" marR="0" marT="0" marB="0"/>
                </a:tc>
                <a:extLst>
                  <a:ext uri="{0D108BD9-81ED-4DB2-BD59-A6C34878D82A}">
                    <a16:rowId xmlns:a16="http://schemas.microsoft.com/office/drawing/2014/main" val="2510523923"/>
                  </a:ext>
                </a:extLst>
              </a:tr>
              <a:tr h="175927">
                <a:tc>
                  <a:txBody>
                    <a:bodyPr/>
                    <a:lstStyle/>
                    <a:p>
                      <a:pPr marL="136525" algn="l">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0" marR="0" marT="0" marB="0"/>
                </a:tc>
                <a:tc>
                  <a:txBody>
                    <a:bodyPr/>
                    <a:lstStyle/>
                    <a:p>
                      <a:pPr marL="68580" marR="61595" algn="just">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Умение применять изученные понятия, результаты, методы для решения задач практического характера и задач из смежных дисциплин. Решать задачи на покупки; находить процент от числа, число по проценту от него, процентное отношение двух чисел, процентное снижение или процентное повышение величины</a:t>
                      </a:r>
                    </a:p>
                  </a:txBody>
                  <a:tcPr marL="0" marR="0" marT="0" marB="0"/>
                </a:tc>
                <a:extLst>
                  <a:ext uri="{0D108BD9-81ED-4DB2-BD59-A6C34878D82A}">
                    <a16:rowId xmlns:a16="http://schemas.microsoft.com/office/drawing/2014/main" val="90867957"/>
                  </a:ext>
                </a:extLst>
              </a:tr>
              <a:tr h="139677">
                <a:tc>
                  <a:txBody>
                    <a:bodyPr/>
                    <a:lstStyle/>
                    <a:p>
                      <a:pPr marL="136525" algn="l">
                        <a:spcAft>
                          <a:spcPts val="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0" marR="0" marT="0" marB="0"/>
                </a:tc>
                <a:tc>
                  <a:txBody>
                    <a:bodyPr/>
                    <a:lstStyle/>
                    <a:p>
                      <a:pPr marL="68580" marR="62230" algn="just">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Овладение геометрическим языком, формирование систематических знаний о плоских фигурах и их свойствах, использование геометрических понятий и теорем. Оперировать на базовом уровне понятиями геометрических фигур, извлекать информацию о геометрических фигурах, представленную на чертежах в явном виде, применять для решения задач геометрические факты</a:t>
                      </a:r>
                    </a:p>
                  </a:txBody>
                  <a:tcPr marL="0" marR="0" marT="0" marB="0"/>
                </a:tc>
                <a:extLst>
                  <a:ext uri="{0D108BD9-81ED-4DB2-BD59-A6C34878D82A}">
                    <a16:rowId xmlns:a16="http://schemas.microsoft.com/office/drawing/2014/main" val="1016968410"/>
                  </a:ext>
                </a:extLst>
              </a:tr>
              <a:tr h="157046">
                <a:tc>
                  <a:txBody>
                    <a:bodyPr/>
                    <a:lstStyle/>
                    <a:p>
                      <a:pPr marL="136525" algn="l">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0" marR="0" marT="0" marB="0"/>
                </a:tc>
                <a:tc>
                  <a:txBody>
                    <a:bodyPr/>
                    <a:lstStyle/>
                    <a:p>
                      <a:pPr marL="68580" marR="62230" algn="just">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Овладение геометрическим языком, формирование систематических знаний о плоских фигурах и их свойствах, использование геометрических понятий и теорем. Оперировать на базовом уровне понятиями геометрических фигур, применять для решения задач геометрические факты</a:t>
                      </a:r>
                    </a:p>
                  </a:txBody>
                  <a:tcPr marL="0" marR="0" marT="0" marB="0"/>
                </a:tc>
                <a:extLst>
                  <a:ext uri="{0D108BD9-81ED-4DB2-BD59-A6C34878D82A}">
                    <a16:rowId xmlns:a16="http://schemas.microsoft.com/office/drawing/2014/main" val="27220648"/>
                  </a:ext>
                </a:extLst>
              </a:tr>
              <a:tr h="186176">
                <a:tc>
                  <a:txBody>
                    <a:bodyPr/>
                    <a:lstStyle/>
                    <a:p>
                      <a:pPr marL="136525" algn="l">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0" marR="0" marT="0" marB="0"/>
                </a:tc>
                <a:tc>
                  <a:txBody>
                    <a:bodyPr/>
                    <a:lstStyle/>
                    <a:p>
                      <a:pPr marL="68580" marR="62230" algn="just">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Овладение геометрическим языком; формирование систематических знаний о плоских фигурах и их свойствах, использование геометрических понятий и теорем. Оперировать на базовом уровне понятиями геометрических фигур, приводить примеры и контрпримеры для подтверждения высказываний</a:t>
                      </a:r>
                    </a:p>
                  </a:txBody>
                  <a:tcPr marL="0" marR="0" marT="0" marB="0"/>
                </a:tc>
                <a:extLst>
                  <a:ext uri="{0D108BD9-81ED-4DB2-BD59-A6C34878D82A}">
                    <a16:rowId xmlns:a16="http://schemas.microsoft.com/office/drawing/2014/main" val="3581229686"/>
                  </a:ext>
                </a:extLst>
              </a:tr>
            </a:tbl>
          </a:graphicData>
        </a:graphic>
      </p:graphicFrame>
      <p:sp>
        <p:nvSpPr>
          <p:cNvPr id="4" name="TextBox 3">
            <a:extLst>
              <a:ext uri="{FF2B5EF4-FFF2-40B4-BE49-F238E27FC236}">
                <a16:creationId xmlns:a16="http://schemas.microsoft.com/office/drawing/2014/main" id="{30033495-6EE9-4667-ACB8-9B399F40A19E}"/>
              </a:ext>
            </a:extLst>
          </p:cNvPr>
          <p:cNvSpPr txBox="1"/>
          <p:nvPr/>
        </p:nvSpPr>
        <p:spPr>
          <a:xfrm>
            <a:off x="10662222" y="13711"/>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8 класс</a:t>
            </a:r>
          </a:p>
        </p:txBody>
      </p:sp>
    </p:spTree>
    <p:extLst>
      <p:ext uri="{BB962C8B-B14F-4D97-AF65-F5344CB8AC3E}">
        <p14:creationId xmlns:p14="http://schemas.microsoft.com/office/powerpoint/2010/main" val="1665386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graphicFrame>
        <p:nvGraphicFramePr>
          <p:cNvPr id="5" name="Таблица 4">
            <a:extLst>
              <a:ext uri="{FF2B5EF4-FFF2-40B4-BE49-F238E27FC236}">
                <a16:creationId xmlns:a16="http://schemas.microsoft.com/office/drawing/2014/main" id="{E2C63D16-4AD3-47DF-9954-447C61C7C887}"/>
              </a:ext>
            </a:extLst>
          </p:cNvPr>
          <p:cNvGraphicFramePr>
            <a:graphicFrameLocks noGrp="1"/>
          </p:cNvGraphicFramePr>
          <p:nvPr>
            <p:extLst>
              <p:ext uri="{D42A27DB-BD31-4B8C-83A1-F6EECF244321}">
                <p14:modId xmlns:p14="http://schemas.microsoft.com/office/powerpoint/2010/main" val="2357954066"/>
              </p:ext>
            </p:extLst>
          </p:nvPr>
        </p:nvGraphicFramePr>
        <p:xfrm>
          <a:off x="134600" y="756351"/>
          <a:ext cx="11760989" cy="2707452"/>
        </p:xfrm>
        <a:graphic>
          <a:graphicData uri="http://schemas.openxmlformats.org/drawingml/2006/table">
            <a:tbl>
              <a:tblPr firstRow="1" firstCol="1" lastRow="1" lastCol="1" bandRow="1" bandCol="1">
                <a:tableStyleId>{5940675A-B579-460E-94D1-54222C63F5DA}</a:tableStyleId>
              </a:tblPr>
              <a:tblGrid>
                <a:gridCol w="402295">
                  <a:extLst>
                    <a:ext uri="{9D8B030D-6E8A-4147-A177-3AD203B41FA5}">
                      <a16:colId xmlns:a16="http://schemas.microsoft.com/office/drawing/2014/main" val="3371003209"/>
                    </a:ext>
                  </a:extLst>
                </a:gridCol>
                <a:gridCol w="11358694">
                  <a:extLst>
                    <a:ext uri="{9D8B030D-6E8A-4147-A177-3AD203B41FA5}">
                      <a16:colId xmlns:a16="http://schemas.microsoft.com/office/drawing/2014/main" val="1794966923"/>
                    </a:ext>
                  </a:extLst>
                </a:gridCol>
              </a:tblGrid>
              <a:tr h="62556">
                <a:tc>
                  <a:txBody>
                    <a:bodyPr/>
                    <a:lstStyle/>
                    <a:p>
                      <a:pPr marL="67945" marR="49530" algn="ctr">
                        <a:lnSpc>
                          <a:spcPct val="100000"/>
                        </a:lnSpc>
                        <a:spcAft>
                          <a:spcPts val="0"/>
                        </a:spcAft>
                      </a:pPr>
                      <a:r>
                        <a:rPr lang="ru-RU" sz="1050" b="1" dirty="0">
                          <a:effectLst/>
                        </a:rPr>
                        <a:t>№ п/п</a:t>
                      </a:r>
                      <a:endParaRPr lang="ru-RU"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49530" algn="ctr">
                        <a:lnSpc>
                          <a:spcPct val="100000"/>
                        </a:lnSpc>
                        <a:spcAft>
                          <a:spcPts val="0"/>
                        </a:spcAft>
                      </a:pPr>
                      <a:r>
                        <a:rPr lang="ru-RU" sz="1050" b="1" dirty="0">
                          <a:effectLst/>
                        </a:rPr>
                        <a:t>Блоки </a:t>
                      </a:r>
                      <a:r>
                        <a:rPr lang="ru-RU" sz="1050" b="1" dirty="0" err="1">
                          <a:effectLst/>
                        </a:rPr>
                        <a:t>ПООП</a:t>
                      </a:r>
                      <a:r>
                        <a:rPr lang="ru-RU" sz="1050" b="1" dirty="0">
                          <a:effectLst/>
                        </a:rPr>
                        <a:t> </a:t>
                      </a:r>
                      <a:r>
                        <a:rPr lang="ru-RU" sz="1050" b="1" dirty="0" err="1">
                          <a:effectLst/>
                        </a:rPr>
                        <a:t>НОО</a:t>
                      </a:r>
                      <a:r>
                        <a:rPr lang="ru-RU" sz="1050" b="1" dirty="0">
                          <a:effectLst/>
                        </a:rPr>
                        <a:t>: выпускник научится / получит возможность научиться или проверяемые требования (умения) в соответствии с </a:t>
                      </a:r>
                      <a:r>
                        <a:rPr lang="ru-RU" sz="1050" b="1" dirty="0" err="1">
                          <a:effectLst/>
                        </a:rPr>
                        <a:t>ФГОС</a:t>
                      </a:r>
                      <a:endParaRPr lang="ru-RU"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51856539"/>
                  </a:ext>
                </a:extLst>
              </a:tr>
              <a:tr h="191684">
                <a:tc>
                  <a:txBody>
                    <a:bodyPr/>
                    <a:lstStyle/>
                    <a:p>
                      <a:pPr marL="136525" algn="l">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tc>
                <a:tc>
                  <a:txBody>
                    <a:bodyPr/>
                    <a:lstStyle/>
                    <a:p>
                      <a:pPr marL="68580" algn="just">
                        <a:lnSpc>
                          <a:spcPts val="135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Развитие умений моделировать реальные ситуации на языке геометрии, исследовать построенную модель с использованием геометрических понятий и теорем, аппарата алгебры. Использовать свойства геометрических фигур для решения задач практического содержания</a:t>
                      </a:r>
                    </a:p>
                  </a:txBody>
                  <a:tcPr marL="0" marR="0" marT="0" marB="0"/>
                </a:tc>
                <a:extLst>
                  <a:ext uri="{0D108BD9-81ED-4DB2-BD59-A6C34878D82A}">
                    <a16:rowId xmlns:a16="http://schemas.microsoft.com/office/drawing/2014/main" val="3042111620"/>
                  </a:ext>
                </a:extLst>
              </a:tr>
              <a:tr h="179749">
                <a:tc>
                  <a:txBody>
                    <a:bodyPr/>
                    <a:lstStyle/>
                    <a:p>
                      <a:pPr marL="67945" marR="61595"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16.1</a:t>
                      </a:r>
                    </a:p>
                  </a:txBody>
                  <a:tcPr marL="0" marR="0" marT="0" marB="0"/>
                </a:tc>
                <a:tc>
                  <a:txBody>
                    <a:bodyPr/>
                    <a:lstStyle/>
                    <a:p>
                      <a:pPr marL="68580" marR="61595" algn="just">
                        <a:lnSpc>
                          <a:spcPct val="115000"/>
                        </a:lnSpc>
                        <a:spcAft>
                          <a:spcPts val="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Развитие умения использовать функционально графические представления для описания реальных зависимостей. Представлять данные в виде таблиц, диаграмм, графиков / иллюстрировать с помощью графика реальную зависимость или процесс по их характеристикам</a:t>
                      </a:r>
                    </a:p>
                  </a:txBody>
                  <a:tcPr marL="0" marR="0" marT="0" marB="0"/>
                </a:tc>
                <a:extLst>
                  <a:ext uri="{0D108BD9-81ED-4DB2-BD59-A6C34878D82A}">
                    <a16:rowId xmlns:a16="http://schemas.microsoft.com/office/drawing/2014/main" val="1851672037"/>
                  </a:ext>
                </a:extLst>
              </a:tr>
              <a:tr h="244082">
                <a:tc>
                  <a:txBody>
                    <a:bodyPr/>
                    <a:lstStyle/>
                    <a:p>
                      <a:pPr marL="67945" marR="61595"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16.2</a:t>
                      </a:r>
                    </a:p>
                  </a:txBody>
                  <a:tcPr marL="0" marR="0" marT="0" marB="0"/>
                </a:tc>
                <a:tc>
                  <a:txBody>
                    <a:bodyPr/>
                    <a:lstStyle/>
                    <a:p>
                      <a:pPr marL="68580" marR="61595" algn="just">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Развитие умения использовать функционально графические представления для описания реальных зависимостей. Представлять данные в виде таблиц, диаграмм, графиков / иллюстрировать с помощью графика реальную зависимость или процесс по их характеристикам</a:t>
                      </a:r>
                    </a:p>
                  </a:txBody>
                  <a:tcPr marL="0" marR="0" marT="0" marB="0"/>
                </a:tc>
                <a:extLst>
                  <a:ext uri="{0D108BD9-81ED-4DB2-BD59-A6C34878D82A}">
                    <a16:rowId xmlns:a16="http://schemas.microsoft.com/office/drawing/2014/main" val="1769400083"/>
                  </a:ext>
                </a:extLst>
              </a:tr>
              <a:tr h="166848">
                <a:tc>
                  <a:txBody>
                    <a:bodyPr/>
                    <a:lstStyle/>
                    <a:p>
                      <a:pPr marL="66040" marR="61595" algn="ctr">
                        <a:spcAft>
                          <a:spcPts val="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17</a:t>
                      </a:r>
                    </a:p>
                  </a:txBody>
                  <a:tcPr marL="0" marR="0" marT="0" marB="0"/>
                </a:tc>
                <a:tc>
                  <a:txBody>
                    <a:bodyPr/>
                    <a:lstStyle/>
                    <a:p>
                      <a:pPr marL="68580" marR="62230" algn="just">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Овладение геометрическим языком, формирование систематических знаний о плоских фигурах и их свойствах, использование геометрических понятий и теорем. Оперировать на базовом уровне понятиями геометрических фигур / применять геометрические факты для решения задач, в том числе предполагающих несколько шагов решения</a:t>
                      </a:r>
                    </a:p>
                  </a:txBody>
                  <a:tcPr marL="0" marR="0" marT="0" marB="0"/>
                </a:tc>
                <a:extLst>
                  <a:ext uri="{0D108BD9-81ED-4DB2-BD59-A6C34878D82A}">
                    <a16:rowId xmlns:a16="http://schemas.microsoft.com/office/drawing/2014/main" val="2217835660"/>
                  </a:ext>
                </a:extLst>
              </a:tr>
              <a:tr h="150210">
                <a:tc>
                  <a:txBody>
                    <a:bodyPr/>
                    <a:lstStyle/>
                    <a:p>
                      <a:pPr marL="66040" marR="61595"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18</a:t>
                      </a:r>
                    </a:p>
                  </a:txBody>
                  <a:tcPr marL="0" marR="0" marT="0" marB="0"/>
                </a:tc>
                <a:tc>
                  <a:txBody>
                    <a:bodyPr/>
                    <a:lstStyle/>
                    <a:p>
                      <a:pPr marL="68580" marR="59690" algn="just">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Развитие умения применять изученные понятия, результаты, методы для решения задач практического характера, умений моделировать реальные ситуации на языке алгебры, исследовать построенные модели с использованием аппарата алгебры. Решать задачи разных типов (на производительность, движение) / решать простые и сложные задачи разных типов, выбирать соответствующие уравнения или системы уравнений для составления математической модели заданной реальной ситуации или прикладной задачи</a:t>
                      </a:r>
                    </a:p>
                  </a:txBody>
                  <a:tcPr marL="0" marR="0" marT="0" marB="0"/>
                </a:tc>
                <a:extLst>
                  <a:ext uri="{0D108BD9-81ED-4DB2-BD59-A6C34878D82A}">
                    <a16:rowId xmlns:a16="http://schemas.microsoft.com/office/drawing/2014/main" val="950850881"/>
                  </a:ext>
                </a:extLst>
              </a:tr>
              <a:tr h="196119">
                <a:tc>
                  <a:txBody>
                    <a:bodyPr/>
                    <a:lstStyle/>
                    <a:p>
                      <a:pPr marL="66040" marR="61595"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19</a:t>
                      </a:r>
                    </a:p>
                  </a:txBody>
                  <a:tcPr marL="0" marR="0" marT="0" marB="0"/>
                </a:tc>
                <a:tc>
                  <a:txBody>
                    <a:bodyPr/>
                    <a:lstStyle/>
                    <a:p>
                      <a:pPr marL="68580" marR="62230" algn="just">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Развитие умений точно и грамотно выражать свои мысли с применением математической терминологии и символики, проводить классификации, логические обоснования, доказательства. Решать простые и сложные задачи разных типов, а также задачи повышенной трудности</a:t>
                      </a:r>
                    </a:p>
                  </a:txBody>
                  <a:tcPr marL="0" marR="0" marT="0" marB="0"/>
                </a:tc>
                <a:extLst>
                  <a:ext uri="{0D108BD9-81ED-4DB2-BD59-A6C34878D82A}">
                    <a16:rowId xmlns:a16="http://schemas.microsoft.com/office/drawing/2014/main" val="1146780100"/>
                  </a:ext>
                </a:extLst>
              </a:tr>
            </a:tbl>
          </a:graphicData>
        </a:graphic>
      </p:graphicFrame>
      <p:sp>
        <p:nvSpPr>
          <p:cNvPr id="4" name="TextBox 3">
            <a:extLst>
              <a:ext uri="{FF2B5EF4-FFF2-40B4-BE49-F238E27FC236}">
                <a16:creationId xmlns:a16="http://schemas.microsoft.com/office/drawing/2014/main" id="{17BF2107-2708-4D4B-B490-341EAB8F9C88}"/>
              </a:ext>
            </a:extLst>
          </p:cNvPr>
          <p:cNvSpPr txBox="1"/>
          <p:nvPr/>
        </p:nvSpPr>
        <p:spPr>
          <a:xfrm>
            <a:off x="10662222" y="13711"/>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8 класс</a:t>
            </a:r>
          </a:p>
        </p:txBody>
      </p:sp>
    </p:spTree>
    <p:extLst>
      <p:ext uri="{BB962C8B-B14F-4D97-AF65-F5344CB8AC3E}">
        <p14:creationId xmlns:p14="http://schemas.microsoft.com/office/powerpoint/2010/main" val="1350227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dirty="0"/>
              <a:t>Изменение доли участников по качеству знаний («4»+«5») по результатам ВПР в  2021-202</a:t>
            </a:r>
            <a:r>
              <a:rPr lang="en-US" sz="2000" dirty="0"/>
              <a:t>4</a:t>
            </a:r>
            <a:r>
              <a:rPr lang="ru-RU" sz="2000" dirty="0"/>
              <a:t>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572397451"/>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1144333632"/>
              </p:ext>
            </p:extLst>
          </p:nvPr>
        </p:nvGraphicFramePr>
        <p:xfrm>
          <a:off x="0" y="3691468"/>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2DB9409-43BA-4C46-AE71-06CF830366C8}"/>
              </a:ext>
            </a:extLst>
          </p:cNvPr>
          <p:cNvSpPr txBox="1"/>
          <p:nvPr/>
        </p:nvSpPr>
        <p:spPr>
          <a:xfrm>
            <a:off x="10662222" y="13711"/>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8 класс</a:t>
            </a:r>
          </a:p>
        </p:txBody>
      </p:sp>
    </p:spTree>
    <p:extLst>
      <p:ext uri="{BB962C8B-B14F-4D97-AF65-F5344CB8AC3E}">
        <p14:creationId xmlns:p14="http://schemas.microsoft.com/office/powerpoint/2010/main" val="1015029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450007" y="265259"/>
            <a:ext cx="7774463" cy="573640"/>
          </a:xfrm>
        </p:spPr>
        <p:txBody>
          <a:bodyPr>
            <a:normAutofit/>
          </a:bodyPr>
          <a:lstStyle/>
          <a:p>
            <a:r>
              <a:rPr lang="ru-RU" dirty="0"/>
              <a:t>Цель Всероссийских проверочных работ</a:t>
            </a:r>
          </a:p>
        </p:txBody>
      </p:sp>
      <p:sp>
        <p:nvSpPr>
          <p:cNvPr id="5" name="Объект 4">
            <a:extLst>
              <a:ext uri="{FF2B5EF4-FFF2-40B4-BE49-F238E27FC236}">
                <a16:creationId xmlns:a16="http://schemas.microsoft.com/office/drawing/2014/main" id="{BC378BAD-155E-DB7C-261D-1B9411CA07DF}"/>
              </a:ext>
            </a:extLst>
          </p:cNvPr>
          <p:cNvSpPr>
            <a:spLocks noGrp="1"/>
          </p:cNvSpPr>
          <p:nvPr>
            <p:ph idx="1"/>
          </p:nvPr>
        </p:nvSpPr>
        <p:spPr>
          <a:xfrm>
            <a:off x="731520" y="1131887"/>
            <a:ext cx="10728960" cy="4594226"/>
          </a:xfrm>
        </p:spPr>
        <p:txBody>
          <a:bodyPr>
            <a:noAutofit/>
          </a:bodyPr>
          <a:lstStyle/>
          <a:p>
            <a:pPr algn="just"/>
            <a:r>
              <a:rPr lang="ru-RU" sz="5400" dirty="0">
                <a:latin typeface="+mn-lt"/>
              </a:rPr>
              <a:t>Мониторинг уровня подготовки обучающихся в соответствии с федеральными государственными образовательными стандартами</a:t>
            </a:r>
          </a:p>
          <a:p>
            <a:pPr algn="just"/>
            <a:endParaRPr lang="ru-RU" sz="5400" dirty="0">
              <a:latin typeface="+mn-lt"/>
            </a:endParaRPr>
          </a:p>
        </p:txBody>
      </p:sp>
    </p:spTree>
    <p:extLst>
      <p:ext uri="{BB962C8B-B14F-4D97-AF65-F5344CB8AC3E}">
        <p14:creationId xmlns:p14="http://schemas.microsoft.com/office/powerpoint/2010/main" val="403740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46145" y="172664"/>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263184595"/>
              </p:ext>
            </p:extLst>
          </p:nvPr>
        </p:nvGraphicFramePr>
        <p:xfrm>
          <a:off x="414337" y="701974"/>
          <a:ext cx="11363325" cy="5705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346040" y="6343936"/>
            <a:ext cx="265419" cy="143502"/>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333470" y="6627565"/>
            <a:ext cx="263867" cy="156604"/>
          </a:xfrm>
          <a:prstGeom prst="rect">
            <a:avLst/>
          </a:prstGeom>
          <a:solidFill>
            <a:srgbClr val="FFC000"/>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331909" y="6082014"/>
            <a:ext cx="265428" cy="156626"/>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047854C5-D003-43BD-8B55-6B055099E7B4}"/>
              </a:ext>
            </a:extLst>
          </p:cNvPr>
          <p:cNvSpPr txBox="1"/>
          <p:nvPr/>
        </p:nvSpPr>
        <p:spPr>
          <a:xfrm>
            <a:off x="10662222" y="13711"/>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8 класс</a:t>
            </a:r>
          </a:p>
        </p:txBody>
      </p:sp>
    </p:spTree>
    <p:extLst>
      <p:ext uri="{BB962C8B-B14F-4D97-AF65-F5344CB8AC3E}">
        <p14:creationId xmlns:p14="http://schemas.microsoft.com/office/powerpoint/2010/main" val="12435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3557897051"/>
              </p:ext>
            </p:extLst>
          </p:nvPr>
        </p:nvGraphicFramePr>
        <p:xfrm>
          <a:off x="177723" y="2717849"/>
          <a:ext cx="3756179" cy="116329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412530">
                <a:tc>
                  <a:txBody>
                    <a:bodyPr/>
                    <a:lstStyle/>
                    <a:p>
                      <a:pPr algn="ctr"/>
                      <a:r>
                        <a:rPr lang="ru-RU" sz="1400" dirty="0"/>
                        <a:t>Количество участников</a:t>
                      </a:r>
                    </a:p>
                  </a:txBody>
                  <a:tcPr anchor="ctr"/>
                </a:tc>
                <a:tc>
                  <a:txBody>
                    <a:bodyPr/>
                    <a:lstStyle/>
                    <a:p>
                      <a:pPr algn="ctr"/>
                      <a:r>
                        <a:rPr lang="ru-RU" sz="1400" dirty="0"/>
                        <a:t>8 класс</a:t>
                      </a:r>
                    </a:p>
                  </a:txBody>
                  <a:tcPr anchor="ctr"/>
                </a:tc>
                <a:extLst>
                  <a:ext uri="{0D108BD9-81ED-4DB2-BD59-A6C34878D82A}">
                    <a16:rowId xmlns:a16="http://schemas.microsoft.com/office/drawing/2014/main" val="3892861024"/>
                  </a:ext>
                </a:extLst>
              </a:tr>
              <a:tr h="420129">
                <a:tc>
                  <a:txBody>
                    <a:bodyPr/>
                    <a:lstStyle/>
                    <a:p>
                      <a:pPr algn="ctr"/>
                      <a:r>
                        <a:rPr lang="ru-RU" sz="1400" dirty="0"/>
                        <a:t>Россия (вся выборка)</a:t>
                      </a:r>
                    </a:p>
                  </a:txBody>
                  <a:tcPr anchor="ctr"/>
                </a:tc>
                <a:tc>
                  <a:txBody>
                    <a:bodyPr/>
                    <a:lstStyle/>
                    <a:p>
                      <a:pPr algn="ctr"/>
                      <a:r>
                        <a:rPr lang="en-US" sz="1400" dirty="0"/>
                        <a:t>1351776</a:t>
                      </a:r>
                      <a:endParaRPr lang="ru-RU" sz="1400" dirty="0"/>
                    </a:p>
                  </a:txBody>
                  <a:tcPr anchor="ctr"/>
                </a:tc>
                <a:extLst>
                  <a:ext uri="{0D108BD9-81ED-4DB2-BD59-A6C34878D82A}">
                    <a16:rowId xmlns:a16="http://schemas.microsoft.com/office/drawing/2014/main" val="1517554406"/>
                  </a:ext>
                </a:extLst>
              </a:tr>
              <a:tr h="330631">
                <a:tc>
                  <a:txBody>
                    <a:bodyPr/>
                    <a:lstStyle/>
                    <a:p>
                      <a:pPr algn="ctr"/>
                      <a:r>
                        <a:rPr lang="ru-RU" sz="1400" dirty="0"/>
                        <a:t>Приморский край</a:t>
                      </a:r>
                    </a:p>
                  </a:txBody>
                  <a:tcPr anchor="ctr"/>
                </a:tc>
                <a:tc>
                  <a:txBody>
                    <a:bodyPr/>
                    <a:lstStyle/>
                    <a:p>
                      <a:pPr algn="ctr"/>
                      <a:r>
                        <a:rPr lang="ru-RU" sz="1400" dirty="0"/>
                        <a:t>17594</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3518961769"/>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A3CC2ED-FB31-4A0D-BAA9-81E71BD34F62}"/>
              </a:ext>
            </a:extLst>
          </p:cNvPr>
          <p:cNvSpPr txBox="1"/>
          <p:nvPr/>
        </p:nvSpPr>
        <p:spPr>
          <a:xfrm>
            <a:off x="10662222" y="13711"/>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8 класс</a:t>
            </a:r>
          </a:p>
        </p:txBody>
      </p:sp>
    </p:spTree>
    <p:extLst>
      <p:ext uri="{BB962C8B-B14F-4D97-AF65-F5344CB8AC3E}">
        <p14:creationId xmlns:p14="http://schemas.microsoft.com/office/powerpoint/2010/main" val="2173761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2629115700"/>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701787" y="4643004"/>
            <a:ext cx="211335" cy="290630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688579" y="5133976"/>
            <a:ext cx="233464" cy="1946495"/>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427223" y="4918312"/>
            <a:ext cx="211334" cy="2382433"/>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585797" y="4536515"/>
            <a:ext cx="211334" cy="3163543"/>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 name="TextBox 3">
            <a:extLst>
              <a:ext uri="{FF2B5EF4-FFF2-40B4-BE49-F238E27FC236}">
                <a16:creationId xmlns:a16="http://schemas.microsoft.com/office/drawing/2014/main" id="{3A8123AB-B78E-4DA2-BDCE-A3E5D1AA0A7F}"/>
              </a:ext>
            </a:extLst>
          </p:cNvPr>
          <p:cNvSpPr txBox="1"/>
          <p:nvPr/>
        </p:nvSpPr>
        <p:spPr>
          <a:xfrm>
            <a:off x="2415239" y="6236009"/>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543550" y="6236009"/>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256665" y="6236009"/>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529086" y="6215196"/>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702B1747-AE01-4289-87E9-E21DF1E62B91}"/>
              </a:ext>
            </a:extLst>
          </p:cNvPr>
          <p:cNvSpPr txBox="1"/>
          <p:nvPr/>
        </p:nvSpPr>
        <p:spPr>
          <a:xfrm>
            <a:off x="10662222" y="13711"/>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8 класс</a:t>
            </a:r>
          </a:p>
        </p:txBody>
      </p:sp>
    </p:spTree>
    <p:extLst>
      <p:ext uri="{BB962C8B-B14F-4D97-AF65-F5344CB8AC3E}">
        <p14:creationId xmlns:p14="http://schemas.microsoft.com/office/powerpoint/2010/main" val="4162203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1194979474"/>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A79B4CE-8C4C-4143-86D1-8CB94B4E109B}"/>
              </a:ext>
            </a:extLst>
          </p:cNvPr>
          <p:cNvSpPr txBox="1"/>
          <p:nvPr/>
        </p:nvSpPr>
        <p:spPr>
          <a:xfrm>
            <a:off x="10662222" y="13711"/>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8 класс</a:t>
            </a:r>
          </a:p>
        </p:txBody>
      </p:sp>
    </p:spTree>
    <p:extLst>
      <p:ext uri="{BB962C8B-B14F-4D97-AF65-F5344CB8AC3E}">
        <p14:creationId xmlns:p14="http://schemas.microsoft.com/office/powerpoint/2010/main" val="1318859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mc:Choice xmlns:cx1="http://schemas.microsoft.com/office/drawing/2015/9/8/chartex" Requires="cx1">
          <p:graphicFrame>
            <p:nvGraphicFramePr>
              <p:cNvPr id="2" name="Диаграмма 1">
                <a:extLst>
                  <a:ext uri="{FF2B5EF4-FFF2-40B4-BE49-F238E27FC236}">
                    <a16:creationId xmlns:a16="http://schemas.microsoft.com/office/drawing/2014/main" id="{0235B4D5-5671-63AE-0EC5-86244F5F15A1}"/>
                  </a:ext>
                </a:extLst>
              </p:cNvPr>
              <p:cNvGraphicFramePr/>
              <p:nvPr>
                <p:extLst>
                  <p:ext uri="{D42A27DB-BD31-4B8C-83A1-F6EECF244321}">
                    <p14:modId xmlns:p14="http://schemas.microsoft.com/office/powerpoint/2010/main" val="437307784"/>
                  </p:ext>
                </p:extLst>
              </p:nvPr>
            </p:nvGraphicFramePr>
            <p:xfrm>
              <a:off x="1887521" y="1377018"/>
              <a:ext cx="8137055" cy="3815767"/>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2" name="Диаграмма 1">
                <a:extLst>
                  <a:ext uri="{FF2B5EF4-FFF2-40B4-BE49-F238E27FC236}">
                    <a16:creationId xmlns:a16="http://schemas.microsoft.com/office/drawing/2014/main" id="{0235B4D5-5671-63AE-0EC5-86244F5F15A1}"/>
                  </a:ext>
                </a:extLst>
              </p:cNvPr>
              <p:cNvPicPr>
                <a:picLocks noGrp="1" noRot="1" noChangeAspect="1" noMove="1" noResize="1" noEditPoints="1" noAdjustHandles="1" noChangeArrowheads="1" noChangeShapeType="1"/>
              </p:cNvPicPr>
              <p:nvPr/>
            </p:nvPicPr>
            <p:blipFill>
              <a:blip r:embed="rId3"/>
              <a:stretch>
                <a:fillRect/>
              </a:stretch>
            </p:blipFill>
            <p:spPr>
              <a:xfrm>
                <a:off x="1887521" y="1377018"/>
                <a:ext cx="8137055" cy="3815767"/>
              </a:xfrm>
              <a:prstGeom prst="rect">
                <a:avLst/>
              </a:prstGeom>
            </p:spPr>
          </p:pic>
        </mc:Fallback>
      </mc:AlternateContent>
      <p:sp>
        <p:nvSpPr>
          <p:cNvPr id="4" name="TextBox 3">
            <a:extLst>
              <a:ext uri="{FF2B5EF4-FFF2-40B4-BE49-F238E27FC236}">
                <a16:creationId xmlns:a16="http://schemas.microsoft.com/office/drawing/2014/main" id="{40F5EB99-72A7-40A0-98AD-7F6F43407CF9}"/>
              </a:ext>
            </a:extLst>
          </p:cNvPr>
          <p:cNvSpPr txBox="1"/>
          <p:nvPr/>
        </p:nvSpPr>
        <p:spPr>
          <a:xfrm>
            <a:off x="10662222" y="13711"/>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8 класс</a:t>
            </a:r>
          </a:p>
        </p:txBody>
      </p:sp>
    </p:spTree>
    <p:extLst>
      <p:ext uri="{BB962C8B-B14F-4D97-AF65-F5344CB8AC3E}">
        <p14:creationId xmlns:p14="http://schemas.microsoft.com/office/powerpoint/2010/main" val="3990502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математике в 8 классах приняло участие </a:t>
            </a:r>
            <a:r>
              <a:rPr lang="ru-RU" sz="2800" b="1" dirty="0">
                <a:latin typeface="+mn-lt"/>
              </a:rPr>
              <a:t>17594</a:t>
            </a:r>
            <a:r>
              <a:rPr lang="ru-RU" sz="2800" dirty="0">
                <a:latin typeface="+mn-lt"/>
              </a:rPr>
              <a:t> человек.</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(получили «2») </a:t>
            </a:r>
            <a:r>
              <a:rPr lang="ru-RU" sz="2800" b="1" dirty="0">
                <a:latin typeface="+mn-lt"/>
              </a:rPr>
              <a:t>1</a:t>
            </a:r>
            <a:r>
              <a:rPr lang="en-US" sz="2800" b="1" dirty="0">
                <a:latin typeface="+mn-lt"/>
              </a:rPr>
              <a:t>654</a:t>
            </a:r>
            <a:r>
              <a:rPr lang="ru-RU" sz="2800" dirty="0">
                <a:latin typeface="+mn-lt"/>
              </a:rPr>
              <a:t> участников (</a:t>
            </a:r>
            <a:r>
              <a:rPr lang="ru-RU" sz="2800" b="1" dirty="0">
                <a:latin typeface="+mn-lt"/>
              </a:rPr>
              <a:t>9,6</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en-US" sz="2800" b="1" dirty="0">
                <a:latin typeface="+mn-lt"/>
              </a:rPr>
              <a:t>29</a:t>
            </a:r>
            <a:r>
              <a:rPr lang="ru-RU" sz="2800" b="1" dirty="0">
                <a:latin typeface="+mn-lt"/>
              </a:rPr>
              <a:t>,</a:t>
            </a:r>
            <a:r>
              <a:rPr lang="en-US" sz="2800" b="1" dirty="0">
                <a:latin typeface="+mn-lt"/>
              </a:rPr>
              <a:t>27</a:t>
            </a:r>
            <a:r>
              <a:rPr lang="ru-RU" sz="2800" dirty="0">
                <a:latin typeface="+mn-lt"/>
              </a:rPr>
              <a:t>% участников показали качество знаний (получили «4» и «5»)              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a:t>
            </a:r>
            <a:r>
              <a:rPr lang="ru-RU" sz="2800" b="1" dirty="0">
                <a:latin typeface="+mn-lt"/>
              </a:rPr>
              <a:t> </a:t>
            </a:r>
            <a:r>
              <a:rPr lang="ru-RU" b="1" dirty="0">
                <a:latin typeface="+mn-lt"/>
              </a:rPr>
              <a:t>7, 9, 12, 13, 15, 16.2, 17, 18, 19</a:t>
            </a:r>
            <a:r>
              <a:rPr lang="ru-RU" sz="2800" b="1" dirty="0">
                <a:latin typeface="+mn-lt"/>
              </a:rPr>
              <a:t>.</a:t>
            </a:r>
          </a:p>
        </p:txBody>
      </p:sp>
      <p:sp>
        <p:nvSpPr>
          <p:cNvPr id="5" name="TextBox 4">
            <a:extLst>
              <a:ext uri="{FF2B5EF4-FFF2-40B4-BE49-F238E27FC236}">
                <a16:creationId xmlns:a16="http://schemas.microsoft.com/office/drawing/2014/main" id="{3DDCDA87-1B59-44D6-9558-88859C864AF5}"/>
              </a:ext>
            </a:extLst>
          </p:cNvPr>
          <p:cNvSpPr txBox="1"/>
          <p:nvPr/>
        </p:nvSpPr>
        <p:spPr>
          <a:xfrm>
            <a:off x="10662222" y="13711"/>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8 класс</a:t>
            </a:r>
          </a:p>
        </p:txBody>
      </p:sp>
    </p:spTree>
    <p:extLst>
      <p:ext uri="{BB962C8B-B14F-4D97-AF65-F5344CB8AC3E}">
        <p14:creationId xmlns:p14="http://schemas.microsoft.com/office/powerpoint/2010/main" val="3561033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математике (углубленной)</a:t>
            </a:r>
          </a:p>
        </p:txBody>
      </p:sp>
    </p:spTree>
    <p:extLst>
      <p:ext uri="{BB962C8B-B14F-4D97-AF65-F5344CB8AC3E}">
        <p14:creationId xmlns:p14="http://schemas.microsoft.com/office/powerpoint/2010/main" val="1191691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19828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r>
              <a:rPr lang="ru-RU" dirty="0">
                <a:solidFill>
                  <a:sysClr val="windowText" lastClr="000000"/>
                </a:solidFill>
              </a:rPr>
              <a:t>7</a:t>
            </a:r>
            <a:r>
              <a:rPr lang="en-US" dirty="0">
                <a:solidFill>
                  <a:sysClr val="windowText" lastClr="000000"/>
                </a:solidFill>
              </a:rPr>
              <a:t> </a:t>
            </a:r>
            <a:r>
              <a:rPr lang="ru-RU"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8" y="198288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8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18414"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одной части</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155092" y="5200282"/>
            <a:ext cx="8801018" cy="1506659"/>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endParaRPr lang="ru-RU" sz="1400" dirty="0">
              <a:solidFill>
                <a:schemeClr val="tx1"/>
              </a:solidFill>
            </a:endParaRPr>
          </a:p>
          <a:p>
            <a:pPr>
              <a:lnSpc>
                <a:spcPct val="114000"/>
              </a:lnSpc>
            </a:pPr>
            <a:r>
              <a:rPr lang="ru-RU" sz="1400" dirty="0">
                <a:solidFill>
                  <a:schemeClr val="tx1"/>
                </a:solidFill>
              </a:rPr>
              <a:t>В заданиях 1–3, 5–10, 13 необходимо записать только ответ. </a:t>
            </a:r>
            <a:endParaRPr lang="en-US" sz="1400" dirty="0">
              <a:solidFill>
                <a:schemeClr val="tx1"/>
              </a:solidFill>
            </a:endParaRPr>
          </a:p>
          <a:p>
            <a:pPr>
              <a:lnSpc>
                <a:spcPct val="114000"/>
              </a:lnSpc>
            </a:pPr>
            <a:r>
              <a:rPr lang="ru-RU" sz="1400" dirty="0">
                <a:solidFill>
                  <a:schemeClr val="tx1"/>
                </a:solidFill>
              </a:rPr>
              <a:t>В задании 4 нужно отметить точку на числовой прямой. </a:t>
            </a:r>
            <a:endParaRPr lang="en-US" sz="1400" dirty="0">
              <a:solidFill>
                <a:schemeClr val="tx1"/>
              </a:solidFill>
            </a:endParaRPr>
          </a:p>
          <a:p>
            <a:pPr>
              <a:lnSpc>
                <a:spcPct val="114000"/>
              </a:lnSpc>
            </a:pPr>
            <a:r>
              <a:rPr lang="ru-RU" sz="1400" dirty="0">
                <a:solidFill>
                  <a:schemeClr val="tx1"/>
                </a:solidFill>
              </a:rPr>
              <a:t>В заданиях 11, 12, 14–17 требуется записать решение и ответ.</a:t>
            </a:r>
          </a:p>
          <a:p>
            <a:endParaRPr lang="ru-RU" sz="1400" dirty="0">
              <a:solidFill>
                <a:schemeClr val="tx1"/>
              </a:solidFill>
            </a:endParaRP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2907380"/>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5</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199364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22</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7" y="2907380"/>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9 задания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175580"/>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675096085"/>
              </p:ext>
            </p:extLst>
          </p:nvPr>
        </p:nvGraphicFramePr>
        <p:xfrm>
          <a:off x="7953375" y="2142394"/>
          <a:ext cx="4002735" cy="1441065"/>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663073">
                <a:tc>
                  <a:txBody>
                    <a:bodyPr/>
                    <a:lstStyle/>
                    <a:p>
                      <a:pPr algn="ctr"/>
                      <a:r>
                        <a:rPr lang="ru-RU" sz="1600" dirty="0"/>
                        <a:t>Первичные баллы</a:t>
                      </a:r>
                    </a:p>
                  </a:txBody>
                  <a:tcPr anchor="ctr"/>
                </a:tc>
                <a:tc>
                  <a:txBody>
                    <a:bodyPr/>
                    <a:lstStyle/>
                    <a:p>
                      <a:pPr algn="ctr"/>
                      <a:r>
                        <a:rPr lang="ru-RU" sz="1600" dirty="0"/>
                        <a:t>0-4</a:t>
                      </a:r>
                    </a:p>
                  </a:txBody>
                  <a:tcPr anchor="ctr"/>
                </a:tc>
                <a:tc>
                  <a:txBody>
                    <a:bodyPr/>
                    <a:lstStyle/>
                    <a:p>
                      <a:pPr algn="ctr"/>
                      <a:r>
                        <a:rPr lang="ru-RU" sz="1600" dirty="0"/>
                        <a:t>5-10</a:t>
                      </a:r>
                    </a:p>
                  </a:txBody>
                  <a:tcPr anchor="ctr"/>
                </a:tc>
                <a:tc>
                  <a:txBody>
                    <a:bodyPr/>
                    <a:lstStyle/>
                    <a:p>
                      <a:pPr algn="ctr"/>
                      <a:r>
                        <a:rPr lang="ru-RU" sz="1600" dirty="0"/>
                        <a:t>11-15</a:t>
                      </a:r>
                    </a:p>
                  </a:txBody>
                  <a:tcPr anchor="ctr"/>
                </a:tc>
                <a:tc>
                  <a:txBody>
                    <a:bodyPr/>
                    <a:lstStyle/>
                    <a:p>
                      <a:pPr algn="ctr"/>
                      <a:r>
                        <a:rPr lang="ru-RU" sz="1600" dirty="0"/>
                        <a:t>16-2</a:t>
                      </a:r>
                      <a:r>
                        <a:rPr lang="en-US" sz="1600" dirty="0"/>
                        <a:t>2</a:t>
                      </a:r>
                      <a:endParaRPr lang="ru-RU" sz="1600" dirty="0"/>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8742" y="5200282"/>
            <a:ext cx="927454" cy="1518853"/>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767770"/>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38821"/>
            <a:ext cx="1054895" cy="1054895"/>
          </a:xfrm>
          <a:prstGeom prst="rect">
            <a:avLst/>
          </a:prstGeom>
        </p:spPr>
      </p:pic>
      <p:sp>
        <p:nvSpPr>
          <p:cNvPr id="19" name="TextBox 18">
            <a:extLst>
              <a:ext uri="{FF2B5EF4-FFF2-40B4-BE49-F238E27FC236}">
                <a16:creationId xmlns:a16="http://schemas.microsoft.com/office/drawing/2014/main" id="{30687246-9468-4630-8575-223D12952E35}"/>
              </a:ext>
            </a:extLst>
          </p:cNvPr>
          <p:cNvSpPr txBox="1"/>
          <p:nvPr/>
        </p:nvSpPr>
        <p:spPr>
          <a:xfrm>
            <a:off x="10150544" y="0"/>
            <a:ext cx="2041456" cy="276999"/>
          </a:xfrm>
          <a:prstGeom prst="rect">
            <a:avLst/>
          </a:prstGeom>
          <a:noFill/>
        </p:spPr>
        <p:txBody>
          <a:bodyPr wrap="square" rtlCol="0">
            <a:spAutoFit/>
          </a:bodyPr>
          <a:lstStyle/>
          <a:p>
            <a:r>
              <a:rPr lang="ru-RU" sz="1200" dirty="0">
                <a:solidFill>
                  <a:schemeClr val="tx2">
                    <a:lumMod val="40000"/>
                    <a:lumOff val="60000"/>
                  </a:schemeClr>
                </a:solidFill>
              </a:rPr>
              <a:t>Математика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8 класс</a:t>
            </a:r>
          </a:p>
        </p:txBody>
      </p:sp>
    </p:spTree>
    <p:extLst>
      <p:ext uri="{BB962C8B-B14F-4D97-AF65-F5344CB8AC3E}">
        <p14:creationId xmlns:p14="http://schemas.microsoft.com/office/powerpoint/2010/main" val="2544119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graphicFrame>
        <p:nvGraphicFramePr>
          <p:cNvPr id="5" name="Таблица 4">
            <a:extLst>
              <a:ext uri="{FF2B5EF4-FFF2-40B4-BE49-F238E27FC236}">
                <a16:creationId xmlns:a16="http://schemas.microsoft.com/office/drawing/2014/main" id="{E2C63D16-4AD3-47DF-9954-447C61C7C887}"/>
              </a:ext>
            </a:extLst>
          </p:cNvPr>
          <p:cNvGraphicFramePr>
            <a:graphicFrameLocks noGrp="1"/>
          </p:cNvGraphicFramePr>
          <p:nvPr>
            <p:extLst>
              <p:ext uri="{D42A27DB-BD31-4B8C-83A1-F6EECF244321}">
                <p14:modId xmlns:p14="http://schemas.microsoft.com/office/powerpoint/2010/main" val="2819825348"/>
              </p:ext>
            </p:extLst>
          </p:nvPr>
        </p:nvGraphicFramePr>
        <p:xfrm>
          <a:off x="215505" y="887106"/>
          <a:ext cx="11760989" cy="5047864"/>
        </p:xfrm>
        <a:graphic>
          <a:graphicData uri="http://schemas.openxmlformats.org/drawingml/2006/table">
            <a:tbl>
              <a:tblPr firstRow="1" firstCol="1" lastRow="1" lastCol="1" bandRow="1" bandCol="1">
                <a:tableStyleId>{5940675A-B579-460E-94D1-54222C63F5DA}</a:tableStyleId>
              </a:tblPr>
              <a:tblGrid>
                <a:gridCol w="402295">
                  <a:extLst>
                    <a:ext uri="{9D8B030D-6E8A-4147-A177-3AD203B41FA5}">
                      <a16:colId xmlns:a16="http://schemas.microsoft.com/office/drawing/2014/main" val="3371003209"/>
                    </a:ext>
                  </a:extLst>
                </a:gridCol>
                <a:gridCol w="11358694">
                  <a:extLst>
                    <a:ext uri="{9D8B030D-6E8A-4147-A177-3AD203B41FA5}">
                      <a16:colId xmlns:a16="http://schemas.microsoft.com/office/drawing/2014/main" val="1794966923"/>
                    </a:ext>
                  </a:extLst>
                </a:gridCol>
              </a:tblGrid>
              <a:tr h="383697">
                <a:tc>
                  <a:txBody>
                    <a:bodyPr/>
                    <a:lstStyle/>
                    <a:p>
                      <a:pPr marL="67945" marR="49530" algn="ctr">
                        <a:lnSpc>
                          <a:spcPct val="100000"/>
                        </a:lnSpc>
                        <a:spcAft>
                          <a:spcPts val="0"/>
                        </a:spcAft>
                      </a:pPr>
                      <a:r>
                        <a:rPr lang="ru-RU" sz="1400" b="1" dirty="0">
                          <a:effectLst/>
                          <a:latin typeface="Montserrat regular" panose="00000500000000000000" pitchFamily="2" charset="-52"/>
                        </a:rPr>
                        <a:t>№ п/п</a:t>
                      </a:r>
                      <a:endParaRPr lang="ru-RU" sz="1400" b="1"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nchor="ctr"/>
                </a:tc>
                <a:tc>
                  <a:txBody>
                    <a:bodyPr/>
                    <a:lstStyle/>
                    <a:p>
                      <a:pPr marL="67945" marR="49530" algn="ctr">
                        <a:lnSpc>
                          <a:spcPct val="100000"/>
                        </a:lnSpc>
                        <a:spcAft>
                          <a:spcPts val="0"/>
                        </a:spcAft>
                      </a:pPr>
                      <a:r>
                        <a:rPr lang="ru-RU" sz="1400" b="1" dirty="0">
                          <a:effectLst/>
                          <a:latin typeface="Montserrat regular" panose="00000500000000000000" pitchFamily="2" charset="-52"/>
                        </a:rPr>
                        <a:t>Блоки ПООП НОО: выпускник научится / получит возможность научиться или проверяемые требования (умения) в соответствии с ФГОС</a:t>
                      </a:r>
                      <a:endParaRPr lang="ru-RU" sz="1400" b="1"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51856539"/>
                  </a:ext>
                </a:extLst>
              </a:tr>
              <a:tr h="234668">
                <a:tc>
                  <a:txBody>
                    <a:bodyPr/>
                    <a:lstStyle/>
                    <a:p>
                      <a:pPr marL="90170" marR="95885" algn="ctr">
                        <a:spcAft>
                          <a:spcPts val="0"/>
                        </a:spcAft>
                      </a:pPr>
                      <a:r>
                        <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rPr>
                        <a:t>1</a:t>
                      </a:r>
                    </a:p>
                  </a:txBody>
                  <a:tcPr marL="0" marR="0" marT="0" marB="0" anchor="ctr"/>
                </a:tc>
                <a:tc>
                  <a:txBody>
                    <a:bodyPr/>
                    <a:lstStyle/>
                    <a:p>
                      <a:pPr marL="90170" marR="95885" algn="just">
                        <a:spcAft>
                          <a:spcPts val="0"/>
                        </a:spcAft>
                      </a:pPr>
                      <a:r>
                        <a:rPr lang="ru-RU" sz="1400" dirty="0"/>
                        <a:t>Оперировать на базовом уровне понятиями «обыкновенная дробь», «квадратный корень»</a:t>
                      </a:r>
                      <a:endPar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316804931"/>
                  </a:ext>
                </a:extLst>
              </a:tr>
              <a:tr h="192027">
                <a:tc>
                  <a:txBody>
                    <a:bodyPr/>
                    <a:lstStyle/>
                    <a:p>
                      <a:pPr marL="90170" marR="95885" algn="ctr">
                        <a:spcAft>
                          <a:spcPts val="0"/>
                        </a:spcAft>
                      </a:pPr>
                      <a:r>
                        <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rPr>
                        <a:t>2</a:t>
                      </a:r>
                    </a:p>
                  </a:txBody>
                  <a:tcPr marL="0" marR="0" marT="0" marB="0" anchor="ctr"/>
                </a:tc>
                <a:tc>
                  <a:txBody>
                    <a:bodyPr/>
                    <a:lstStyle/>
                    <a:p>
                      <a:pPr marL="90170" marR="95885" algn="l">
                        <a:spcAft>
                          <a:spcPts val="0"/>
                        </a:spcAft>
                      </a:pPr>
                      <a:r>
                        <a:rPr lang="ru-RU" sz="1400" dirty="0"/>
                        <a:t>Оперировать на базовом уровне понятиями «уравнение», «корень уравнения»; решать линейные и квадратные уравнения / решать квадратные уравнения и уравнения, сводимые к ним с помощью тождественных преобразований</a:t>
                      </a:r>
                      <a:endPar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38086909"/>
                  </a:ext>
                </a:extLst>
              </a:tr>
              <a:tr h="192027">
                <a:tc>
                  <a:txBody>
                    <a:bodyPr/>
                    <a:lstStyle/>
                    <a:p>
                      <a:pPr marL="90170" marR="95885" algn="ctr">
                        <a:spcAft>
                          <a:spcPts val="0"/>
                        </a:spcAft>
                      </a:pPr>
                      <a:r>
                        <a:rPr lang="ru-RU" sz="1400">
                          <a:effectLst/>
                          <a:latin typeface="Montserrat regular" panose="00000500000000000000" pitchFamily="2" charset="-52"/>
                          <a:ea typeface="Times New Roman" panose="02020603050405020304" pitchFamily="18" charset="0"/>
                          <a:cs typeface="Times New Roman" panose="02020603050405020304" pitchFamily="18" charset="0"/>
                        </a:rPr>
                        <a:t>3</a:t>
                      </a:r>
                    </a:p>
                  </a:txBody>
                  <a:tcPr marL="0" marR="0" marT="0" marB="0" anchor="ctr"/>
                </a:tc>
                <a:tc>
                  <a:txBody>
                    <a:bodyPr/>
                    <a:lstStyle/>
                    <a:p>
                      <a:pPr marL="90170" marR="95885" algn="just">
                        <a:spcAft>
                          <a:spcPts val="0"/>
                        </a:spcAft>
                      </a:pPr>
                      <a:r>
                        <a:rPr lang="ru-RU" sz="1400" dirty="0"/>
                        <a:t>Оперировать на базовом уровне понятиями геометрических фигур, приводить примеры и контрпримеры для подтверждения высказываний</a:t>
                      </a:r>
                      <a:endPar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243113165"/>
                  </a:ext>
                </a:extLst>
              </a:tr>
              <a:tr h="192302">
                <a:tc>
                  <a:txBody>
                    <a:bodyPr/>
                    <a:lstStyle/>
                    <a:p>
                      <a:pPr marL="90170" marR="95885" algn="ctr">
                        <a:spcAft>
                          <a:spcPts val="0"/>
                        </a:spcAft>
                      </a:pPr>
                      <a:r>
                        <a:rPr lang="ru-RU" sz="1400">
                          <a:effectLst/>
                          <a:latin typeface="Montserrat regular" panose="00000500000000000000" pitchFamily="2" charset="-52"/>
                          <a:ea typeface="Times New Roman" panose="02020603050405020304" pitchFamily="18" charset="0"/>
                          <a:cs typeface="Times New Roman" panose="02020603050405020304" pitchFamily="18" charset="0"/>
                        </a:rPr>
                        <a:t>4</a:t>
                      </a:r>
                    </a:p>
                  </a:txBody>
                  <a:tcPr marL="0" marR="0" marT="0" marB="0" anchor="ctr"/>
                </a:tc>
                <a:tc>
                  <a:txBody>
                    <a:bodyPr/>
                    <a:lstStyle/>
                    <a:p>
                      <a:pPr marL="90170" marR="95885" algn="just">
                        <a:spcAft>
                          <a:spcPts val="0"/>
                        </a:spcAft>
                      </a:pPr>
                      <a:r>
                        <a:rPr lang="ru-RU" sz="1400" dirty="0"/>
                        <a:t>Знать свойства чисел и арифметических действий / знать геометрическую интерпретацию целых, рациональных, действительных чисел</a:t>
                      </a:r>
                      <a:endPar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52238309"/>
                  </a:ext>
                </a:extLst>
              </a:tr>
              <a:tr h="184558">
                <a:tc>
                  <a:txBody>
                    <a:bodyPr/>
                    <a:lstStyle/>
                    <a:p>
                      <a:pPr marL="90170" marR="95885" algn="ctr">
                        <a:spcAft>
                          <a:spcPts val="0"/>
                        </a:spcAft>
                      </a:pPr>
                      <a:r>
                        <a:rPr lang="ru-RU" sz="1400">
                          <a:effectLst/>
                          <a:latin typeface="Montserrat regular" panose="00000500000000000000" pitchFamily="2" charset="-52"/>
                          <a:ea typeface="Times New Roman" panose="02020603050405020304" pitchFamily="18" charset="0"/>
                          <a:cs typeface="Times New Roman" panose="02020603050405020304" pitchFamily="18" charset="0"/>
                        </a:rPr>
                        <a:t>5</a:t>
                      </a:r>
                    </a:p>
                  </a:txBody>
                  <a:tcPr marL="0" marR="0" marT="0" marB="0" anchor="ctr"/>
                </a:tc>
                <a:tc>
                  <a:txBody>
                    <a:bodyPr/>
                    <a:lstStyle/>
                    <a:p>
                      <a:pPr marL="90170" marR="95885" algn="l">
                        <a:spcAft>
                          <a:spcPts val="0"/>
                        </a:spcAft>
                      </a:pPr>
                      <a:r>
                        <a:rPr lang="ru-RU" sz="1400" dirty="0"/>
                        <a:t>Оценивать вероятность события в простейших случаях / оценивать вероятность реальных событий и явлений в различных ситуациях</a:t>
                      </a:r>
                      <a:endPar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19602564"/>
                  </a:ext>
                </a:extLst>
              </a:tr>
              <a:tr h="218114">
                <a:tc>
                  <a:txBody>
                    <a:bodyPr/>
                    <a:lstStyle/>
                    <a:p>
                      <a:pPr marL="90170" marR="95885" algn="ctr">
                        <a:spcAft>
                          <a:spcPts val="0"/>
                        </a:spcAft>
                      </a:pPr>
                      <a:r>
                        <a:rPr lang="ru-RU" sz="1400">
                          <a:effectLst/>
                          <a:latin typeface="Montserrat regular" panose="00000500000000000000" pitchFamily="2" charset="-52"/>
                          <a:ea typeface="Times New Roman" panose="02020603050405020304" pitchFamily="18" charset="0"/>
                          <a:cs typeface="Times New Roman" panose="02020603050405020304" pitchFamily="18" charset="0"/>
                        </a:rPr>
                        <a:t>6</a:t>
                      </a:r>
                    </a:p>
                  </a:txBody>
                  <a:tcPr marL="0" marR="0" marT="0" marB="0" anchor="ctr"/>
                </a:tc>
                <a:tc>
                  <a:txBody>
                    <a:bodyPr/>
                    <a:lstStyle/>
                    <a:p>
                      <a:pPr marL="90170" marR="95885" algn="just">
                        <a:spcAft>
                          <a:spcPts val="0"/>
                        </a:spcAft>
                      </a:pPr>
                      <a:r>
                        <a:rPr lang="ru-RU" sz="1400" dirty="0"/>
                        <a:t>Оперировать на базовом уровне понятиями геометрических фигур, применять для решения задач геометрические факты</a:t>
                      </a:r>
                      <a:endPar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10523923"/>
                  </a:ext>
                </a:extLst>
              </a:tr>
              <a:tr h="201336">
                <a:tc>
                  <a:txBody>
                    <a:bodyPr/>
                    <a:lstStyle/>
                    <a:p>
                      <a:pPr marL="90170" marR="95885" algn="ctr">
                        <a:spcAft>
                          <a:spcPts val="0"/>
                        </a:spcAft>
                      </a:pPr>
                      <a:r>
                        <a:rPr lang="ru-RU" sz="1400">
                          <a:effectLst/>
                          <a:latin typeface="Montserrat regular" panose="00000500000000000000" pitchFamily="2" charset="-52"/>
                          <a:ea typeface="Times New Roman" panose="02020603050405020304" pitchFamily="18" charset="0"/>
                          <a:cs typeface="Times New Roman" panose="02020603050405020304" pitchFamily="18" charset="0"/>
                        </a:rPr>
                        <a:t>7</a:t>
                      </a:r>
                    </a:p>
                  </a:txBody>
                  <a:tcPr marL="0" marR="0" marT="0" marB="0" anchor="ctr"/>
                </a:tc>
                <a:tc>
                  <a:txBody>
                    <a:bodyPr/>
                    <a:lstStyle/>
                    <a:p>
                      <a:pPr marL="90170" marR="95885" algn="just">
                        <a:spcAft>
                          <a:spcPts val="0"/>
                        </a:spcAft>
                      </a:pPr>
                      <a:r>
                        <a:rPr lang="ru-RU" sz="1400" dirty="0"/>
                        <a:t>Строить графики линейной функции и обратной пропорциональности Читать информацию, представленную в виде таблицы, диаграммы, графика</a:t>
                      </a:r>
                      <a:endPar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90867957"/>
                  </a:ext>
                </a:extLst>
              </a:tr>
              <a:tr h="183130">
                <a:tc>
                  <a:txBody>
                    <a:bodyPr/>
                    <a:lstStyle/>
                    <a:p>
                      <a:pPr marL="90170" marR="95885" algn="ctr">
                        <a:spcAft>
                          <a:spcPts val="0"/>
                        </a:spcAft>
                      </a:pPr>
                      <a:r>
                        <a:rPr lang="ru-RU" sz="1400">
                          <a:effectLst/>
                          <a:latin typeface="Montserrat regular" panose="00000500000000000000" pitchFamily="2" charset="-52"/>
                          <a:ea typeface="Times New Roman" panose="02020603050405020304" pitchFamily="18" charset="0"/>
                          <a:cs typeface="Times New Roman" panose="02020603050405020304" pitchFamily="18" charset="0"/>
                        </a:rPr>
                        <a:t>8</a:t>
                      </a:r>
                    </a:p>
                  </a:txBody>
                  <a:tcPr marL="0" marR="0" marT="0" marB="0" anchor="ctr"/>
                </a:tc>
                <a:tc>
                  <a:txBody>
                    <a:bodyPr/>
                    <a:lstStyle/>
                    <a:p>
                      <a:pPr marL="90170" marR="95885" algn="l">
                        <a:spcAft>
                          <a:spcPts val="0"/>
                        </a:spcAft>
                        <a:tabLst>
                          <a:tab pos="857250" algn="l"/>
                          <a:tab pos="1540510" algn="l"/>
                          <a:tab pos="2620645" algn="l"/>
                        </a:tabLst>
                      </a:pPr>
                      <a:r>
                        <a:rPr lang="ru-RU" sz="1400" dirty="0"/>
                        <a:t>Выполнять преобразования дробно-линейных выражений, использовать формулы сокращённого умножения</a:t>
                      </a:r>
                      <a:endPar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16968410"/>
                  </a:ext>
                </a:extLst>
              </a:tr>
              <a:tr h="192537">
                <a:tc>
                  <a:txBody>
                    <a:bodyPr/>
                    <a:lstStyle/>
                    <a:p>
                      <a:pPr marL="90170" marR="95885" algn="ctr">
                        <a:spcAft>
                          <a:spcPts val="0"/>
                        </a:spcAft>
                      </a:pPr>
                      <a:r>
                        <a:rPr lang="ru-RU" sz="1400">
                          <a:effectLst/>
                          <a:latin typeface="Montserrat regular" panose="00000500000000000000" pitchFamily="2" charset="-52"/>
                          <a:ea typeface="Times New Roman" panose="02020603050405020304" pitchFamily="18" charset="0"/>
                          <a:cs typeface="Times New Roman" panose="02020603050405020304" pitchFamily="18" charset="0"/>
                        </a:rPr>
                        <a:t>9</a:t>
                      </a:r>
                    </a:p>
                  </a:txBody>
                  <a:tcPr marL="0" marR="0" marT="0" marB="0" anchor="ctr"/>
                </a:tc>
                <a:tc>
                  <a:txBody>
                    <a:bodyPr/>
                    <a:lstStyle/>
                    <a:p>
                      <a:pPr marL="90170" marR="95885" algn="just">
                        <a:lnSpc>
                          <a:spcPts val="1370"/>
                        </a:lnSpc>
                        <a:spcAft>
                          <a:spcPts val="0"/>
                        </a:spcAft>
                      </a:pPr>
                      <a:r>
                        <a:rPr lang="ru-RU" sz="1400" dirty="0"/>
                        <a:t>Оценивать вероятность события в простейших случаях / оценивать вероятность реальных событий и явлений в различных ситуациях</a:t>
                      </a:r>
                      <a:endPar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220648"/>
                  </a:ext>
                </a:extLst>
              </a:tr>
              <a:tr h="213062">
                <a:tc>
                  <a:txBody>
                    <a:bodyPr/>
                    <a:lstStyle/>
                    <a:p>
                      <a:pPr marL="90170" marR="95885" algn="ctr">
                        <a:spcAft>
                          <a:spcPts val="0"/>
                        </a:spcAft>
                      </a:pPr>
                      <a:r>
                        <a:rPr lang="ru-RU" sz="1400">
                          <a:effectLst/>
                          <a:latin typeface="Montserrat regular" panose="00000500000000000000" pitchFamily="2" charset="-52"/>
                          <a:ea typeface="Times New Roman" panose="02020603050405020304" pitchFamily="18" charset="0"/>
                          <a:cs typeface="Times New Roman" panose="02020603050405020304" pitchFamily="18" charset="0"/>
                        </a:rPr>
                        <a:t>10</a:t>
                      </a:r>
                    </a:p>
                  </a:txBody>
                  <a:tcPr marL="0" marR="0" marT="0" marB="0" anchor="ctr"/>
                </a:tc>
                <a:tc>
                  <a:txBody>
                    <a:bodyPr/>
                    <a:lstStyle/>
                    <a:p>
                      <a:pPr marL="90170" marR="95885" algn="l">
                        <a:lnSpc>
                          <a:spcPts val="1380"/>
                        </a:lnSpc>
                        <a:spcAft>
                          <a:spcPts val="0"/>
                        </a:spcAft>
                      </a:pPr>
                      <a:r>
                        <a:rPr lang="ru-RU" sz="1400" dirty="0"/>
                        <a:t>Оперировать понятием «граф», использовать для решения задач</a:t>
                      </a:r>
                      <a:endPar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81229686"/>
                  </a:ext>
                </a:extLst>
              </a:tr>
              <a:tr h="219360">
                <a:tc>
                  <a:txBody>
                    <a:bodyPr/>
                    <a:lstStyle/>
                    <a:p>
                      <a:pPr marL="90170" marR="95885" algn="ctr">
                        <a:spcAft>
                          <a:spcPts val="0"/>
                        </a:spcAft>
                      </a:pPr>
                      <a:r>
                        <a:rPr lang="ru-RU" sz="1400">
                          <a:effectLst/>
                          <a:latin typeface="Montserrat regular" panose="00000500000000000000" pitchFamily="2" charset="-52"/>
                          <a:ea typeface="Times New Roman" panose="02020603050405020304" pitchFamily="18" charset="0"/>
                          <a:cs typeface="Times New Roman" panose="02020603050405020304" pitchFamily="18" charset="0"/>
                        </a:rPr>
                        <a:t>11</a:t>
                      </a:r>
                    </a:p>
                  </a:txBody>
                  <a:tcPr marL="0" marR="0" marT="0" marB="0" anchor="ctr"/>
                </a:tc>
                <a:tc>
                  <a:txBody>
                    <a:bodyPr/>
                    <a:lstStyle/>
                    <a:p>
                      <a:pPr marL="90170" marR="95885" algn="just">
                        <a:lnSpc>
                          <a:spcPts val="1370"/>
                        </a:lnSpc>
                        <a:spcAft>
                          <a:spcPts val="0"/>
                        </a:spcAft>
                      </a:pPr>
                      <a:r>
                        <a:rPr lang="ru-RU" sz="1400" dirty="0"/>
                        <a:t>Оперировать понятиями геометрических фигур, применять для решения задач геометрические факты</a:t>
                      </a:r>
                      <a:endPar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042111620"/>
                  </a:ext>
                </a:extLst>
              </a:tr>
              <a:tr h="205709">
                <a:tc>
                  <a:txBody>
                    <a:bodyPr/>
                    <a:lstStyle/>
                    <a:p>
                      <a:pPr marL="90170" marR="95885" algn="ctr">
                        <a:spcAft>
                          <a:spcPts val="0"/>
                        </a:spcAft>
                      </a:pPr>
                      <a:r>
                        <a:rPr lang="ru-RU" sz="1400">
                          <a:effectLst/>
                          <a:latin typeface="Montserrat regular" panose="00000500000000000000" pitchFamily="2" charset="-52"/>
                          <a:ea typeface="Times New Roman" panose="02020603050405020304" pitchFamily="18" charset="0"/>
                          <a:cs typeface="Times New Roman" panose="02020603050405020304" pitchFamily="18" charset="0"/>
                        </a:rPr>
                        <a:t>12</a:t>
                      </a:r>
                    </a:p>
                  </a:txBody>
                  <a:tcPr marL="0" marR="0" marT="0" marB="0" anchor="ctr"/>
                </a:tc>
                <a:tc>
                  <a:txBody>
                    <a:bodyPr/>
                    <a:lstStyle/>
                    <a:p>
                      <a:pPr marL="90170" marR="95885" algn="just">
                        <a:lnSpc>
                          <a:spcPts val="1375"/>
                        </a:lnSpc>
                        <a:spcAft>
                          <a:spcPts val="0"/>
                        </a:spcAft>
                      </a:pPr>
                      <a:r>
                        <a:rPr lang="ru-RU" sz="1400" dirty="0"/>
                        <a:t>Решать задачи разных типов (на производительность, движение) / решать задачи разных типов, выбирать соответствующие уравнения или системы уравнений для составления математической модели заданной реальной ситуации или прикладной задачи, выполнять оценку правдоподобия результатов</a:t>
                      </a:r>
                      <a:endPar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51672037"/>
                  </a:ext>
                </a:extLst>
              </a:tr>
              <a:tr h="203716">
                <a:tc>
                  <a:txBody>
                    <a:bodyPr/>
                    <a:lstStyle/>
                    <a:p>
                      <a:pPr marL="90170" marR="95885" algn="ctr">
                        <a:spcAft>
                          <a:spcPts val="0"/>
                        </a:spcAft>
                      </a:pPr>
                      <a:r>
                        <a:rPr lang="ru-RU" sz="1400">
                          <a:effectLst/>
                          <a:latin typeface="Montserrat regular" panose="00000500000000000000" pitchFamily="2" charset="-52"/>
                          <a:ea typeface="Times New Roman" panose="02020603050405020304" pitchFamily="18" charset="0"/>
                          <a:cs typeface="Times New Roman" panose="02020603050405020304" pitchFamily="18" charset="0"/>
                        </a:rPr>
                        <a:t>13</a:t>
                      </a:r>
                    </a:p>
                  </a:txBody>
                  <a:tcPr marL="0" marR="0" marT="0" marB="0" anchor="ctr"/>
                </a:tc>
                <a:tc>
                  <a:txBody>
                    <a:bodyPr/>
                    <a:lstStyle/>
                    <a:p>
                      <a:pPr marL="90170" marR="95885" algn="just">
                        <a:spcAft>
                          <a:spcPts val="0"/>
                        </a:spcAft>
                      </a:pPr>
                      <a:r>
                        <a:rPr lang="ru-RU" sz="1400" dirty="0"/>
                        <a:t>Решать задачи разных типов, использовать свойства чисел для решения задач повышенной сложности</a:t>
                      </a:r>
                      <a:endPar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69400083"/>
                  </a:ext>
                </a:extLst>
              </a:tr>
              <a:tr h="201336">
                <a:tc>
                  <a:txBody>
                    <a:bodyPr/>
                    <a:lstStyle/>
                    <a:p>
                      <a:pPr marL="90170" marR="95885" algn="ctr">
                        <a:spcAft>
                          <a:spcPts val="0"/>
                        </a:spcAft>
                      </a:pPr>
                      <a:r>
                        <a:rPr lang="ru-RU" sz="1400">
                          <a:effectLst/>
                          <a:latin typeface="Montserrat regular" panose="00000500000000000000" pitchFamily="2" charset="-52"/>
                          <a:ea typeface="Times New Roman" panose="02020603050405020304" pitchFamily="18" charset="0"/>
                          <a:cs typeface="Times New Roman" panose="02020603050405020304" pitchFamily="18" charset="0"/>
                        </a:rPr>
                        <a:t>14</a:t>
                      </a:r>
                    </a:p>
                  </a:txBody>
                  <a:tcPr marL="0" marR="0" marT="0" marB="0" anchor="ctr"/>
                </a:tc>
                <a:tc>
                  <a:txBody>
                    <a:bodyPr/>
                    <a:lstStyle/>
                    <a:p>
                      <a:pPr marL="90170" marR="95885" algn="just">
                        <a:spcAft>
                          <a:spcPts val="0"/>
                        </a:spcAft>
                      </a:pPr>
                      <a:r>
                        <a:rPr lang="ru-RU" sz="1400" dirty="0"/>
                        <a:t>Выполнять преобразования дробно-линейных выражений</a:t>
                      </a:r>
                      <a:endPar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217835660"/>
                  </a:ext>
                </a:extLst>
              </a:tr>
              <a:tr h="184558">
                <a:tc>
                  <a:txBody>
                    <a:bodyPr/>
                    <a:lstStyle/>
                    <a:p>
                      <a:pPr marL="90170" marR="95885" algn="ctr">
                        <a:spcAft>
                          <a:spcPts val="0"/>
                        </a:spcAft>
                      </a:pPr>
                      <a:r>
                        <a:rPr lang="ru-RU" sz="1400">
                          <a:effectLst/>
                          <a:latin typeface="Montserrat regular" panose="00000500000000000000" pitchFamily="2" charset="-52"/>
                          <a:ea typeface="Times New Roman" panose="02020603050405020304" pitchFamily="18" charset="0"/>
                          <a:cs typeface="Times New Roman" panose="02020603050405020304" pitchFamily="18" charset="0"/>
                        </a:rPr>
                        <a:t>15</a:t>
                      </a:r>
                    </a:p>
                  </a:txBody>
                  <a:tcPr marL="0" marR="0" marT="0" marB="0" anchor="ctr"/>
                </a:tc>
                <a:tc>
                  <a:txBody>
                    <a:bodyPr/>
                    <a:lstStyle/>
                    <a:p>
                      <a:pPr marL="90170" marR="95885" algn="l">
                        <a:spcAft>
                          <a:spcPts val="0"/>
                        </a:spcAft>
                      </a:pPr>
                      <a:r>
                        <a:rPr lang="ru-RU" sz="1400" dirty="0"/>
                        <a:t>Использовать свойства геометрических фигур для решения задач практического содержания</a:t>
                      </a:r>
                      <a:endPar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950850881"/>
                  </a:ext>
                </a:extLst>
              </a:tr>
              <a:tr h="184558">
                <a:tc>
                  <a:txBody>
                    <a:bodyPr/>
                    <a:lstStyle/>
                    <a:p>
                      <a:pPr marL="90170" marR="95885" algn="ctr">
                        <a:spcAft>
                          <a:spcPts val="0"/>
                        </a:spcAft>
                      </a:pPr>
                      <a:r>
                        <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rPr>
                        <a:t>16</a:t>
                      </a:r>
                    </a:p>
                  </a:txBody>
                  <a:tcPr marL="0" marR="0" marT="0" marB="0" anchor="ctr"/>
                </a:tc>
                <a:tc>
                  <a:txBody>
                    <a:bodyPr/>
                    <a:lstStyle/>
                    <a:p>
                      <a:pPr marL="90170" marR="95885" algn="l">
                        <a:spcAft>
                          <a:spcPts val="0"/>
                        </a:spcAft>
                      </a:pPr>
                      <a:r>
                        <a:rPr lang="ru-RU" sz="1400" dirty="0"/>
                        <a:t>Составлять числовые выражения при решении задач</a:t>
                      </a:r>
                      <a:endPar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01998277"/>
                  </a:ext>
                </a:extLst>
              </a:tr>
              <a:tr h="184558">
                <a:tc>
                  <a:txBody>
                    <a:bodyPr/>
                    <a:lstStyle/>
                    <a:p>
                      <a:pPr marL="90170" marR="95885" algn="ctr">
                        <a:spcAft>
                          <a:spcPts val="0"/>
                        </a:spcAft>
                      </a:pPr>
                      <a:r>
                        <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rPr>
                        <a:t>17</a:t>
                      </a:r>
                    </a:p>
                  </a:txBody>
                  <a:tcPr marL="0" marR="0" marT="0" marB="0" anchor="ctr"/>
                </a:tc>
                <a:tc>
                  <a:txBody>
                    <a:bodyPr/>
                    <a:lstStyle/>
                    <a:p>
                      <a:pPr marL="90170" marR="95885" algn="l">
                        <a:spcAft>
                          <a:spcPts val="0"/>
                        </a:spcAft>
                      </a:pPr>
                      <a:r>
                        <a:rPr lang="ru-RU" sz="1400" dirty="0"/>
                        <a:t>Оперировать понятиями геометрических фигур / применять геометрические факты для решения задач, в том числе предполагающих несколько шагов решения</a:t>
                      </a:r>
                      <a:endPar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93007274"/>
                  </a:ext>
                </a:extLst>
              </a:tr>
            </a:tbl>
          </a:graphicData>
        </a:graphic>
      </p:graphicFrame>
      <p:sp>
        <p:nvSpPr>
          <p:cNvPr id="4" name="TextBox 3">
            <a:extLst>
              <a:ext uri="{FF2B5EF4-FFF2-40B4-BE49-F238E27FC236}">
                <a16:creationId xmlns:a16="http://schemas.microsoft.com/office/drawing/2014/main" id="{3EF0CD1D-7328-4FC6-8EC5-2DBCD5FE4F96}"/>
              </a:ext>
            </a:extLst>
          </p:cNvPr>
          <p:cNvSpPr txBox="1"/>
          <p:nvPr/>
        </p:nvSpPr>
        <p:spPr>
          <a:xfrm>
            <a:off x="10150544" y="0"/>
            <a:ext cx="2041456" cy="276999"/>
          </a:xfrm>
          <a:prstGeom prst="rect">
            <a:avLst/>
          </a:prstGeom>
          <a:noFill/>
        </p:spPr>
        <p:txBody>
          <a:bodyPr wrap="square" rtlCol="0">
            <a:spAutoFit/>
          </a:bodyPr>
          <a:lstStyle/>
          <a:p>
            <a:r>
              <a:rPr lang="ru-RU" sz="1200" dirty="0">
                <a:solidFill>
                  <a:schemeClr val="tx2">
                    <a:lumMod val="40000"/>
                    <a:lumOff val="60000"/>
                  </a:schemeClr>
                </a:solidFill>
              </a:rPr>
              <a:t>Математика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8 класс</a:t>
            </a:r>
          </a:p>
        </p:txBody>
      </p:sp>
    </p:spTree>
    <p:extLst>
      <p:ext uri="{BB962C8B-B14F-4D97-AF65-F5344CB8AC3E}">
        <p14:creationId xmlns:p14="http://schemas.microsoft.com/office/powerpoint/2010/main" val="26626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dirty="0"/>
              <a:t>Изменение доли участников по качеству знаний («4»+«5») по результатам ВПР в  2021-202</a:t>
            </a:r>
            <a:r>
              <a:rPr lang="en-US" sz="2000" dirty="0"/>
              <a:t>4</a:t>
            </a:r>
            <a:r>
              <a:rPr lang="ru-RU" sz="2000" dirty="0"/>
              <a:t>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2995382245"/>
              </p:ext>
            </p:extLst>
          </p:nvPr>
        </p:nvGraphicFramePr>
        <p:xfrm>
          <a:off x="102973" y="1912408"/>
          <a:ext cx="11986054" cy="303318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E2DB9409-43BA-4C46-AE71-06CF830366C8}"/>
              </a:ext>
            </a:extLst>
          </p:cNvPr>
          <p:cNvSpPr txBox="1"/>
          <p:nvPr/>
        </p:nvSpPr>
        <p:spPr>
          <a:xfrm>
            <a:off x="10662222" y="13711"/>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8 класс</a:t>
            </a:r>
          </a:p>
        </p:txBody>
      </p:sp>
    </p:spTree>
    <p:extLst>
      <p:ext uri="{BB962C8B-B14F-4D97-AF65-F5344CB8AC3E}">
        <p14:creationId xmlns:p14="http://schemas.microsoft.com/office/powerpoint/2010/main" val="3518144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482958" y="302392"/>
            <a:ext cx="5619853" cy="594360"/>
          </a:xfrm>
        </p:spPr>
        <p:txBody>
          <a:bodyPr>
            <a:normAutofit/>
          </a:bodyPr>
          <a:lstStyle/>
          <a:p>
            <a:r>
              <a:rPr lang="ru-RU" dirty="0"/>
              <a:t>Как использовать результаты ВПР</a:t>
            </a:r>
          </a:p>
        </p:txBody>
      </p:sp>
      <p:sp>
        <p:nvSpPr>
          <p:cNvPr id="5" name="Объект 4">
            <a:extLst>
              <a:ext uri="{FF2B5EF4-FFF2-40B4-BE49-F238E27FC236}">
                <a16:creationId xmlns:a16="http://schemas.microsoft.com/office/drawing/2014/main" id="{BC378BAD-155E-DB7C-261D-1B9411CA07DF}"/>
              </a:ext>
            </a:extLst>
          </p:cNvPr>
          <p:cNvSpPr>
            <a:spLocks noGrp="1"/>
          </p:cNvSpPr>
          <p:nvPr>
            <p:ph idx="1"/>
          </p:nvPr>
        </p:nvSpPr>
        <p:spPr>
          <a:xfrm>
            <a:off x="277614" y="1816347"/>
            <a:ext cx="5409479" cy="2129653"/>
          </a:xfrm>
        </p:spPr>
        <p:txBody>
          <a:bodyPr>
            <a:normAutofit fontScale="92500" lnSpcReduction="10000"/>
          </a:bodyPr>
          <a:lstStyle/>
          <a:p>
            <a:pPr marL="285750" indent="-285750">
              <a:buFont typeface="Courier New" panose="02070309020205020404" pitchFamily="49" charset="0"/>
              <a:buChar char="o"/>
            </a:pPr>
            <a:r>
              <a:rPr lang="ru-RU" sz="1800" dirty="0">
                <a:latin typeface="+mn-lt"/>
              </a:rPr>
              <a:t>адресная работа с образовательными организациями и учителями, чьи учащиеся показывают низкие результаты </a:t>
            </a:r>
          </a:p>
          <a:p>
            <a:pPr marL="285750" indent="-285750">
              <a:buFont typeface="Courier New" panose="02070309020205020404" pitchFamily="49" charset="0"/>
              <a:buChar char="o"/>
            </a:pPr>
            <a:r>
              <a:rPr lang="ru-RU" sz="1800" dirty="0">
                <a:latin typeface="+mn-lt"/>
              </a:rPr>
              <a:t>организация методических заседаний по выработке стратегий исправления основных ошибок </a:t>
            </a:r>
          </a:p>
          <a:p>
            <a:pPr marL="285750" indent="-285750">
              <a:buFont typeface="Courier New" panose="02070309020205020404" pitchFamily="49" charset="0"/>
              <a:buChar char="o"/>
            </a:pPr>
            <a:r>
              <a:rPr lang="ru-RU" sz="1800" dirty="0">
                <a:latin typeface="+mn-lt"/>
              </a:rPr>
              <a:t>организация транслирования опыта учителей, учащиеся которых показывают стабильные и хорошие результаты</a:t>
            </a:r>
          </a:p>
        </p:txBody>
      </p:sp>
      <p:sp>
        <p:nvSpPr>
          <p:cNvPr id="6" name="Заголовок 3">
            <a:extLst>
              <a:ext uri="{FF2B5EF4-FFF2-40B4-BE49-F238E27FC236}">
                <a16:creationId xmlns:a16="http://schemas.microsoft.com/office/drawing/2014/main" id="{6080E9E4-4437-488C-9149-75840E35420A}"/>
              </a:ext>
            </a:extLst>
          </p:cNvPr>
          <p:cNvSpPr txBox="1">
            <a:spLocks/>
          </p:cNvSpPr>
          <p:nvPr/>
        </p:nvSpPr>
        <p:spPr>
          <a:xfrm>
            <a:off x="951057" y="4360447"/>
            <a:ext cx="3506849" cy="4143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sz="1800" b="1" dirty="0">
                <a:solidFill>
                  <a:srgbClr val="14444F"/>
                </a:solidFill>
                <a:latin typeface="+mn-lt"/>
              </a:rPr>
              <a:t>Учитель</a:t>
            </a:r>
          </a:p>
        </p:txBody>
      </p:sp>
      <p:sp>
        <p:nvSpPr>
          <p:cNvPr id="7" name="Заголовок 3">
            <a:extLst>
              <a:ext uri="{FF2B5EF4-FFF2-40B4-BE49-F238E27FC236}">
                <a16:creationId xmlns:a16="http://schemas.microsoft.com/office/drawing/2014/main" id="{FD1D88A9-B92C-4C6F-A1CB-1E91D4DF0D14}"/>
              </a:ext>
            </a:extLst>
          </p:cNvPr>
          <p:cNvSpPr txBox="1">
            <a:spLocks/>
          </p:cNvSpPr>
          <p:nvPr/>
        </p:nvSpPr>
        <p:spPr>
          <a:xfrm>
            <a:off x="939624" y="1311199"/>
            <a:ext cx="3506849" cy="4143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sz="1800" b="1" dirty="0">
                <a:solidFill>
                  <a:srgbClr val="14444F"/>
                </a:solidFill>
                <a:latin typeface="+mn-lt"/>
              </a:rPr>
              <a:t>Муниципальный уровень</a:t>
            </a:r>
          </a:p>
        </p:txBody>
      </p:sp>
      <p:sp>
        <p:nvSpPr>
          <p:cNvPr id="8" name="Заголовок 3">
            <a:extLst>
              <a:ext uri="{FF2B5EF4-FFF2-40B4-BE49-F238E27FC236}">
                <a16:creationId xmlns:a16="http://schemas.microsoft.com/office/drawing/2014/main" id="{5008D56D-B0F5-4B0A-BDD0-F34F9382E03E}"/>
              </a:ext>
            </a:extLst>
          </p:cNvPr>
          <p:cNvSpPr txBox="1">
            <a:spLocks/>
          </p:cNvSpPr>
          <p:nvPr/>
        </p:nvSpPr>
        <p:spPr>
          <a:xfrm>
            <a:off x="6787977" y="1335904"/>
            <a:ext cx="3506849" cy="4143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sz="1800" b="1" dirty="0">
                <a:solidFill>
                  <a:srgbClr val="14444F"/>
                </a:solidFill>
                <a:latin typeface="+mn-lt"/>
              </a:rPr>
              <a:t>Образовательная организация</a:t>
            </a:r>
          </a:p>
        </p:txBody>
      </p:sp>
      <p:sp>
        <p:nvSpPr>
          <p:cNvPr id="9" name="Заголовок 3">
            <a:extLst>
              <a:ext uri="{FF2B5EF4-FFF2-40B4-BE49-F238E27FC236}">
                <a16:creationId xmlns:a16="http://schemas.microsoft.com/office/drawing/2014/main" id="{D2034F97-DFFA-42C8-9492-9992D06B042F}"/>
              </a:ext>
            </a:extLst>
          </p:cNvPr>
          <p:cNvSpPr txBox="1">
            <a:spLocks/>
          </p:cNvSpPr>
          <p:nvPr/>
        </p:nvSpPr>
        <p:spPr>
          <a:xfrm>
            <a:off x="6787976" y="4351468"/>
            <a:ext cx="3506849" cy="4143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sz="1800" b="1" dirty="0">
                <a:solidFill>
                  <a:srgbClr val="14444F"/>
                </a:solidFill>
                <a:latin typeface="+mn-lt"/>
              </a:rPr>
              <a:t>Родитель и ученик</a:t>
            </a:r>
          </a:p>
        </p:txBody>
      </p:sp>
      <p:sp>
        <p:nvSpPr>
          <p:cNvPr id="10" name="Объект 4">
            <a:extLst>
              <a:ext uri="{FF2B5EF4-FFF2-40B4-BE49-F238E27FC236}">
                <a16:creationId xmlns:a16="http://schemas.microsoft.com/office/drawing/2014/main" id="{CB0694D8-692D-444E-9AEA-865F675731A4}"/>
              </a:ext>
            </a:extLst>
          </p:cNvPr>
          <p:cNvSpPr txBox="1">
            <a:spLocks/>
          </p:cNvSpPr>
          <p:nvPr/>
        </p:nvSpPr>
        <p:spPr>
          <a:xfrm>
            <a:off x="5939482" y="1795753"/>
            <a:ext cx="5726944" cy="21583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lang="ru-RU" sz="2400" kern="1200" dirty="0" smtClean="0">
                <a:solidFill>
                  <a:srgbClr val="161616"/>
                </a:solidFill>
                <a:latin typeface="Montserrat regular" panose="00000500000000000000" pitchFamily="2" charset="-52"/>
                <a:ea typeface="+mn-ea"/>
                <a:cs typeface="+mn-cs"/>
              </a:defRPr>
            </a:lvl1pPr>
            <a:lvl2pPr marL="457200" indent="0" algn="l" defTabSz="914400" rtl="0" eaLnBrk="1" latinLnBrk="0" hangingPunct="1">
              <a:lnSpc>
                <a:spcPct val="90000"/>
              </a:lnSpc>
              <a:spcBef>
                <a:spcPts val="500"/>
              </a:spcBef>
              <a:buFontTx/>
              <a:buNone/>
              <a:defRPr lang="ru-RU" sz="2400" kern="1200" dirty="0" smtClean="0">
                <a:solidFill>
                  <a:srgbClr val="161616"/>
                </a:solidFill>
                <a:latin typeface="Montserrat regular" panose="00000500000000000000" pitchFamily="2" charset="-52"/>
                <a:ea typeface="+mn-ea"/>
                <a:cs typeface="+mn-cs"/>
              </a:defRPr>
            </a:lvl2pPr>
            <a:lvl3pPr marL="914400" indent="0" algn="l" defTabSz="914400" rtl="0" eaLnBrk="1" latinLnBrk="0" hangingPunct="1">
              <a:lnSpc>
                <a:spcPct val="90000"/>
              </a:lnSpc>
              <a:spcBef>
                <a:spcPts val="500"/>
              </a:spcBef>
              <a:buFontTx/>
              <a:buNone/>
              <a:defRPr lang="ru-RU" sz="2000" kern="1200" dirty="0" smtClean="0">
                <a:solidFill>
                  <a:srgbClr val="161616"/>
                </a:solidFill>
                <a:latin typeface="Montserrat regular" panose="00000500000000000000" pitchFamily="2" charset="-52"/>
                <a:ea typeface="+mn-ea"/>
                <a:cs typeface="+mn-cs"/>
              </a:defRPr>
            </a:lvl3pPr>
            <a:lvl4pPr marL="1371600" indent="0" algn="l" defTabSz="914400" rtl="0" eaLnBrk="1" latinLnBrk="0" hangingPunct="1">
              <a:lnSpc>
                <a:spcPct val="90000"/>
              </a:lnSpc>
              <a:spcBef>
                <a:spcPts val="500"/>
              </a:spcBef>
              <a:buFontTx/>
              <a:buNone/>
              <a:defRPr lang="ru-RU" sz="1800" kern="1200" dirty="0" smtClean="0">
                <a:solidFill>
                  <a:srgbClr val="161616"/>
                </a:solidFill>
                <a:latin typeface="Montserrat regular" panose="00000500000000000000" pitchFamily="2" charset="-52"/>
                <a:ea typeface="+mn-ea"/>
                <a:cs typeface="+mn-cs"/>
              </a:defRPr>
            </a:lvl4pPr>
            <a:lvl5pPr marL="1828800" indent="0" algn="l" defTabSz="914400" rtl="0" eaLnBrk="1" latinLnBrk="0" hangingPunct="1">
              <a:lnSpc>
                <a:spcPct val="90000"/>
              </a:lnSpc>
              <a:spcBef>
                <a:spcPts val="500"/>
              </a:spcBef>
              <a:buFontTx/>
              <a:buNone/>
              <a:defRPr lang="ru-RU" sz="1800" kern="1200" dirty="0">
                <a:solidFill>
                  <a:srgbClr val="161616"/>
                </a:solidFill>
                <a:latin typeface="Montserrat regular"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Courier New" panose="02070309020205020404" pitchFamily="49" charset="0"/>
              <a:buChar char="o"/>
            </a:pPr>
            <a:r>
              <a:rPr lang="ru-RU" sz="1700" dirty="0">
                <a:latin typeface="+mn-lt"/>
              </a:rPr>
              <a:t>корректировка образовательного процесса (совершенствование образовательных программ, методик, технологий обучения) </a:t>
            </a:r>
          </a:p>
          <a:p>
            <a:pPr marL="285750" indent="-285750">
              <a:buFont typeface="Courier New" panose="02070309020205020404" pitchFamily="49" charset="0"/>
              <a:buChar char="o"/>
            </a:pPr>
            <a:r>
              <a:rPr lang="ru-RU" sz="1700" dirty="0">
                <a:latin typeface="+mn-lt"/>
              </a:rPr>
              <a:t>информирование родителей о результатах ВПР </a:t>
            </a:r>
          </a:p>
          <a:p>
            <a:pPr marL="285750" indent="-285750">
              <a:buFont typeface="Courier New" panose="02070309020205020404" pitchFamily="49" charset="0"/>
              <a:buChar char="o"/>
            </a:pPr>
            <a:r>
              <a:rPr lang="ru-RU" sz="1700" dirty="0">
                <a:latin typeface="+mn-lt"/>
              </a:rPr>
              <a:t>проведение педагогических советов по результатам ВПР с целью улучшения качества образования обучающихся </a:t>
            </a:r>
          </a:p>
          <a:p>
            <a:pPr marL="285750" indent="-285750">
              <a:buFont typeface="Courier New" panose="02070309020205020404" pitchFamily="49" charset="0"/>
              <a:buChar char="o"/>
            </a:pPr>
            <a:r>
              <a:rPr lang="ru-RU" sz="1700" dirty="0">
                <a:latin typeface="+mn-lt"/>
              </a:rPr>
              <a:t>формирование графика внутришкольного контроля на будущий учебный год </a:t>
            </a:r>
          </a:p>
        </p:txBody>
      </p:sp>
      <p:sp>
        <p:nvSpPr>
          <p:cNvPr id="11" name="Объект 4">
            <a:extLst>
              <a:ext uri="{FF2B5EF4-FFF2-40B4-BE49-F238E27FC236}">
                <a16:creationId xmlns:a16="http://schemas.microsoft.com/office/drawing/2014/main" id="{CA1A0ED2-6080-4739-B973-607963337CCB}"/>
              </a:ext>
            </a:extLst>
          </p:cNvPr>
          <p:cNvSpPr txBox="1">
            <a:spLocks/>
          </p:cNvSpPr>
          <p:nvPr/>
        </p:nvSpPr>
        <p:spPr>
          <a:xfrm>
            <a:off x="277613" y="4774809"/>
            <a:ext cx="5409479" cy="2129653"/>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Tx/>
              <a:buNone/>
              <a:defRPr lang="ru-RU" sz="2400" kern="1200" dirty="0" smtClean="0">
                <a:solidFill>
                  <a:srgbClr val="161616"/>
                </a:solidFill>
                <a:latin typeface="Montserrat regular" panose="00000500000000000000" pitchFamily="2" charset="-52"/>
                <a:ea typeface="+mn-ea"/>
                <a:cs typeface="+mn-cs"/>
              </a:defRPr>
            </a:lvl1pPr>
            <a:lvl2pPr marL="457200" indent="0" algn="l" defTabSz="914400" rtl="0" eaLnBrk="1" latinLnBrk="0" hangingPunct="1">
              <a:lnSpc>
                <a:spcPct val="90000"/>
              </a:lnSpc>
              <a:spcBef>
                <a:spcPts val="500"/>
              </a:spcBef>
              <a:buFontTx/>
              <a:buNone/>
              <a:defRPr lang="ru-RU" sz="2400" kern="1200" dirty="0" smtClean="0">
                <a:solidFill>
                  <a:srgbClr val="161616"/>
                </a:solidFill>
                <a:latin typeface="Montserrat regular" panose="00000500000000000000" pitchFamily="2" charset="-52"/>
                <a:ea typeface="+mn-ea"/>
                <a:cs typeface="+mn-cs"/>
              </a:defRPr>
            </a:lvl2pPr>
            <a:lvl3pPr marL="914400" indent="0" algn="l" defTabSz="914400" rtl="0" eaLnBrk="1" latinLnBrk="0" hangingPunct="1">
              <a:lnSpc>
                <a:spcPct val="90000"/>
              </a:lnSpc>
              <a:spcBef>
                <a:spcPts val="500"/>
              </a:spcBef>
              <a:buFontTx/>
              <a:buNone/>
              <a:defRPr lang="ru-RU" sz="2000" kern="1200" dirty="0" smtClean="0">
                <a:solidFill>
                  <a:srgbClr val="161616"/>
                </a:solidFill>
                <a:latin typeface="Montserrat regular" panose="00000500000000000000" pitchFamily="2" charset="-52"/>
                <a:ea typeface="+mn-ea"/>
                <a:cs typeface="+mn-cs"/>
              </a:defRPr>
            </a:lvl3pPr>
            <a:lvl4pPr marL="1371600" indent="0" algn="l" defTabSz="914400" rtl="0" eaLnBrk="1" latinLnBrk="0" hangingPunct="1">
              <a:lnSpc>
                <a:spcPct val="90000"/>
              </a:lnSpc>
              <a:spcBef>
                <a:spcPts val="500"/>
              </a:spcBef>
              <a:buFontTx/>
              <a:buNone/>
              <a:defRPr lang="ru-RU" sz="1800" kern="1200" dirty="0" smtClean="0">
                <a:solidFill>
                  <a:srgbClr val="161616"/>
                </a:solidFill>
                <a:latin typeface="Montserrat regular" panose="00000500000000000000" pitchFamily="2" charset="-52"/>
                <a:ea typeface="+mn-ea"/>
                <a:cs typeface="+mn-cs"/>
              </a:defRPr>
            </a:lvl4pPr>
            <a:lvl5pPr marL="1828800" indent="0" algn="l" defTabSz="914400" rtl="0" eaLnBrk="1" latinLnBrk="0" hangingPunct="1">
              <a:lnSpc>
                <a:spcPct val="90000"/>
              </a:lnSpc>
              <a:spcBef>
                <a:spcPts val="500"/>
              </a:spcBef>
              <a:buFontTx/>
              <a:buNone/>
              <a:defRPr lang="ru-RU" sz="1800" kern="1200" dirty="0">
                <a:solidFill>
                  <a:srgbClr val="161616"/>
                </a:solidFill>
                <a:latin typeface="Montserrat regular"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Courier New" panose="02070309020205020404" pitchFamily="49" charset="0"/>
              <a:buChar char="o"/>
            </a:pPr>
            <a:r>
              <a:rPr lang="ru-RU" sz="1800" dirty="0">
                <a:latin typeface="+mn-lt"/>
              </a:rPr>
              <a:t>планирование индивидуального маршрута обучения для каждого учащегося </a:t>
            </a:r>
          </a:p>
          <a:p>
            <a:pPr marL="285750" indent="-285750">
              <a:buFont typeface="Courier New" panose="02070309020205020404" pitchFamily="49" charset="0"/>
              <a:buChar char="o"/>
            </a:pPr>
            <a:r>
              <a:rPr lang="ru-RU" sz="1800" dirty="0">
                <a:latin typeface="+mn-lt"/>
              </a:rPr>
              <a:t>выявление проблем в усвоении образовательной программы начального общего образования </a:t>
            </a:r>
          </a:p>
          <a:p>
            <a:pPr marL="285750" indent="-285750">
              <a:buFont typeface="Courier New" panose="02070309020205020404" pitchFamily="49" charset="0"/>
              <a:buChar char="o"/>
            </a:pPr>
            <a:r>
              <a:rPr lang="ru-RU" sz="1800" dirty="0">
                <a:latin typeface="+mn-lt"/>
              </a:rPr>
              <a:t>самооценка профессиональной деятельности педагога </a:t>
            </a:r>
          </a:p>
          <a:p>
            <a:pPr marL="285750" indent="-285750">
              <a:buFont typeface="Courier New" panose="02070309020205020404" pitchFamily="49" charset="0"/>
              <a:buChar char="o"/>
            </a:pPr>
            <a:r>
              <a:rPr lang="ru-RU" sz="1800" dirty="0">
                <a:latin typeface="+mn-lt"/>
              </a:rPr>
              <a:t>формирование направлений совершенствования преподавания предмета </a:t>
            </a:r>
          </a:p>
        </p:txBody>
      </p:sp>
      <p:sp>
        <p:nvSpPr>
          <p:cNvPr id="12" name="Объект 4">
            <a:extLst>
              <a:ext uri="{FF2B5EF4-FFF2-40B4-BE49-F238E27FC236}">
                <a16:creationId xmlns:a16="http://schemas.microsoft.com/office/drawing/2014/main" id="{FEBF8B5B-6797-4F90-AED1-621A0FA13C81}"/>
              </a:ext>
            </a:extLst>
          </p:cNvPr>
          <p:cNvSpPr txBox="1">
            <a:spLocks/>
          </p:cNvSpPr>
          <p:nvPr/>
        </p:nvSpPr>
        <p:spPr>
          <a:xfrm>
            <a:off x="6096000" y="4774809"/>
            <a:ext cx="5409479" cy="21296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lang="ru-RU" sz="2400" kern="1200" dirty="0" smtClean="0">
                <a:solidFill>
                  <a:srgbClr val="161616"/>
                </a:solidFill>
                <a:latin typeface="Montserrat regular" panose="00000500000000000000" pitchFamily="2" charset="-52"/>
                <a:ea typeface="+mn-ea"/>
                <a:cs typeface="+mn-cs"/>
              </a:defRPr>
            </a:lvl1pPr>
            <a:lvl2pPr marL="457200" indent="0" algn="l" defTabSz="914400" rtl="0" eaLnBrk="1" latinLnBrk="0" hangingPunct="1">
              <a:lnSpc>
                <a:spcPct val="90000"/>
              </a:lnSpc>
              <a:spcBef>
                <a:spcPts val="500"/>
              </a:spcBef>
              <a:buFontTx/>
              <a:buNone/>
              <a:defRPr lang="ru-RU" sz="2400" kern="1200" dirty="0" smtClean="0">
                <a:solidFill>
                  <a:srgbClr val="161616"/>
                </a:solidFill>
                <a:latin typeface="Montserrat regular" panose="00000500000000000000" pitchFamily="2" charset="-52"/>
                <a:ea typeface="+mn-ea"/>
                <a:cs typeface="+mn-cs"/>
              </a:defRPr>
            </a:lvl2pPr>
            <a:lvl3pPr marL="914400" indent="0" algn="l" defTabSz="914400" rtl="0" eaLnBrk="1" latinLnBrk="0" hangingPunct="1">
              <a:lnSpc>
                <a:spcPct val="90000"/>
              </a:lnSpc>
              <a:spcBef>
                <a:spcPts val="500"/>
              </a:spcBef>
              <a:buFontTx/>
              <a:buNone/>
              <a:defRPr lang="ru-RU" sz="2000" kern="1200" dirty="0" smtClean="0">
                <a:solidFill>
                  <a:srgbClr val="161616"/>
                </a:solidFill>
                <a:latin typeface="Montserrat regular" panose="00000500000000000000" pitchFamily="2" charset="-52"/>
                <a:ea typeface="+mn-ea"/>
                <a:cs typeface="+mn-cs"/>
              </a:defRPr>
            </a:lvl3pPr>
            <a:lvl4pPr marL="1371600" indent="0" algn="l" defTabSz="914400" rtl="0" eaLnBrk="1" latinLnBrk="0" hangingPunct="1">
              <a:lnSpc>
                <a:spcPct val="90000"/>
              </a:lnSpc>
              <a:spcBef>
                <a:spcPts val="500"/>
              </a:spcBef>
              <a:buFontTx/>
              <a:buNone/>
              <a:defRPr lang="ru-RU" sz="1800" kern="1200" dirty="0" smtClean="0">
                <a:solidFill>
                  <a:srgbClr val="161616"/>
                </a:solidFill>
                <a:latin typeface="Montserrat regular" panose="00000500000000000000" pitchFamily="2" charset="-52"/>
                <a:ea typeface="+mn-ea"/>
                <a:cs typeface="+mn-cs"/>
              </a:defRPr>
            </a:lvl4pPr>
            <a:lvl5pPr marL="1828800" indent="0" algn="l" defTabSz="914400" rtl="0" eaLnBrk="1" latinLnBrk="0" hangingPunct="1">
              <a:lnSpc>
                <a:spcPct val="90000"/>
              </a:lnSpc>
              <a:spcBef>
                <a:spcPts val="500"/>
              </a:spcBef>
              <a:buFontTx/>
              <a:buNone/>
              <a:defRPr lang="ru-RU" sz="1800" kern="1200" dirty="0">
                <a:solidFill>
                  <a:srgbClr val="161616"/>
                </a:solidFill>
                <a:latin typeface="Montserrat regular"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Courier New" panose="02070309020205020404" pitchFamily="49" charset="0"/>
              <a:buChar char="o"/>
            </a:pPr>
            <a:r>
              <a:rPr lang="ru-RU" sz="1700" dirty="0">
                <a:latin typeface="+mn-lt"/>
              </a:rPr>
              <a:t>объективная</a:t>
            </a:r>
            <a:r>
              <a:rPr lang="ru-RU" sz="1800" dirty="0">
                <a:latin typeface="+mn-lt"/>
              </a:rPr>
              <a:t> оценка уровня учебных достижений учащегося </a:t>
            </a:r>
          </a:p>
          <a:p>
            <a:pPr marL="285750" indent="-285750">
              <a:buFont typeface="Courier New" panose="02070309020205020404" pitchFamily="49" charset="0"/>
              <a:buChar char="o"/>
            </a:pPr>
            <a:r>
              <a:rPr lang="ru-RU" sz="1800" dirty="0">
                <a:latin typeface="+mn-lt"/>
              </a:rPr>
              <a:t>возможность принять участие в построении индивидуальной образовательной траектории </a:t>
            </a:r>
          </a:p>
        </p:txBody>
      </p:sp>
    </p:spTree>
    <p:extLst>
      <p:ext uri="{BB962C8B-B14F-4D97-AF65-F5344CB8AC3E}">
        <p14:creationId xmlns:p14="http://schemas.microsoft.com/office/powerpoint/2010/main" val="1959635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46145" y="172664"/>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1222432349"/>
              </p:ext>
            </p:extLst>
          </p:nvPr>
        </p:nvGraphicFramePr>
        <p:xfrm>
          <a:off x="414337" y="701974"/>
          <a:ext cx="11363325" cy="5705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346040" y="6343936"/>
            <a:ext cx="265419" cy="143502"/>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333470" y="6627565"/>
            <a:ext cx="263867" cy="156604"/>
          </a:xfrm>
          <a:prstGeom prst="rect">
            <a:avLst/>
          </a:prstGeom>
          <a:solidFill>
            <a:srgbClr val="FFC000"/>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331909" y="6082014"/>
            <a:ext cx="265428" cy="156626"/>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AF4C7335-B5E2-47FD-BDCF-E29EA2500EC1}"/>
              </a:ext>
            </a:extLst>
          </p:cNvPr>
          <p:cNvSpPr txBox="1"/>
          <p:nvPr/>
        </p:nvSpPr>
        <p:spPr>
          <a:xfrm>
            <a:off x="10150544" y="0"/>
            <a:ext cx="2041456" cy="276999"/>
          </a:xfrm>
          <a:prstGeom prst="rect">
            <a:avLst/>
          </a:prstGeom>
          <a:noFill/>
        </p:spPr>
        <p:txBody>
          <a:bodyPr wrap="square" rtlCol="0">
            <a:spAutoFit/>
          </a:bodyPr>
          <a:lstStyle/>
          <a:p>
            <a:r>
              <a:rPr lang="ru-RU" sz="1200" dirty="0">
                <a:solidFill>
                  <a:schemeClr val="tx2">
                    <a:lumMod val="40000"/>
                    <a:lumOff val="60000"/>
                  </a:schemeClr>
                </a:solidFill>
              </a:rPr>
              <a:t>Математика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8 класс</a:t>
            </a:r>
          </a:p>
        </p:txBody>
      </p:sp>
    </p:spTree>
    <p:extLst>
      <p:ext uri="{BB962C8B-B14F-4D97-AF65-F5344CB8AC3E}">
        <p14:creationId xmlns:p14="http://schemas.microsoft.com/office/powerpoint/2010/main" val="4234496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1147105442"/>
              </p:ext>
            </p:extLst>
          </p:nvPr>
        </p:nvGraphicFramePr>
        <p:xfrm>
          <a:off x="177723" y="2717849"/>
          <a:ext cx="3756179" cy="116329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412530">
                <a:tc>
                  <a:txBody>
                    <a:bodyPr/>
                    <a:lstStyle/>
                    <a:p>
                      <a:pPr algn="ctr"/>
                      <a:r>
                        <a:rPr lang="ru-RU" sz="1400" dirty="0"/>
                        <a:t>Количество участников</a:t>
                      </a:r>
                    </a:p>
                  </a:txBody>
                  <a:tcPr anchor="ctr"/>
                </a:tc>
                <a:tc>
                  <a:txBody>
                    <a:bodyPr/>
                    <a:lstStyle/>
                    <a:p>
                      <a:pPr algn="ctr"/>
                      <a:r>
                        <a:rPr lang="en-US" sz="1400" dirty="0"/>
                        <a:t>8</a:t>
                      </a:r>
                      <a:r>
                        <a:rPr lang="ru-RU" sz="1400" dirty="0"/>
                        <a:t> класс</a:t>
                      </a:r>
                    </a:p>
                  </a:txBody>
                  <a:tcPr anchor="ctr"/>
                </a:tc>
                <a:extLst>
                  <a:ext uri="{0D108BD9-81ED-4DB2-BD59-A6C34878D82A}">
                    <a16:rowId xmlns:a16="http://schemas.microsoft.com/office/drawing/2014/main" val="3892861024"/>
                  </a:ext>
                </a:extLst>
              </a:tr>
              <a:tr h="420129">
                <a:tc>
                  <a:txBody>
                    <a:bodyPr/>
                    <a:lstStyle/>
                    <a:p>
                      <a:pPr algn="ctr"/>
                      <a:r>
                        <a:rPr lang="ru-RU" sz="1400" dirty="0"/>
                        <a:t>Россия (вся выборка)</a:t>
                      </a:r>
                    </a:p>
                  </a:txBody>
                  <a:tcPr anchor="ctr"/>
                </a:tc>
                <a:tc>
                  <a:txBody>
                    <a:bodyPr/>
                    <a:lstStyle/>
                    <a:p>
                      <a:pPr algn="ctr"/>
                      <a:r>
                        <a:rPr lang="ru-RU" sz="1400" dirty="0"/>
                        <a:t>30905</a:t>
                      </a:r>
                    </a:p>
                  </a:txBody>
                  <a:tcPr anchor="ctr"/>
                </a:tc>
                <a:extLst>
                  <a:ext uri="{0D108BD9-81ED-4DB2-BD59-A6C34878D82A}">
                    <a16:rowId xmlns:a16="http://schemas.microsoft.com/office/drawing/2014/main" val="1517554406"/>
                  </a:ext>
                </a:extLst>
              </a:tr>
              <a:tr h="330631">
                <a:tc>
                  <a:txBody>
                    <a:bodyPr/>
                    <a:lstStyle/>
                    <a:p>
                      <a:pPr algn="ctr"/>
                      <a:r>
                        <a:rPr lang="ru-RU" sz="1400" dirty="0"/>
                        <a:t>Приморский край</a:t>
                      </a:r>
                    </a:p>
                  </a:txBody>
                  <a:tcPr anchor="ctr"/>
                </a:tc>
                <a:tc>
                  <a:txBody>
                    <a:bodyPr/>
                    <a:lstStyle/>
                    <a:p>
                      <a:pPr algn="ctr"/>
                      <a:r>
                        <a:rPr lang="ru-RU" sz="1400" dirty="0"/>
                        <a:t>5</a:t>
                      </a:r>
                      <a:r>
                        <a:rPr lang="en-US" sz="1400" dirty="0"/>
                        <a:t>9</a:t>
                      </a:r>
                      <a:endParaRPr lang="ru-RU" sz="1400" dirty="0"/>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3065606622"/>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A627A21-5AA7-4F83-99FF-30D92AA04E1A}"/>
              </a:ext>
            </a:extLst>
          </p:cNvPr>
          <p:cNvSpPr txBox="1"/>
          <p:nvPr/>
        </p:nvSpPr>
        <p:spPr>
          <a:xfrm>
            <a:off x="10150544" y="0"/>
            <a:ext cx="2041456" cy="276999"/>
          </a:xfrm>
          <a:prstGeom prst="rect">
            <a:avLst/>
          </a:prstGeom>
          <a:noFill/>
        </p:spPr>
        <p:txBody>
          <a:bodyPr wrap="square" rtlCol="0">
            <a:spAutoFit/>
          </a:bodyPr>
          <a:lstStyle/>
          <a:p>
            <a:r>
              <a:rPr lang="ru-RU" sz="1200" dirty="0">
                <a:solidFill>
                  <a:schemeClr val="tx2">
                    <a:lumMod val="40000"/>
                    <a:lumOff val="60000"/>
                  </a:schemeClr>
                </a:solidFill>
              </a:rPr>
              <a:t>Математика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8 класс</a:t>
            </a:r>
          </a:p>
        </p:txBody>
      </p:sp>
    </p:spTree>
    <p:extLst>
      <p:ext uri="{BB962C8B-B14F-4D97-AF65-F5344CB8AC3E}">
        <p14:creationId xmlns:p14="http://schemas.microsoft.com/office/powerpoint/2010/main" val="2915286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924021332"/>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4705258" y="4889671"/>
            <a:ext cx="284543" cy="2612270"/>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000242" y="4648398"/>
            <a:ext cx="298756" cy="3076381"/>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7208428" y="5121297"/>
            <a:ext cx="338711" cy="2161234"/>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122138" y="5084986"/>
            <a:ext cx="284544" cy="2217418"/>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 name="TextBox 3">
            <a:extLst>
              <a:ext uri="{FF2B5EF4-FFF2-40B4-BE49-F238E27FC236}">
                <a16:creationId xmlns:a16="http://schemas.microsoft.com/office/drawing/2014/main" id="{3A8123AB-B78E-4DA2-BDCE-A3E5D1AA0A7F}"/>
              </a:ext>
            </a:extLst>
          </p:cNvPr>
          <p:cNvSpPr txBox="1"/>
          <p:nvPr/>
        </p:nvSpPr>
        <p:spPr>
          <a:xfrm>
            <a:off x="2227175" y="6371268"/>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4908361" y="6358212"/>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7171246" y="6358212"/>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028432" y="6358212"/>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D6A8BF4C-46AC-4CB6-8ECC-CD7118FA8251}"/>
              </a:ext>
            </a:extLst>
          </p:cNvPr>
          <p:cNvSpPr txBox="1"/>
          <p:nvPr/>
        </p:nvSpPr>
        <p:spPr>
          <a:xfrm>
            <a:off x="10150544" y="0"/>
            <a:ext cx="2041456" cy="276999"/>
          </a:xfrm>
          <a:prstGeom prst="rect">
            <a:avLst/>
          </a:prstGeom>
          <a:noFill/>
        </p:spPr>
        <p:txBody>
          <a:bodyPr wrap="square" rtlCol="0">
            <a:spAutoFit/>
          </a:bodyPr>
          <a:lstStyle/>
          <a:p>
            <a:r>
              <a:rPr lang="ru-RU" sz="1200" dirty="0">
                <a:solidFill>
                  <a:schemeClr val="tx2">
                    <a:lumMod val="40000"/>
                    <a:lumOff val="60000"/>
                  </a:schemeClr>
                </a:solidFill>
              </a:rPr>
              <a:t>Математика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8 класс</a:t>
            </a:r>
          </a:p>
        </p:txBody>
      </p:sp>
    </p:spTree>
    <p:extLst>
      <p:ext uri="{BB962C8B-B14F-4D97-AF65-F5344CB8AC3E}">
        <p14:creationId xmlns:p14="http://schemas.microsoft.com/office/powerpoint/2010/main" val="36494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4178150897"/>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D4913D3-C28D-4DDA-B906-706FDBB1B539}"/>
              </a:ext>
            </a:extLst>
          </p:cNvPr>
          <p:cNvSpPr txBox="1"/>
          <p:nvPr/>
        </p:nvSpPr>
        <p:spPr>
          <a:xfrm>
            <a:off x="10150544" y="0"/>
            <a:ext cx="2041456" cy="276999"/>
          </a:xfrm>
          <a:prstGeom prst="rect">
            <a:avLst/>
          </a:prstGeom>
          <a:noFill/>
        </p:spPr>
        <p:txBody>
          <a:bodyPr wrap="square" rtlCol="0">
            <a:spAutoFit/>
          </a:bodyPr>
          <a:lstStyle/>
          <a:p>
            <a:r>
              <a:rPr lang="ru-RU" sz="1200" dirty="0">
                <a:solidFill>
                  <a:schemeClr val="tx2">
                    <a:lumMod val="40000"/>
                    <a:lumOff val="60000"/>
                  </a:schemeClr>
                </a:solidFill>
              </a:rPr>
              <a:t>Математика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8 класс</a:t>
            </a:r>
          </a:p>
        </p:txBody>
      </p:sp>
    </p:spTree>
    <p:extLst>
      <p:ext uri="{BB962C8B-B14F-4D97-AF65-F5344CB8AC3E}">
        <p14:creationId xmlns:p14="http://schemas.microsoft.com/office/powerpoint/2010/main" val="3908580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mc:Choice xmlns:cx1="http://schemas.microsoft.com/office/drawing/2015/9/8/chartex" Requires="cx1">
          <p:graphicFrame>
            <p:nvGraphicFramePr>
              <p:cNvPr id="2" name="Диаграмма 1">
                <a:extLst>
                  <a:ext uri="{FF2B5EF4-FFF2-40B4-BE49-F238E27FC236}">
                    <a16:creationId xmlns:a16="http://schemas.microsoft.com/office/drawing/2014/main" id="{0235B4D5-5671-63AE-0EC5-86244F5F15A1}"/>
                  </a:ext>
                </a:extLst>
              </p:cNvPr>
              <p:cNvGraphicFramePr/>
              <p:nvPr>
                <p:extLst>
                  <p:ext uri="{D42A27DB-BD31-4B8C-83A1-F6EECF244321}">
                    <p14:modId xmlns:p14="http://schemas.microsoft.com/office/powerpoint/2010/main" val="3653749033"/>
                  </p:ext>
                </p:extLst>
              </p:nvPr>
            </p:nvGraphicFramePr>
            <p:xfrm>
              <a:off x="2091005" y="1451262"/>
              <a:ext cx="7321176" cy="3955475"/>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2" name="Диаграмма 1">
                <a:extLst>
                  <a:ext uri="{FF2B5EF4-FFF2-40B4-BE49-F238E27FC236}">
                    <a16:creationId xmlns:a16="http://schemas.microsoft.com/office/drawing/2014/main" id="{0235B4D5-5671-63AE-0EC5-86244F5F15A1}"/>
                  </a:ext>
                </a:extLst>
              </p:cNvPr>
              <p:cNvPicPr>
                <a:picLocks noGrp="1" noRot="1" noChangeAspect="1" noMove="1" noResize="1" noEditPoints="1" noAdjustHandles="1" noChangeArrowheads="1" noChangeShapeType="1"/>
              </p:cNvPicPr>
              <p:nvPr/>
            </p:nvPicPr>
            <p:blipFill>
              <a:blip r:embed="rId3"/>
              <a:stretch>
                <a:fillRect/>
              </a:stretch>
            </p:blipFill>
            <p:spPr>
              <a:xfrm>
                <a:off x="2091005" y="1451262"/>
                <a:ext cx="7321176" cy="3955475"/>
              </a:xfrm>
              <a:prstGeom prst="rect">
                <a:avLst/>
              </a:prstGeom>
            </p:spPr>
          </p:pic>
        </mc:Fallback>
      </mc:AlternateContent>
      <p:sp>
        <p:nvSpPr>
          <p:cNvPr id="4" name="TextBox 3">
            <a:extLst>
              <a:ext uri="{FF2B5EF4-FFF2-40B4-BE49-F238E27FC236}">
                <a16:creationId xmlns:a16="http://schemas.microsoft.com/office/drawing/2014/main" id="{4A4AD908-BBCF-40AB-8A04-5C5F3FF57992}"/>
              </a:ext>
            </a:extLst>
          </p:cNvPr>
          <p:cNvSpPr txBox="1"/>
          <p:nvPr/>
        </p:nvSpPr>
        <p:spPr>
          <a:xfrm>
            <a:off x="10150544" y="0"/>
            <a:ext cx="2041456" cy="276999"/>
          </a:xfrm>
          <a:prstGeom prst="rect">
            <a:avLst/>
          </a:prstGeom>
          <a:noFill/>
        </p:spPr>
        <p:txBody>
          <a:bodyPr wrap="square" rtlCol="0">
            <a:spAutoFit/>
          </a:bodyPr>
          <a:lstStyle/>
          <a:p>
            <a:r>
              <a:rPr lang="ru-RU" sz="1200" dirty="0">
                <a:solidFill>
                  <a:schemeClr val="tx2">
                    <a:lumMod val="40000"/>
                    <a:lumOff val="60000"/>
                  </a:schemeClr>
                </a:solidFill>
              </a:rPr>
              <a:t>Математика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8 класс</a:t>
            </a:r>
          </a:p>
        </p:txBody>
      </p:sp>
    </p:spTree>
    <p:extLst>
      <p:ext uri="{BB962C8B-B14F-4D97-AF65-F5344CB8AC3E}">
        <p14:creationId xmlns:p14="http://schemas.microsoft.com/office/powerpoint/2010/main" val="4281261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математике (углубленной) в 8 классах приняло участие </a:t>
            </a:r>
            <a:r>
              <a:rPr lang="ru-RU" sz="2800" b="1" dirty="0">
                <a:latin typeface="+mn-lt"/>
              </a:rPr>
              <a:t>5</a:t>
            </a:r>
            <a:r>
              <a:rPr lang="en-US" sz="2800" b="1" dirty="0">
                <a:latin typeface="+mn-lt"/>
              </a:rPr>
              <a:t>9</a:t>
            </a:r>
            <a:r>
              <a:rPr lang="ru-RU" sz="2800" dirty="0">
                <a:latin typeface="+mn-lt"/>
              </a:rPr>
              <a:t> человек.</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(получили «2») </a:t>
            </a:r>
            <a:r>
              <a:rPr lang="ru-RU" sz="2800" b="1" dirty="0">
                <a:latin typeface="+mn-lt"/>
              </a:rPr>
              <a:t>3 </a:t>
            </a:r>
            <a:r>
              <a:rPr lang="ru-RU" sz="2800" dirty="0">
                <a:latin typeface="+mn-lt"/>
              </a:rPr>
              <a:t>участников (5,08%).</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ru-RU" sz="2800" b="1" dirty="0">
                <a:latin typeface="+mn-lt"/>
              </a:rPr>
              <a:t>34,8</a:t>
            </a:r>
            <a:r>
              <a:rPr lang="ru-RU" sz="2800" dirty="0">
                <a:latin typeface="+mn-lt"/>
              </a:rPr>
              <a:t>% участников показали качество знаний (получили «4» и «5»)                    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a:t>
            </a:r>
            <a:r>
              <a:rPr lang="ru-RU" sz="2800" b="1" dirty="0">
                <a:latin typeface="+mn-lt"/>
              </a:rPr>
              <a:t>9, 11, 12, 13, 15, 16, 17.</a:t>
            </a:r>
          </a:p>
        </p:txBody>
      </p:sp>
      <p:sp>
        <p:nvSpPr>
          <p:cNvPr id="5" name="TextBox 4">
            <a:extLst>
              <a:ext uri="{FF2B5EF4-FFF2-40B4-BE49-F238E27FC236}">
                <a16:creationId xmlns:a16="http://schemas.microsoft.com/office/drawing/2014/main" id="{7E576028-D8EB-4508-BDD7-BB4C70FBA069}"/>
              </a:ext>
            </a:extLst>
          </p:cNvPr>
          <p:cNvSpPr txBox="1"/>
          <p:nvPr/>
        </p:nvSpPr>
        <p:spPr>
          <a:xfrm>
            <a:off x="10150544" y="0"/>
            <a:ext cx="2041456" cy="276999"/>
          </a:xfrm>
          <a:prstGeom prst="rect">
            <a:avLst/>
          </a:prstGeom>
          <a:noFill/>
        </p:spPr>
        <p:txBody>
          <a:bodyPr wrap="square" rtlCol="0">
            <a:spAutoFit/>
          </a:bodyPr>
          <a:lstStyle/>
          <a:p>
            <a:r>
              <a:rPr lang="ru-RU" sz="1200" dirty="0">
                <a:solidFill>
                  <a:schemeClr val="tx2">
                    <a:lumMod val="40000"/>
                    <a:lumOff val="60000"/>
                  </a:schemeClr>
                </a:solidFill>
              </a:rPr>
              <a:t>Математика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8 класс</a:t>
            </a:r>
          </a:p>
        </p:txBody>
      </p:sp>
    </p:spTree>
    <p:extLst>
      <p:ext uri="{BB962C8B-B14F-4D97-AF65-F5344CB8AC3E}">
        <p14:creationId xmlns:p14="http://schemas.microsoft.com/office/powerpoint/2010/main" val="3796513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физике</a:t>
            </a:r>
          </a:p>
        </p:txBody>
      </p:sp>
    </p:spTree>
    <p:extLst>
      <p:ext uri="{BB962C8B-B14F-4D97-AF65-F5344CB8AC3E}">
        <p14:creationId xmlns:p14="http://schemas.microsoft.com/office/powerpoint/2010/main" val="2787420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r>
              <a:rPr lang="ru-RU" dirty="0">
                <a:solidFill>
                  <a:sysClr val="windowText" lastClr="000000"/>
                </a:solidFill>
              </a:rPr>
              <a:t>1</a:t>
            </a:r>
            <a:r>
              <a:rPr lang="en-US" dirty="0">
                <a:solidFill>
                  <a:sysClr val="windowText" lastClr="000000"/>
                </a:solidFill>
              </a:rPr>
              <a:t> </a:t>
            </a:r>
            <a:r>
              <a:rPr lang="ru-RU"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72556" y="344825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2 задания высокого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62873"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одной части</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465454" y="5187680"/>
            <a:ext cx="8490656" cy="15314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rPr>
              <a:t>Задания 1, 2, 3, 4, 5 проверочной работы относятся к базовому уровню сложности. </a:t>
            </a:r>
          </a:p>
          <a:p>
            <a:pPr algn="just"/>
            <a:r>
              <a:rPr lang="ru-RU" dirty="0">
                <a:solidFill>
                  <a:schemeClr val="tx1"/>
                </a:solidFill>
              </a:rPr>
              <a:t>Задания 6, 7, 8, 9 проверочной работы относятся к повышенному уровню сложности. </a:t>
            </a:r>
          </a:p>
          <a:p>
            <a:pPr algn="just"/>
            <a:r>
              <a:rPr lang="ru-RU" dirty="0">
                <a:solidFill>
                  <a:schemeClr val="tx1"/>
                </a:solidFill>
              </a:rPr>
              <a:t>Задания 10, 11 проверочной работы относятся к высокому уровню сложности</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5</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18</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80098" y="2725492"/>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4 задания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1008095862"/>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0-4</a:t>
                      </a:r>
                    </a:p>
                  </a:txBody>
                  <a:tcPr anchor="ctr"/>
                </a:tc>
                <a:tc>
                  <a:txBody>
                    <a:bodyPr/>
                    <a:lstStyle/>
                    <a:p>
                      <a:pPr algn="ctr"/>
                      <a:r>
                        <a:rPr lang="ru-RU" sz="1600" dirty="0"/>
                        <a:t>5-7</a:t>
                      </a:r>
                    </a:p>
                  </a:txBody>
                  <a:tcPr anchor="ctr"/>
                </a:tc>
                <a:tc>
                  <a:txBody>
                    <a:bodyPr/>
                    <a:lstStyle/>
                    <a:p>
                      <a:pPr algn="ctr"/>
                      <a:r>
                        <a:rPr lang="ru-RU" sz="1600" dirty="0"/>
                        <a:t>8-10</a:t>
                      </a:r>
                    </a:p>
                  </a:txBody>
                  <a:tcPr anchor="ctr"/>
                </a:tc>
                <a:tc>
                  <a:txBody>
                    <a:bodyPr/>
                    <a:lstStyle/>
                    <a:p>
                      <a:pPr algn="ctr"/>
                      <a:r>
                        <a:rPr lang="ru-RU" sz="1600" dirty="0"/>
                        <a:t>11-18</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5236" y="5200288"/>
            <a:ext cx="1263972"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45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2" name="Прямоугольник: скругленные углы 1">
            <a:extLst>
              <a:ext uri="{FF2B5EF4-FFF2-40B4-BE49-F238E27FC236}">
                <a16:creationId xmlns:a16="http://schemas.microsoft.com/office/drawing/2014/main" id="{6B02E92C-9EB3-240F-F658-AA8A0D12D041}"/>
              </a:ext>
            </a:extLst>
          </p:cNvPr>
          <p:cNvSpPr/>
          <p:nvPr/>
        </p:nvSpPr>
        <p:spPr>
          <a:xfrm>
            <a:off x="1969121" y="1977883"/>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5 заданий базового уровня сложности</a:t>
            </a:r>
          </a:p>
        </p:txBody>
      </p:sp>
      <p:sp>
        <p:nvSpPr>
          <p:cNvPr id="19" name="TextBox 18">
            <a:extLst>
              <a:ext uri="{FF2B5EF4-FFF2-40B4-BE49-F238E27FC236}">
                <a16:creationId xmlns:a16="http://schemas.microsoft.com/office/drawing/2014/main" id="{14803CEF-84B3-4EB5-B2B3-D378CED7D6B6}"/>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Физика, 8 класс</a:t>
            </a:r>
          </a:p>
        </p:txBody>
      </p:sp>
    </p:spTree>
    <p:extLst>
      <p:ext uri="{BB962C8B-B14F-4D97-AF65-F5344CB8AC3E}">
        <p14:creationId xmlns:p14="http://schemas.microsoft.com/office/powerpoint/2010/main" val="1118791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1322527941"/>
              </p:ext>
            </p:extLst>
          </p:nvPr>
        </p:nvGraphicFramePr>
        <p:xfrm>
          <a:off x="94049" y="685358"/>
          <a:ext cx="11796583" cy="6084316"/>
        </p:xfrm>
        <a:graphic>
          <a:graphicData uri="http://schemas.openxmlformats.org/drawingml/2006/table">
            <a:tbl>
              <a:tblPr firstRow="1" firstCol="1" lastRow="1" lastCol="1" bandRow="1" bandCol="1">
                <a:noFill/>
                <a:tableStyleId>{5940675A-B579-460E-94D1-54222C63F5DA}</a:tableStyleId>
              </a:tblPr>
              <a:tblGrid>
                <a:gridCol w="586788">
                  <a:extLst>
                    <a:ext uri="{9D8B030D-6E8A-4147-A177-3AD203B41FA5}">
                      <a16:colId xmlns:a16="http://schemas.microsoft.com/office/drawing/2014/main" val="1602300257"/>
                    </a:ext>
                  </a:extLst>
                </a:gridCol>
                <a:gridCol w="11209795">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1100" b="1" dirty="0">
                          <a:effectLst/>
                          <a:latin typeface="Montserrat regular" panose="00000500000000000000"/>
                        </a:rPr>
                        <a:t>№</a:t>
                      </a:r>
                    </a:p>
                    <a:p>
                      <a:pPr algn="ctr">
                        <a:lnSpc>
                          <a:spcPct val="115000"/>
                        </a:lnSpc>
                        <a:spcBef>
                          <a:spcPts val="55"/>
                        </a:spcBef>
                        <a:spcAft>
                          <a:spcPts val="0"/>
                        </a:spcAft>
                        <a:tabLst>
                          <a:tab pos="452120" algn="l"/>
                        </a:tabLst>
                      </a:pPr>
                      <a:r>
                        <a:rPr lang="ru-RU" sz="1100" b="1" dirty="0">
                          <a:effectLst/>
                          <a:latin typeface="Montserrat regular" panose="00000500000000000000"/>
                        </a:rPr>
                        <a:t>п/п</a:t>
                      </a:r>
                      <a:endParaRPr lang="ru-RU" sz="1100" b="1" dirty="0">
                        <a:effectLst/>
                        <a:latin typeface="Montserrat regular" panose="0000050000000000000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100" b="1" dirty="0">
                          <a:effectLst/>
                          <a:latin typeface="Montserrat regular" panose="00000500000000000000"/>
                        </a:rPr>
                        <a:t>Блоки</a:t>
                      </a:r>
                      <a:r>
                        <a:rPr lang="ru-RU" sz="1100" b="1" spc="-35" dirty="0">
                          <a:effectLst/>
                          <a:latin typeface="Montserrat regular" panose="00000500000000000000"/>
                        </a:rPr>
                        <a:t> </a:t>
                      </a:r>
                      <a:r>
                        <a:rPr lang="ru-RU" sz="1100" b="1" dirty="0" err="1">
                          <a:effectLst/>
                          <a:latin typeface="Montserrat regular" panose="00000500000000000000"/>
                        </a:rPr>
                        <a:t>ПООП</a:t>
                      </a:r>
                      <a:r>
                        <a:rPr lang="ru-RU" sz="1100" b="1" spc="-35" dirty="0">
                          <a:effectLst/>
                          <a:latin typeface="Montserrat regular" panose="00000500000000000000"/>
                        </a:rPr>
                        <a:t> </a:t>
                      </a:r>
                      <a:r>
                        <a:rPr lang="ru-RU" sz="1100" b="1" dirty="0" err="1">
                          <a:effectLst/>
                          <a:latin typeface="Montserrat regular" panose="00000500000000000000"/>
                        </a:rPr>
                        <a:t>НОО</a:t>
                      </a:r>
                      <a:r>
                        <a:rPr lang="ru-RU" sz="1100" b="1" dirty="0">
                          <a:effectLst/>
                          <a:latin typeface="Montserrat regular" panose="00000500000000000000"/>
                        </a:rPr>
                        <a:t>:</a:t>
                      </a:r>
                      <a:r>
                        <a:rPr lang="ru-RU" sz="1100" b="1" spc="-35" dirty="0">
                          <a:effectLst/>
                          <a:latin typeface="Montserrat regular" panose="00000500000000000000"/>
                        </a:rPr>
                        <a:t> </a:t>
                      </a:r>
                      <a:r>
                        <a:rPr lang="ru-RU" sz="1100" b="1" dirty="0">
                          <a:effectLst/>
                          <a:latin typeface="Montserrat regular" panose="00000500000000000000"/>
                        </a:rPr>
                        <a:t>выпускник</a:t>
                      </a:r>
                      <a:r>
                        <a:rPr lang="ru-RU" sz="1100" b="1" spc="-45" dirty="0">
                          <a:effectLst/>
                          <a:latin typeface="Montserrat regular" panose="00000500000000000000"/>
                        </a:rPr>
                        <a:t> </a:t>
                      </a:r>
                      <a:r>
                        <a:rPr lang="ru-RU" sz="1100" b="1" dirty="0">
                          <a:effectLst/>
                          <a:latin typeface="Montserrat regular" panose="00000500000000000000"/>
                        </a:rPr>
                        <a:t>научится</a:t>
                      </a:r>
                      <a:r>
                        <a:rPr lang="ru-RU" sz="1100" b="1" spc="-35" dirty="0">
                          <a:effectLst/>
                          <a:latin typeface="Montserrat regular" panose="00000500000000000000"/>
                        </a:rPr>
                        <a:t> </a:t>
                      </a:r>
                      <a:r>
                        <a:rPr lang="ru-RU" sz="1100" b="1" dirty="0">
                          <a:effectLst/>
                          <a:latin typeface="Montserrat regular" panose="00000500000000000000"/>
                        </a:rPr>
                        <a:t>/</a:t>
                      </a:r>
                      <a:r>
                        <a:rPr lang="ru-RU" sz="1100" b="1" spc="-20" dirty="0">
                          <a:effectLst/>
                          <a:latin typeface="Montserrat regular" panose="00000500000000000000"/>
                        </a:rPr>
                        <a:t> </a:t>
                      </a:r>
                      <a:r>
                        <a:rPr lang="ru-RU" sz="1100" b="1" dirty="0">
                          <a:effectLst/>
                          <a:latin typeface="Montserrat regular" panose="00000500000000000000"/>
                        </a:rPr>
                        <a:t>получит </a:t>
                      </a:r>
                      <a:r>
                        <a:rPr lang="ru-RU" sz="1100" b="1" spc="-285" dirty="0">
                          <a:effectLst/>
                          <a:latin typeface="Montserrat regular" panose="00000500000000000000"/>
                        </a:rPr>
                        <a:t> </a:t>
                      </a:r>
                      <a:r>
                        <a:rPr lang="ru-RU" sz="1100" b="1" dirty="0">
                          <a:effectLst/>
                          <a:latin typeface="Montserrat regular" panose="00000500000000000000"/>
                        </a:rPr>
                        <a:t>возможность</a:t>
                      </a:r>
                      <a:r>
                        <a:rPr lang="ru-RU" sz="1100" b="1" spc="-10" dirty="0">
                          <a:effectLst/>
                          <a:latin typeface="Montserrat regular" panose="00000500000000000000"/>
                        </a:rPr>
                        <a:t> </a:t>
                      </a:r>
                      <a:r>
                        <a:rPr lang="ru-RU" sz="1100" b="1" dirty="0">
                          <a:effectLst/>
                          <a:latin typeface="Montserrat regular" panose="00000500000000000000"/>
                        </a:rPr>
                        <a:t>научиться</a:t>
                      </a:r>
                      <a:r>
                        <a:rPr lang="ru-RU" sz="1100" b="1" spc="-5" dirty="0">
                          <a:effectLst/>
                          <a:latin typeface="Montserrat regular" panose="00000500000000000000"/>
                        </a:rPr>
                        <a:t> </a:t>
                      </a:r>
                      <a:r>
                        <a:rPr lang="ru-RU" sz="1100" b="1" dirty="0">
                          <a:effectLst/>
                          <a:latin typeface="Montserrat regular" panose="00000500000000000000"/>
                        </a:rPr>
                        <a:t>или</a:t>
                      </a:r>
                      <a:r>
                        <a:rPr lang="ru-RU" sz="1100" b="1" spc="-10" dirty="0">
                          <a:effectLst/>
                          <a:latin typeface="Montserrat regular" panose="00000500000000000000"/>
                        </a:rPr>
                        <a:t> </a:t>
                      </a:r>
                      <a:r>
                        <a:rPr lang="ru-RU" sz="1100" b="1" dirty="0">
                          <a:effectLst/>
                          <a:latin typeface="Montserrat regular" panose="00000500000000000000"/>
                        </a:rPr>
                        <a:t>проверяемые требования</a:t>
                      </a:r>
                      <a:r>
                        <a:rPr lang="ru-RU" sz="1100" b="1" spc="-20" dirty="0">
                          <a:effectLst/>
                          <a:latin typeface="Montserrat regular" panose="00000500000000000000"/>
                        </a:rPr>
                        <a:t> </a:t>
                      </a:r>
                      <a:r>
                        <a:rPr lang="ru-RU" sz="1100" b="1" dirty="0">
                          <a:effectLst/>
                          <a:latin typeface="Montserrat regular" panose="00000500000000000000"/>
                        </a:rPr>
                        <a:t>(умения)</a:t>
                      </a:r>
                      <a:r>
                        <a:rPr lang="ru-RU" sz="1100" b="1" spc="-25" dirty="0">
                          <a:effectLst/>
                          <a:latin typeface="Montserrat regular" panose="00000500000000000000"/>
                        </a:rPr>
                        <a:t> </a:t>
                      </a:r>
                      <a:r>
                        <a:rPr lang="ru-RU" sz="1100" b="1" dirty="0">
                          <a:effectLst/>
                          <a:latin typeface="Montserrat regular" panose="00000500000000000000"/>
                        </a:rPr>
                        <a:t>в</a:t>
                      </a:r>
                      <a:r>
                        <a:rPr lang="ru-RU" sz="1100" b="1" spc="-30" dirty="0">
                          <a:effectLst/>
                          <a:latin typeface="Montserrat regular" panose="00000500000000000000"/>
                        </a:rPr>
                        <a:t> </a:t>
                      </a:r>
                      <a:r>
                        <a:rPr lang="ru-RU" sz="1100" b="1" dirty="0">
                          <a:effectLst/>
                          <a:latin typeface="Montserrat regular" panose="00000500000000000000"/>
                        </a:rPr>
                        <a:t>соответствии</a:t>
                      </a:r>
                      <a:r>
                        <a:rPr lang="ru-RU" sz="1100" b="1" spc="-20" dirty="0">
                          <a:effectLst/>
                          <a:latin typeface="Montserrat regular" panose="00000500000000000000"/>
                        </a:rPr>
                        <a:t> </a:t>
                      </a:r>
                      <a:r>
                        <a:rPr lang="ru-RU" sz="1100" b="1" dirty="0">
                          <a:effectLst/>
                          <a:latin typeface="Montserrat regular" panose="00000500000000000000"/>
                        </a:rPr>
                        <a:t>с</a:t>
                      </a:r>
                      <a:r>
                        <a:rPr lang="ru-RU" sz="1100" b="1" spc="-25" dirty="0">
                          <a:effectLst/>
                          <a:latin typeface="Montserrat regular" panose="00000500000000000000"/>
                        </a:rPr>
                        <a:t> </a:t>
                      </a:r>
                      <a:r>
                        <a:rPr lang="ru-RU" sz="1100" b="1" dirty="0" err="1">
                          <a:effectLst/>
                          <a:latin typeface="Montserrat regular" panose="00000500000000000000"/>
                        </a:rPr>
                        <a:t>ФГОС</a:t>
                      </a:r>
                      <a:endParaRPr lang="ru-RU" sz="1100" b="1" dirty="0">
                        <a:effectLst/>
                        <a:latin typeface="Montserrat regular" panose="0000050000000000000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1</a:t>
                      </a:r>
                    </a:p>
                  </a:txBody>
                  <a:tcPr marL="68580" marR="68580" marT="0" marB="0" anchor="ctr">
                    <a:noFill/>
                  </a:tcPr>
                </a:tc>
                <a:tc>
                  <a:txBody>
                    <a:bodyPr/>
                    <a:lstStyle/>
                    <a:p>
                      <a:pPr algn="just">
                        <a:spcAft>
                          <a:spcPts val="0"/>
                        </a:spcAft>
                        <a:tabLst>
                          <a:tab pos="120650" algn="l"/>
                        </a:tabLst>
                      </a:pPr>
                      <a:r>
                        <a:rPr lang="ru-RU" sz="1100" dirty="0">
                          <a:effectLst/>
                          <a:latin typeface="Montserrat regular" panose="00000500000000000000"/>
                          <a:ea typeface="Times New Roman" panose="02020603050405020304" pitchFamily="18" charset="0"/>
                          <a:cs typeface="Times New Roman" panose="02020603050405020304" pitchFamily="18" charset="0"/>
                        </a:rPr>
                        <a:t>Проводить прямые измерения физических величин: время, расстояние, масса тела, объем, сила, температура, атмосферное давление, напряжение, сила тока; использовать простейшие методы оценки погрешностей измерений</a:t>
                      </a:r>
                    </a:p>
                  </a:txBody>
                  <a:tcPr marL="68580" marR="68580" marT="0" marB="0" anchor="ctr">
                    <a:noFill/>
                  </a:tcPr>
                </a:tc>
                <a:extLst>
                  <a:ext uri="{0D108BD9-81ED-4DB2-BD59-A6C34878D82A}">
                    <a16:rowId xmlns:a16="http://schemas.microsoft.com/office/drawing/2014/main" val="3392768954"/>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2</a:t>
                      </a:r>
                    </a:p>
                  </a:txBody>
                  <a:tcPr marL="68580" marR="68580" marT="0" marB="0" anchor="ctr">
                    <a:noFill/>
                  </a:tcPr>
                </a:tc>
                <a:tc>
                  <a:txBody>
                    <a:bodyPr/>
                    <a:lstStyle/>
                    <a:p>
                      <a:pPr algn="just">
                        <a:spcAft>
                          <a:spcPts val="0"/>
                        </a:spcAft>
                        <a:tabLst>
                          <a:tab pos="120650" algn="l"/>
                        </a:tabLst>
                      </a:pPr>
                      <a:r>
                        <a:rPr lang="ru-RU" sz="1100">
                          <a:effectLst/>
                          <a:latin typeface="Montserrat regular" panose="00000500000000000000"/>
                          <a:ea typeface="Times New Roman" panose="02020603050405020304" pitchFamily="18" charset="0"/>
                          <a:cs typeface="Times New Roman" panose="02020603050405020304" pitchFamily="18" charset="0"/>
                        </a:rPr>
                        <a:t>Распознавать тепловые явления и объяснять на базе имеющихся знаний основные свойства или условия протекания этих явлений: диффузия, изменение объема тел при нагревании (охлаждении), тепловое равновесие, испарение, конденсация, плавление, кристаллизация, кипение, различные способы теплопередачи (теплопроводность, конвекция, излучение), агрегатные состояния вещества, поглощение энергии при испарении жидкости и выделение ее при конденсации пара;  распознавать электромагнитные явления и объяснять на основе имеющихся знаний основные свойства или условия протекания этих явлений: электризация тел, взаимодействие зарядов, электрический ток и его действия (тепловое, химическое, магнитное).  Анализировать ситуации практико-ориентированного характера, узнавать в них проявление изученных физических явлений или закономерностей и применять имеющиеся знания для их объяснения.</a:t>
                      </a:r>
                    </a:p>
                  </a:txBody>
                  <a:tcPr marL="68580" marR="68580" marT="0" marB="0" anchor="ctr">
                    <a:noFill/>
                  </a:tcPr>
                </a:tc>
                <a:extLst>
                  <a:ext uri="{0D108BD9-81ED-4DB2-BD59-A6C34878D82A}">
                    <a16:rowId xmlns:a16="http://schemas.microsoft.com/office/drawing/2014/main" val="4152742015"/>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3</a:t>
                      </a:r>
                    </a:p>
                  </a:txBody>
                  <a:tcPr marL="68580" marR="68580" marT="0" marB="0" anchor="ctr">
                    <a:noFill/>
                  </a:tcPr>
                </a:tc>
                <a:tc>
                  <a:txBody>
                    <a:bodyPr/>
                    <a:lstStyle/>
                    <a:p>
                      <a:pPr algn="just">
                        <a:spcAft>
                          <a:spcPts val="0"/>
                        </a:spcAft>
                        <a:tabLst>
                          <a:tab pos="120650" algn="l"/>
                        </a:tabLst>
                      </a:pPr>
                      <a:r>
                        <a:rPr lang="ru-RU" sz="1100">
                          <a:effectLst/>
                          <a:latin typeface="Montserrat regular" panose="00000500000000000000"/>
                          <a:ea typeface="Times New Roman" panose="02020603050405020304" pitchFamily="18" charset="0"/>
                          <a:cs typeface="Times New Roman" panose="02020603050405020304" pitchFamily="18" charset="0"/>
                        </a:rPr>
                        <a:t>Решать задачи, используя физические законы (закон Ома для участка цепи и формулы, связывающие физические величины (количество теплоты, температура, удельная теплоемкость вещества, удельная теплота плавления, удельная теплота парообразования, удельная теплота сгорания топлива, сила тока, электрическое напряжение, электрическое сопротивление): на основе анализа условия задачи выделять физические величины, законы и формулы, необходимые для ее решения, проводить расчеты</a:t>
                      </a:r>
                    </a:p>
                  </a:txBody>
                  <a:tcPr marL="68580" marR="68580" marT="0" marB="0" anchor="ctr">
                    <a:noFill/>
                  </a:tcPr>
                </a:tc>
                <a:extLst>
                  <a:ext uri="{0D108BD9-81ED-4DB2-BD59-A6C34878D82A}">
                    <a16:rowId xmlns:a16="http://schemas.microsoft.com/office/drawing/2014/main" val="1954617202"/>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4</a:t>
                      </a:r>
                    </a:p>
                  </a:txBody>
                  <a:tcPr marL="68580" marR="68580" marT="0" marB="0" anchor="ctr">
                    <a:noFill/>
                  </a:tcPr>
                </a:tc>
                <a:tc>
                  <a:txBody>
                    <a:bodyPr/>
                    <a:lstStyle/>
                    <a:p>
                      <a:pPr algn="just">
                        <a:spcAft>
                          <a:spcPts val="0"/>
                        </a:spcAft>
                        <a:tabLst>
                          <a:tab pos="120650" algn="l"/>
                        </a:tabLst>
                      </a:pPr>
                      <a:r>
                        <a:rPr lang="ru-RU" sz="1100">
                          <a:effectLst/>
                          <a:latin typeface="Montserrat regular" panose="00000500000000000000"/>
                          <a:ea typeface="Times New Roman" panose="02020603050405020304" pitchFamily="18" charset="0"/>
                          <a:cs typeface="Times New Roman" panose="02020603050405020304" pitchFamily="18" charset="0"/>
                        </a:rPr>
                        <a:t>Решать задачи, используя формулы, связывающие физические величины (количество теплоты, температура, удельная теплоемкость вещества, удельная теплота плавления, удельная теплота парообразования, удельная теплота сгорания топлива): на основе анализа условия задачи выделять физические величины и формулы, необходимые для ее решения, проводить расчеты;  составлять схемы электрических цепей с последовательным и параллельным соединением элементов, различая условные обозначения элементов электрических цепей (источник тока, ключ, резистор, лампочка, амперметр, вольтметр);  решать задачи, используя физические законы (закон Ома для участка цепи, закон Джоуля - Ленца) и формулы, связывающие физические величины (сила тока, электрическое напряжение, электрическое сопротивление, удельное сопротивление вещества, работа электрического поля, мощность тока): на основе анализа условия задачи выделять физические величины, законы и формулы, необходимые для ее решения, проводить расчеты</a:t>
                      </a:r>
                    </a:p>
                  </a:txBody>
                  <a:tcPr marL="68580" marR="68580" marT="0" marB="0" anchor="ctr">
                    <a:noFill/>
                  </a:tcPr>
                </a:tc>
                <a:extLst>
                  <a:ext uri="{0D108BD9-81ED-4DB2-BD59-A6C34878D82A}">
                    <a16:rowId xmlns:a16="http://schemas.microsoft.com/office/drawing/2014/main" val="3785311347"/>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5</a:t>
                      </a:r>
                    </a:p>
                  </a:txBody>
                  <a:tcPr marL="68580" marR="68580" marT="0" marB="0" anchor="ctr">
                    <a:noFill/>
                  </a:tcPr>
                </a:tc>
                <a:tc>
                  <a:txBody>
                    <a:bodyPr/>
                    <a:lstStyle/>
                    <a:p>
                      <a:pPr algn="just">
                        <a:spcAft>
                          <a:spcPts val="0"/>
                        </a:spcAft>
                        <a:tabLst>
                          <a:tab pos="120650" algn="l"/>
                        </a:tabLst>
                      </a:pPr>
                      <a:r>
                        <a:rPr lang="ru-RU" sz="1100">
                          <a:effectLst/>
                          <a:latin typeface="Montserrat regular" panose="00000500000000000000"/>
                          <a:ea typeface="Times New Roman" panose="02020603050405020304" pitchFamily="18" charset="0"/>
                          <a:cs typeface="Times New Roman" panose="02020603050405020304" pitchFamily="18" charset="0"/>
                        </a:rPr>
                        <a:t>Интерпретировать результаты наблюдений и опытов;  решать задачи, используя формулы, связывающие физические величины (количество теплоты, температура, удельная теплоемкость вещества): на основе анализа условия задачи выделять физические величины и формулы, необходимые для ее решения, проводить расчеты;  решать задачи, используя физические законы (закон Ома для участка цепи, закон Джоуля - Ленца) и формулы, связывающие физические величины (сила тока, электрическое напряжение, электрическое сопротивление, работа электрического поля, мощность тока): на основе анализа условия задачи выделять физические величины, законы и формулы, необходимые для ее решения, проводить расчеты  </a:t>
                      </a:r>
                    </a:p>
                  </a:txBody>
                  <a:tcPr marL="68580" marR="68580" marT="0" marB="0" anchor="ctr">
                    <a:noFill/>
                  </a:tcPr>
                </a:tc>
                <a:extLst>
                  <a:ext uri="{0D108BD9-81ED-4DB2-BD59-A6C34878D82A}">
                    <a16:rowId xmlns:a16="http://schemas.microsoft.com/office/drawing/2014/main" val="4044472599"/>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6</a:t>
                      </a:r>
                    </a:p>
                  </a:txBody>
                  <a:tcPr marL="68580" marR="68580" marT="0" marB="0" anchor="ctr">
                    <a:noFill/>
                  </a:tcPr>
                </a:tc>
                <a:tc>
                  <a:txBody>
                    <a:bodyPr/>
                    <a:lstStyle/>
                    <a:p>
                      <a:pPr algn="just">
                        <a:spcAft>
                          <a:spcPts val="0"/>
                        </a:spcAft>
                        <a:tabLst>
                          <a:tab pos="120650" algn="l"/>
                        </a:tabLst>
                      </a:pPr>
                      <a:r>
                        <a:rPr lang="ru-RU" sz="1100">
                          <a:effectLst/>
                          <a:latin typeface="Montserrat regular" panose="00000500000000000000"/>
                          <a:ea typeface="Times New Roman" panose="02020603050405020304" pitchFamily="18" charset="0"/>
                          <a:cs typeface="Times New Roman" panose="02020603050405020304" pitchFamily="18" charset="0"/>
                        </a:rPr>
                        <a:t>Анализировать ситуации практико-ориентированного характера, узнавать в них проявление изученных физических явлений или закономерностей и применять имеющиеся знания для их объяснения</a:t>
                      </a:r>
                    </a:p>
                  </a:txBody>
                  <a:tcPr marL="68580" marR="68580" marT="0" marB="0" anchor="ctr">
                    <a:noFill/>
                  </a:tcPr>
                </a:tc>
                <a:extLst>
                  <a:ext uri="{0D108BD9-81ED-4DB2-BD59-A6C34878D82A}">
                    <a16:rowId xmlns:a16="http://schemas.microsoft.com/office/drawing/2014/main" val="942685591"/>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7</a:t>
                      </a:r>
                    </a:p>
                  </a:txBody>
                  <a:tcPr marL="68580" marR="68580" marT="0" marB="0" anchor="ctr">
                    <a:noFill/>
                  </a:tcPr>
                </a:tc>
                <a:tc>
                  <a:txBody>
                    <a:bodyPr/>
                    <a:lstStyle/>
                    <a:p>
                      <a:pPr algn="just">
                        <a:spcAft>
                          <a:spcPts val="0"/>
                        </a:spcAft>
                        <a:tabLst>
                          <a:tab pos="120650" algn="l"/>
                        </a:tabLst>
                      </a:pPr>
                      <a:r>
                        <a:rPr lang="ru-RU" sz="1100" dirty="0">
                          <a:effectLst/>
                          <a:latin typeface="Montserrat regular" panose="00000500000000000000"/>
                          <a:ea typeface="Times New Roman" panose="02020603050405020304" pitchFamily="18" charset="0"/>
                          <a:cs typeface="Times New Roman" panose="02020603050405020304" pitchFamily="18" charset="0"/>
                        </a:rPr>
                        <a:t>Использовать при выполнении учебных задач справочные материалы;  делать выводы по результатам исследования;  решать задачи, используя физические законы (закон Гука, закон Ома для участка цепи) и формулы, связывающие физические величины (путь, скорость, масса тела, плотность вещества, сила, сила трения скольжения, коэффициент трения, сила тока, электрическое напряжение, электрическое сопротивление, работа электрического поля, мощность тока, количество теплоты, температура, удельная теплоемкость вещества, удельная теплота плавления, удельная теплота парообразования, удельная теплота сгорания топлива): на основе анализа условия задачи выделять физические величины, законы и формулы, необходимые для ее решения, проводить расчеты  </a:t>
                      </a:r>
                    </a:p>
                  </a:txBody>
                  <a:tcPr marL="68580" marR="68580" marT="0" marB="0" anchor="ctr">
                    <a:noFill/>
                  </a:tcPr>
                </a:tc>
                <a:extLst>
                  <a:ext uri="{0D108BD9-81ED-4DB2-BD59-A6C34878D82A}">
                    <a16:rowId xmlns:a16="http://schemas.microsoft.com/office/drawing/2014/main" val="3383110204"/>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4" name="TextBox 3">
            <a:extLst>
              <a:ext uri="{FF2B5EF4-FFF2-40B4-BE49-F238E27FC236}">
                <a16:creationId xmlns:a16="http://schemas.microsoft.com/office/drawing/2014/main" id="{DCDD3F02-B324-409C-8EB6-52400D5A445A}"/>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Физика, 8 класс</a:t>
            </a:r>
          </a:p>
        </p:txBody>
      </p:sp>
    </p:spTree>
    <p:extLst>
      <p:ext uri="{BB962C8B-B14F-4D97-AF65-F5344CB8AC3E}">
        <p14:creationId xmlns:p14="http://schemas.microsoft.com/office/powerpoint/2010/main" val="3165393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2330619716"/>
              </p:ext>
            </p:extLst>
          </p:nvPr>
        </p:nvGraphicFramePr>
        <p:xfrm>
          <a:off x="75942" y="803053"/>
          <a:ext cx="11796583" cy="3904996"/>
        </p:xfrm>
        <a:graphic>
          <a:graphicData uri="http://schemas.openxmlformats.org/drawingml/2006/table">
            <a:tbl>
              <a:tblPr firstRow="1" firstCol="1" lastRow="1" lastCol="1" bandRow="1" bandCol="1">
                <a:noFill/>
                <a:tableStyleId>{5940675A-B579-460E-94D1-54222C63F5DA}</a:tableStyleId>
              </a:tblPr>
              <a:tblGrid>
                <a:gridCol w="586788">
                  <a:extLst>
                    <a:ext uri="{9D8B030D-6E8A-4147-A177-3AD203B41FA5}">
                      <a16:colId xmlns:a16="http://schemas.microsoft.com/office/drawing/2014/main" val="1602300257"/>
                    </a:ext>
                  </a:extLst>
                </a:gridCol>
                <a:gridCol w="11209795">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1100" b="1" dirty="0">
                          <a:effectLst/>
                          <a:latin typeface="Montserrat regular" panose="00000500000000000000"/>
                        </a:rPr>
                        <a:t>№</a:t>
                      </a:r>
                    </a:p>
                    <a:p>
                      <a:pPr algn="ctr">
                        <a:lnSpc>
                          <a:spcPct val="115000"/>
                        </a:lnSpc>
                        <a:spcBef>
                          <a:spcPts val="55"/>
                        </a:spcBef>
                        <a:spcAft>
                          <a:spcPts val="0"/>
                        </a:spcAft>
                        <a:tabLst>
                          <a:tab pos="452120" algn="l"/>
                        </a:tabLst>
                      </a:pPr>
                      <a:r>
                        <a:rPr lang="ru-RU" sz="1100" b="1" dirty="0">
                          <a:effectLst/>
                          <a:latin typeface="Montserrat regular" panose="00000500000000000000"/>
                        </a:rPr>
                        <a:t>п/п</a:t>
                      </a:r>
                      <a:endParaRPr lang="ru-RU" sz="1100" b="1" dirty="0">
                        <a:effectLst/>
                        <a:latin typeface="Montserrat regular" panose="0000050000000000000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100" b="1" dirty="0">
                          <a:effectLst/>
                          <a:latin typeface="Montserrat regular" panose="00000500000000000000"/>
                        </a:rPr>
                        <a:t>Блоки</a:t>
                      </a:r>
                      <a:r>
                        <a:rPr lang="ru-RU" sz="1100" b="1" spc="-35" dirty="0">
                          <a:effectLst/>
                          <a:latin typeface="Montserrat regular" panose="00000500000000000000"/>
                        </a:rPr>
                        <a:t> </a:t>
                      </a:r>
                      <a:r>
                        <a:rPr lang="ru-RU" sz="1100" b="1" dirty="0" err="1">
                          <a:effectLst/>
                          <a:latin typeface="Montserrat regular" panose="00000500000000000000"/>
                        </a:rPr>
                        <a:t>ПООП</a:t>
                      </a:r>
                      <a:r>
                        <a:rPr lang="ru-RU" sz="1100" b="1" spc="-35" dirty="0">
                          <a:effectLst/>
                          <a:latin typeface="Montserrat regular" panose="00000500000000000000"/>
                        </a:rPr>
                        <a:t> </a:t>
                      </a:r>
                      <a:r>
                        <a:rPr lang="ru-RU" sz="1100" b="1" dirty="0" err="1">
                          <a:effectLst/>
                          <a:latin typeface="Montserrat regular" panose="00000500000000000000"/>
                        </a:rPr>
                        <a:t>НОО</a:t>
                      </a:r>
                      <a:r>
                        <a:rPr lang="ru-RU" sz="1100" b="1" dirty="0">
                          <a:effectLst/>
                          <a:latin typeface="Montserrat regular" panose="00000500000000000000"/>
                        </a:rPr>
                        <a:t>:</a:t>
                      </a:r>
                      <a:r>
                        <a:rPr lang="ru-RU" sz="1100" b="1" spc="-35" dirty="0">
                          <a:effectLst/>
                          <a:latin typeface="Montserrat regular" panose="00000500000000000000"/>
                        </a:rPr>
                        <a:t> </a:t>
                      </a:r>
                      <a:r>
                        <a:rPr lang="ru-RU" sz="1100" b="1" dirty="0">
                          <a:effectLst/>
                          <a:latin typeface="Montserrat regular" panose="00000500000000000000"/>
                        </a:rPr>
                        <a:t>выпускник</a:t>
                      </a:r>
                      <a:r>
                        <a:rPr lang="ru-RU" sz="1100" b="1" spc="-45" dirty="0">
                          <a:effectLst/>
                          <a:latin typeface="Montserrat regular" panose="00000500000000000000"/>
                        </a:rPr>
                        <a:t> </a:t>
                      </a:r>
                      <a:r>
                        <a:rPr lang="ru-RU" sz="1100" b="1" dirty="0">
                          <a:effectLst/>
                          <a:latin typeface="Montserrat regular" panose="00000500000000000000"/>
                        </a:rPr>
                        <a:t>научится</a:t>
                      </a:r>
                      <a:r>
                        <a:rPr lang="ru-RU" sz="1100" b="1" spc="-35" dirty="0">
                          <a:effectLst/>
                          <a:latin typeface="Montserrat regular" panose="00000500000000000000"/>
                        </a:rPr>
                        <a:t> </a:t>
                      </a:r>
                      <a:r>
                        <a:rPr lang="ru-RU" sz="1100" b="1" dirty="0">
                          <a:effectLst/>
                          <a:latin typeface="Montserrat regular" panose="00000500000000000000"/>
                        </a:rPr>
                        <a:t>/</a:t>
                      </a:r>
                      <a:r>
                        <a:rPr lang="ru-RU" sz="1100" b="1" spc="-20" dirty="0">
                          <a:effectLst/>
                          <a:latin typeface="Montserrat regular" panose="00000500000000000000"/>
                        </a:rPr>
                        <a:t> </a:t>
                      </a:r>
                      <a:r>
                        <a:rPr lang="ru-RU" sz="1100" b="1" dirty="0">
                          <a:effectLst/>
                          <a:latin typeface="Montserrat regular" panose="00000500000000000000"/>
                        </a:rPr>
                        <a:t>получит </a:t>
                      </a:r>
                      <a:r>
                        <a:rPr lang="ru-RU" sz="1100" b="1" spc="-285" dirty="0">
                          <a:effectLst/>
                          <a:latin typeface="Montserrat regular" panose="00000500000000000000"/>
                        </a:rPr>
                        <a:t> </a:t>
                      </a:r>
                      <a:r>
                        <a:rPr lang="ru-RU" sz="1100" b="1" dirty="0">
                          <a:effectLst/>
                          <a:latin typeface="Montserrat regular" panose="00000500000000000000"/>
                        </a:rPr>
                        <a:t>возможность</a:t>
                      </a:r>
                      <a:r>
                        <a:rPr lang="ru-RU" sz="1100" b="1" spc="-10" dirty="0">
                          <a:effectLst/>
                          <a:latin typeface="Montserrat regular" panose="00000500000000000000"/>
                        </a:rPr>
                        <a:t> </a:t>
                      </a:r>
                      <a:r>
                        <a:rPr lang="ru-RU" sz="1100" b="1" dirty="0">
                          <a:effectLst/>
                          <a:latin typeface="Montserrat regular" panose="00000500000000000000"/>
                        </a:rPr>
                        <a:t>научиться</a:t>
                      </a:r>
                      <a:r>
                        <a:rPr lang="ru-RU" sz="1100" b="1" spc="-5" dirty="0">
                          <a:effectLst/>
                          <a:latin typeface="Montserrat regular" panose="00000500000000000000"/>
                        </a:rPr>
                        <a:t> </a:t>
                      </a:r>
                      <a:r>
                        <a:rPr lang="ru-RU" sz="1100" b="1" dirty="0">
                          <a:effectLst/>
                          <a:latin typeface="Montserrat regular" panose="00000500000000000000"/>
                        </a:rPr>
                        <a:t>или</a:t>
                      </a:r>
                      <a:r>
                        <a:rPr lang="ru-RU" sz="1100" b="1" spc="-10" dirty="0">
                          <a:effectLst/>
                          <a:latin typeface="Montserrat regular" panose="00000500000000000000"/>
                        </a:rPr>
                        <a:t> </a:t>
                      </a:r>
                      <a:r>
                        <a:rPr lang="ru-RU" sz="1100" b="1" dirty="0">
                          <a:effectLst/>
                          <a:latin typeface="Montserrat regular" panose="00000500000000000000"/>
                        </a:rPr>
                        <a:t>проверяемые требования</a:t>
                      </a:r>
                      <a:r>
                        <a:rPr lang="ru-RU" sz="1100" b="1" spc="-20" dirty="0">
                          <a:effectLst/>
                          <a:latin typeface="Montserrat regular" panose="00000500000000000000"/>
                        </a:rPr>
                        <a:t> </a:t>
                      </a:r>
                      <a:r>
                        <a:rPr lang="ru-RU" sz="1100" b="1" dirty="0">
                          <a:effectLst/>
                          <a:latin typeface="Montserrat regular" panose="00000500000000000000"/>
                        </a:rPr>
                        <a:t>(умения)</a:t>
                      </a:r>
                      <a:r>
                        <a:rPr lang="ru-RU" sz="1100" b="1" spc="-25" dirty="0">
                          <a:effectLst/>
                          <a:latin typeface="Montserrat regular" panose="00000500000000000000"/>
                        </a:rPr>
                        <a:t> </a:t>
                      </a:r>
                      <a:r>
                        <a:rPr lang="ru-RU" sz="1100" b="1" dirty="0">
                          <a:effectLst/>
                          <a:latin typeface="Montserrat regular" panose="00000500000000000000"/>
                        </a:rPr>
                        <a:t>в</a:t>
                      </a:r>
                      <a:r>
                        <a:rPr lang="ru-RU" sz="1100" b="1" spc="-30" dirty="0">
                          <a:effectLst/>
                          <a:latin typeface="Montserrat regular" panose="00000500000000000000"/>
                        </a:rPr>
                        <a:t> </a:t>
                      </a:r>
                      <a:r>
                        <a:rPr lang="ru-RU" sz="1100" b="1" dirty="0">
                          <a:effectLst/>
                          <a:latin typeface="Montserrat regular" panose="00000500000000000000"/>
                        </a:rPr>
                        <a:t>соответствии</a:t>
                      </a:r>
                      <a:r>
                        <a:rPr lang="ru-RU" sz="1100" b="1" spc="-20" dirty="0">
                          <a:effectLst/>
                          <a:latin typeface="Montserrat regular" panose="00000500000000000000"/>
                        </a:rPr>
                        <a:t> </a:t>
                      </a:r>
                      <a:r>
                        <a:rPr lang="ru-RU" sz="1100" b="1" dirty="0">
                          <a:effectLst/>
                          <a:latin typeface="Montserrat regular" panose="00000500000000000000"/>
                        </a:rPr>
                        <a:t>с</a:t>
                      </a:r>
                      <a:r>
                        <a:rPr lang="ru-RU" sz="1100" b="1" spc="-25" dirty="0">
                          <a:effectLst/>
                          <a:latin typeface="Montserrat regular" panose="00000500000000000000"/>
                        </a:rPr>
                        <a:t> </a:t>
                      </a:r>
                      <a:r>
                        <a:rPr lang="ru-RU" sz="1100" b="1" dirty="0" err="1">
                          <a:effectLst/>
                          <a:latin typeface="Montserrat regular" panose="00000500000000000000"/>
                        </a:rPr>
                        <a:t>ФГОС</a:t>
                      </a:r>
                      <a:endParaRPr lang="ru-RU" sz="1100" b="1" dirty="0">
                        <a:effectLst/>
                        <a:latin typeface="Montserrat regular" panose="0000050000000000000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8</a:t>
                      </a:r>
                    </a:p>
                  </a:txBody>
                  <a:tcPr marL="68580" marR="68580" marT="0" marB="0" anchor="ctr">
                    <a:noFill/>
                  </a:tcPr>
                </a:tc>
                <a:tc>
                  <a:txBody>
                    <a:bodyPr/>
                    <a:lstStyle/>
                    <a:p>
                      <a:pPr algn="just">
                        <a:spcAft>
                          <a:spcPts val="0"/>
                        </a:spcAft>
                        <a:tabLst>
                          <a:tab pos="120650" algn="l"/>
                        </a:tabLst>
                      </a:pPr>
                      <a:r>
                        <a:rPr lang="ru-RU" sz="1100" dirty="0">
                          <a:effectLst/>
                          <a:latin typeface="Montserrat regular" panose="00000500000000000000"/>
                          <a:ea typeface="Times New Roman" panose="02020603050405020304" pitchFamily="18" charset="0"/>
                          <a:cs typeface="Times New Roman" panose="02020603050405020304" pitchFamily="18" charset="0"/>
                        </a:rPr>
                        <a:t>Распознавать электромагнитные явления и объяснять на основе имеющихся знаний основные свойства или условия протекания этих явлений: взаимодействие магнитов, действие магнитного поля на проводник с током</a:t>
                      </a:r>
                    </a:p>
                  </a:txBody>
                  <a:tcPr marL="68580" marR="68580" marT="0" marB="0" anchor="ctr">
                    <a:noFill/>
                  </a:tcPr>
                </a:tc>
                <a:extLst>
                  <a:ext uri="{0D108BD9-81ED-4DB2-BD59-A6C34878D82A}">
                    <a16:rowId xmlns:a16="http://schemas.microsoft.com/office/drawing/2014/main" val="2067784926"/>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9</a:t>
                      </a:r>
                    </a:p>
                  </a:txBody>
                  <a:tcPr marL="68580" marR="68580" marT="0" marB="0" anchor="ctr">
                    <a:noFill/>
                  </a:tcPr>
                </a:tc>
                <a:tc>
                  <a:txBody>
                    <a:bodyPr/>
                    <a:lstStyle/>
                    <a:p>
                      <a:pPr algn="just">
                        <a:spcAft>
                          <a:spcPts val="0"/>
                        </a:spcAft>
                        <a:tabLst>
                          <a:tab pos="120650" algn="l"/>
                        </a:tabLst>
                      </a:pPr>
                      <a:r>
                        <a:rPr lang="ru-RU" sz="1100">
                          <a:effectLst/>
                          <a:latin typeface="Montserrat regular" panose="00000500000000000000"/>
                          <a:ea typeface="Times New Roman" panose="02020603050405020304" pitchFamily="18" charset="0"/>
                          <a:cs typeface="Times New Roman" panose="02020603050405020304" pitchFamily="18" charset="0"/>
                        </a:rPr>
                        <a:t>Решать задачи, используя формулы, связывающие физические величины (путь, скорость, масса тела, плотность вещества, количество теплоты, температура, удельная теплоемкость вещества): на основе анализа условия задачи, выделять физические величины и формулы, необходимые для ее решения, проводить расчеты</a:t>
                      </a:r>
                    </a:p>
                  </a:txBody>
                  <a:tcPr marL="68580" marR="68580" marT="0" marB="0" anchor="ctr">
                    <a:noFill/>
                  </a:tcPr>
                </a:tc>
                <a:extLst>
                  <a:ext uri="{0D108BD9-81ED-4DB2-BD59-A6C34878D82A}">
                    <a16:rowId xmlns:a16="http://schemas.microsoft.com/office/drawing/2014/main" val="1258273726"/>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10</a:t>
                      </a:r>
                    </a:p>
                  </a:txBody>
                  <a:tcPr marL="68580" marR="68580" marT="0" marB="0" anchor="ctr">
                    <a:noFill/>
                  </a:tcPr>
                </a:tc>
                <a:tc>
                  <a:txBody>
                    <a:bodyPr/>
                    <a:lstStyle/>
                    <a:p>
                      <a:pPr algn="just">
                        <a:spcAft>
                          <a:spcPts val="0"/>
                        </a:spcAft>
                        <a:tabLst>
                          <a:tab pos="120650" algn="l"/>
                        </a:tabLst>
                      </a:pPr>
                      <a:r>
                        <a:rPr lang="ru-RU" sz="1100">
                          <a:effectLst/>
                          <a:latin typeface="Montserrat regular" panose="00000500000000000000"/>
                          <a:ea typeface="Times New Roman" panose="02020603050405020304" pitchFamily="18" charset="0"/>
                          <a:cs typeface="Times New Roman" panose="02020603050405020304" pitchFamily="18" charset="0"/>
                        </a:rPr>
                        <a:t>Решать задачи, используя физические законы (закон сохранения энергии, закон Гука, закон Паскаля, закон Архимеда, закон сохранения энергии в тепловых процессах, закон Ома для участка цепи, закон Джоуля - Ленца) и формулы, связывающие физические величины (путь, скорость, масса тела, плотность вещества, сила, давление, кинетическая энергия, потенциальная энергия, механическая работа, механическая мощность, КПД простого механизма, сила трения скольжения, коэффициент трения, количество теплоты, температура, удельная теплоемкость вещества, удельная теплота плавления, удельная теплота парообразования, удельная теплота сгорания топлива, сила тока, электрическое напряжение, электрическое сопротивление, формулы расчета электрического сопротивления при последовательном и параллельном соединении проводников): на основе анализа условия задачи записывать краткое условие, выделять физические величины, законы и формулы, необходимые для ее решения, проводить расчеты, оценивать реальность полученного значения физической величины</a:t>
                      </a:r>
                    </a:p>
                  </a:txBody>
                  <a:tcPr marL="68580" marR="68580" marT="0" marB="0" anchor="ctr">
                    <a:noFill/>
                  </a:tcPr>
                </a:tc>
                <a:extLst>
                  <a:ext uri="{0D108BD9-81ED-4DB2-BD59-A6C34878D82A}">
                    <a16:rowId xmlns:a16="http://schemas.microsoft.com/office/drawing/2014/main" val="1313562819"/>
                  </a:ext>
                </a:extLst>
              </a:tr>
              <a:tr h="167294">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11</a:t>
                      </a:r>
                    </a:p>
                  </a:txBody>
                  <a:tcPr marL="68580" marR="68580" marT="0" marB="0" anchor="ctr">
                    <a:noFill/>
                  </a:tcPr>
                </a:tc>
                <a:tc>
                  <a:txBody>
                    <a:bodyPr/>
                    <a:lstStyle/>
                    <a:p>
                      <a:pPr algn="just">
                        <a:spcAft>
                          <a:spcPts val="0"/>
                        </a:spcAft>
                        <a:tabLst>
                          <a:tab pos="120650" algn="l"/>
                        </a:tabLst>
                      </a:pPr>
                      <a:r>
                        <a:rPr lang="ru-RU" sz="1100" dirty="0">
                          <a:effectLst/>
                          <a:latin typeface="Montserrat regular" panose="00000500000000000000"/>
                          <a:ea typeface="Times New Roman" panose="02020603050405020304" pitchFamily="18" charset="0"/>
                          <a:cs typeface="Times New Roman" panose="02020603050405020304" pitchFamily="18" charset="0"/>
                        </a:rPr>
                        <a:t>Анализировать отдельные этапы проведения исследований и интерпретировать результаты наблюдений и опытов;  решать задачи, используя физические законы (закон сохранения энергии, закон Гука, закон Паскаля, закон Архимеда, закон сохранения энергии в тепловых процессах, закон Ома для участка цепи, закон Джоуля - Ленца) и формулы, связывающие физические величины (путь, скорость, масса тела, плотность вещества, сила, давление, кинетическая энергия, потенциальная энергия, механическая работа, механическая мощность, КПД простого механизма, сила трения скольжения, коэффициент трения, количество теплоты, температура, удельная теплоемкость вещества, удельная теплота плавления, удельная теплота парообразования, удельная теплота сгорания топлива, сила тока, электрическое напряжение, электрическое сопротивление, формулы расчета электрического сопротивления при последовательном и параллельном соединении проводников): на основе анализа условия задачи записывать краткое условие, выделять физические величины, законы и формулы</a:t>
                      </a:r>
                    </a:p>
                  </a:txBody>
                  <a:tcPr marL="68580" marR="68580" marT="0" marB="0" anchor="ctr">
                    <a:noFill/>
                  </a:tcPr>
                </a:tc>
                <a:extLst>
                  <a:ext uri="{0D108BD9-81ED-4DB2-BD59-A6C34878D82A}">
                    <a16:rowId xmlns:a16="http://schemas.microsoft.com/office/drawing/2014/main" val="948520697"/>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4" name="TextBox 3">
            <a:extLst>
              <a:ext uri="{FF2B5EF4-FFF2-40B4-BE49-F238E27FC236}">
                <a16:creationId xmlns:a16="http://schemas.microsoft.com/office/drawing/2014/main" id="{A9DCC075-5A03-4C17-BF35-4D0B2BE9ABB8}"/>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Физика, 8 класс</a:t>
            </a:r>
          </a:p>
        </p:txBody>
      </p:sp>
    </p:spTree>
    <p:extLst>
      <p:ext uri="{BB962C8B-B14F-4D97-AF65-F5344CB8AC3E}">
        <p14:creationId xmlns:p14="http://schemas.microsoft.com/office/powerpoint/2010/main" val="1732231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a:extLst>
              <a:ext uri="{FF2B5EF4-FFF2-40B4-BE49-F238E27FC236}">
                <a16:creationId xmlns:a16="http://schemas.microsoft.com/office/drawing/2014/main" id="{CB08541A-D9C6-46ED-958B-471025D2106D}"/>
              </a:ext>
            </a:extLst>
          </p:cNvPr>
          <p:cNvSpPr txBox="1">
            <a:spLocks/>
          </p:cNvSpPr>
          <p:nvPr/>
        </p:nvSpPr>
        <p:spPr>
          <a:xfrm>
            <a:off x="3608070" y="308651"/>
            <a:ext cx="4327332" cy="5103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Общие сведения</a:t>
            </a:r>
          </a:p>
        </p:txBody>
      </p:sp>
      <p:graphicFrame>
        <p:nvGraphicFramePr>
          <p:cNvPr id="5" name="Диаграмма 4">
            <a:extLst>
              <a:ext uri="{FF2B5EF4-FFF2-40B4-BE49-F238E27FC236}">
                <a16:creationId xmlns:a16="http://schemas.microsoft.com/office/drawing/2014/main" id="{8BC71586-C6B2-4793-9E42-7D30FCCE6773}"/>
              </a:ext>
            </a:extLst>
          </p:cNvPr>
          <p:cNvGraphicFramePr/>
          <p:nvPr>
            <p:extLst>
              <p:ext uri="{D42A27DB-BD31-4B8C-83A1-F6EECF244321}">
                <p14:modId xmlns:p14="http://schemas.microsoft.com/office/powerpoint/2010/main" val="4040349166"/>
              </p:ext>
            </p:extLst>
          </p:nvPr>
        </p:nvGraphicFramePr>
        <p:xfrm>
          <a:off x="180974" y="1173500"/>
          <a:ext cx="5305426" cy="55540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a:extLst>
              <a:ext uri="{FF2B5EF4-FFF2-40B4-BE49-F238E27FC236}">
                <a16:creationId xmlns:a16="http://schemas.microsoft.com/office/drawing/2014/main" id="{49883617-0E5C-442A-BC67-FB7D7BCAF978}"/>
              </a:ext>
            </a:extLst>
          </p:cNvPr>
          <p:cNvGraphicFramePr/>
          <p:nvPr>
            <p:extLst>
              <p:ext uri="{D42A27DB-BD31-4B8C-83A1-F6EECF244321}">
                <p14:modId xmlns:p14="http://schemas.microsoft.com/office/powerpoint/2010/main" val="114604718"/>
              </p:ext>
            </p:extLst>
          </p:nvPr>
        </p:nvGraphicFramePr>
        <p:xfrm>
          <a:off x="5033319" y="972064"/>
          <a:ext cx="6891981" cy="548588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4300412-64CE-49F7-911F-15097D4972FC}"/>
              </a:ext>
            </a:extLst>
          </p:cNvPr>
          <p:cNvSpPr txBox="1"/>
          <p:nvPr/>
        </p:nvSpPr>
        <p:spPr>
          <a:xfrm>
            <a:off x="7770019" y="6361911"/>
            <a:ext cx="4241007" cy="461665"/>
          </a:xfrm>
          <a:prstGeom prst="rect">
            <a:avLst/>
          </a:prstGeom>
          <a:noFill/>
        </p:spPr>
        <p:txBody>
          <a:bodyPr wrap="square" rtlCol="0">
            <a:spAutoFit/>
          </a:bodyPr>
          <a:lstStyle/>
          <a:p>
            <a:pPr algn="just"/>
            <a:r>
              <a:rPr lang="ru-RU" sz="1200" i="1" dirty="0"/>
              <a:t>*Количество участников указано без учета обучающихся, </a:t>
            </a:r>
          </a:p>
          <a:p>
            <a:pPr algn="just"/>
            <a:r>
              <a:rPr lang="ru-RU" sz="1200" i="1" dirty="0"/>
              <a:t>принимавших участие, но не получивших результат</a:t>
            </a:r>
          </a:p>
        </p:txBody>
      </p:sp>
    </p:spTree>
    <p:extLst>
      <p:ext uri="{BB962C8B-B14F-4D97-AF65-F5344CB8AC3E}">
        <p14:creationId xmlns:p14="http://schemas.microsoft.com/office/powerpoint/2010/main" val="3146768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dirty="0"/>
              <a:t>Изменение доли участников по качеству знаний («4»+«5») по результатам ВПР в  2021-2024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479897168"/>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1215157575"/>
              </p:ext>
            </p:extLst>
          </p:nvPr>
        </p:nvGraphicFramePr>
        <p:xfrm>
          <a:off x="0" y="3656001"/>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E680079-37E5-4FBA-8807-22DD9C7D3C34}"/>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Физика, 8 класс</a:t>
            </a:r>
          </a:p>
        </p:txBody>
      </p:sp>
    </p:spTree>
    <p:extLst>
      <p:ext uri="{BB962C8B-B14F-4D97-AF65-F5344CB8AC3E}">
        <p14:creationId xmlns:p14="http://schemas.microsoft.com/office/powerpoint/2010/main" val="1454159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2651256121"/>
              </p:ext>
            </p:extLst>
          </p:nvPr>
        </p:nvGraphicFramePr>
        <p:xfrm>
          <a:off x="409575" y="723900"/>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67841" y="6340614"/>
            <a:ext cx="329501"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69763" y="6588111"/>
            <a:ext cx="327574" cy="194414"/>
          </a:xfrm>
          <a:prstGeom prst="rect">
            <a:avLst/>
          </a:prstGeom>
          <a:solidFill>
            <a:schemeClr val="accent2">
              <a:lumMod val="60000"/>
              <a:lumOff val="40000"/>
            </a:schemeClr>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67835" y="6077441"/>
            <a:ext cx="329512"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D18EE2C2-3D41-4D8D-A965-7235FA115C3B}"/>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Физика, 8 класс</a:t>
            </a:r>
          </a:p>
        </p:txBody>
      </p:sp>
    </p:spTree>
    <p:extLst>
      <p:ext uri="{BB962C8B-B14F-4D97-AF65-F5344CB8AC3E}">
        <p14:creationId xmlns:p14="http://schemas.microsoft.com/office/powerpoint/2010/main" val="556104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1909608554"/>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8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452346</a:t>
                      </a:r>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ru-RU" sz="1400" dirty="0"/>
                        <a:t>5850</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568991950"/>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6173616-AD65-4D0C-824A-276A2E679413}"/>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Физика, 8 класс</a:t>
            </a:r>
          </a:p>
        </p:txBody>
      </p:sp>
    </p:spTree>
    <p:extLst>
      <p:ext uri="{BB962C8B-B14F-4D97-AF65-F5344CB8AC3E}">
        <p14:creationId xmlns:p14="http://schemas.microsoft.com/office/powerpoint/2010/main" val="2442399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2782400568"/>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4633723" y="5403412"/>
            <a:ext cx="247714" cy="1489447"/>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9402735" y="3986921"/>
            <a:ext cx="243477" cy="4326672"/>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6310578" y="5371092"/>
            <a:ext cx="277218" cy="157299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311832" y="4683313"/>
            <a:ext cx="190830" cy="289044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2131022" y="6313515"/>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4481355" y="6333653"/>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6229032" y="6333653"/>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9317527" y="6313515"/>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EFB5A726-DDDE-4140-86B9-E0BA56A1A001}"/>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Физика, 8 класс</a:t>
            </a:r>
          </a:p>
        </p:txBody>
      </p:sp>
    </p:spTree>
    <p:extLst>
      <p:ext uri="{BB962C8B-B14F-4D97-AF65-F5344CB8AC3E}">
        <p14:creationId xmlns:p14="http://schemas.microsoft.com/office/powerpoint/2010/main" val="3132234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450806589"/>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7B8AEE9-9BF8-43BE-9EE9-051259A5BF1D}"/>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Физика, 8 класс</a:t>
            </a:r>
          </a:p>
        </p:txBody>
      </p:sp>
    </p:spTree>
    <p:extLst>
      <p:ext uri="{BB962C8B-B14F-4D97-AF65-F5344CB8AC3E}">
        <p14:creationId xmlns:p14="http://schemas.microsoft.com/office/powerpoint/2010/main" val="591815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mc:Choice xmlns:cx1="http://schemas.microsoft.com/office/drawing/2015/9/8/chartex" Requires="cx1">
          <p:graphicFrame>
            <p:nvGraphicFramePr>
              <p:cNvPr id="2" name="Диаграмма 1">
                <a:extLst>
                  <a:ext uri="{FF2B5EF4-FFF2-40B4-BE49-F238E27FC236}">
                    <a16:creationId xmlns:a16="http://schemas.microsoft.com/office/drawing/2014/main" id="{76B6DCA7-5149-0F01-17FF-CDDFA29E6FFF}"/>
                  </a:ext>
                </a:extLst>
              </p:cNvPr>
              <p:cNvGraphicFramePr/>
              <p:nvPr>
                <p:extLst>
                  <p:ext uri="{D42A27DB-BD31-4B8C-83A1-F6EECF244321}">
                    <p14:modId xmlns:p14="http://schemas.microsoft.com/office/powerpoint/2010/main" val="561611021"/>
                  </p:ext>
                </p:extLst>
              </p:nvPr>
            </p:nvGraphicFramePr>
            <p:xfrm>
              <a:off x="1947777" y="1199624"/>
              <a:ext cx="8296446" cy="4643373"/>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2" name="Диаграмма 1">
                <a:extLst>
                  <a:ext uri="{FF2B5EF4-FFF2-40B4-BE49-F238E27FC236}">
                    <a16:creationId xmlns:a16="http://schemas.microsoft.com/office/drawing/2014/main" id="{76B6DCA7-5149-0F01-17FF-CDDFA29E6FFF}"/>
                  </a:ext>
                </a:extLst>
              </p:cNvPr>
              <p:cNvPicPr>
                <a:picLocks noGrp="1" noRot="1" noChangeAspect="1" noMove="1" noResize="1" noEditPoints="1" noAdjustHandles="1" noChangeArrowheads="1" noChangeShapeType="1"/>
              </p:cNvPicPr>
              <p:nvPr/>
            </p:nvPicPr>
            <p:blipFill>
              <a:blip r:embed="rId3"/>
              <a:stretch>
                <a:fillRect/>
              </a:stretch>
            </p:blipFill>
            <p:spPr>
              <a:xfrm>
                <a:off x="1947777" y="1199624"/>
                <a:ext cx="8296446" cy="4643373"/>
              </a:xfrm>
              <a:prstGeom prst="rect">
                <a:avLst/>
              </a:prstGeom>
            </p:spPr>
          </p:pic>
        </mc:Fallback>
      </mc:AlternateContent>
      <p:sp>
        <p:nvSpPr>
          <p:cNvPr id="4" name="TextBox 3">
            <a:extLst>
              <a:ext uri="{FF2B5EF4-FFF2-40B4-BE49-F238E27FC236}">
                <a16:creationId xmlns:a16="http://schemas.microsoft.com/office/drawing/2014/main" id="{F69D2872-5D17-4332-B14F-51B7E6FEB55B}"/>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Физика, 8 класс</a:t>
            </a:r>
          </a:p>
        </p:txBody>
      </p:sp>
    </p:spTree>
    <p:extLst>
      <p:ext uri="{BB962C8B-B14F-4D97-AF65-F5344CB8AC3E}">
        <p14:creationId xmlns:p14="http://schemas.microsoft.com/office/powerpoint/2010/main" val="4147614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физике в </a:t>
            </a:r>
            <a:r>
              <a:rPr lang="en-US" sz="2800" dirty="0">
                <a:latin typeface="+mn-lt"/>
              </a:rPr>
              <a:t>8</a:t>
            </a:r>
            <a:r>
              <a:rPr lang="ru-RU" sz="2800" dirty="0">
                <a:latin typeface="+mn-lt"/>
              </a:rPr>
              <a:t> классах приняло участие </a:t>
            </a:r>
            <a:r>
              <a:rPr lang="en-US" sz="2800" b="1" dirty="0">
                <a:latin typeface="+mn-lt"/>
              </a:rPr>
              <a:t>5</a:t>
            </a:r>
            <a:r>
              <a:rPr lang="ru-RU" sz="2800" b="1" dirty="0">
                <a:latin typeface="+mn-lt"/>
              </a:rPr>
              <a:t>850</a:t>
            </a:r>
            <a:r>
              <a:rPr lang="ru-RU" sz="2800" dirty="0">
                <a:latin typeface="+mn-lt"/>
              </a:rPr>
              <a:t> человек.</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(получили «2») </a:t>
            </a:r>
            <a:r>
              <a:rPr lang="ru-RU" sz="2800" b="1" dirty="0">
                <a:latin typeface="+mn-lt"/>
              </a:rPr>
              <a:t>520 </a:t>
            </a:r>
            <a:r>
              <a:rPr lang="ru-RU" sz="2800" dirty="0">
                <a:latin typeface="+mn-lt"/>
              </a:rPr>
              <a:t>участников (</a:t>
            </a:r>
            <a:r>
              <a:rPr lang="ru-RU" sz="2800" b="1" dirty="0">
                <a:latin typeface="+mn-lt"/>
              </a:rPr>
              <a:t>8,9</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ru-RU" sz="2800" b="1" dirty="0">
                <a:latin typeface="+mn-lt"/>
              </a:rPr>
              <a:t>41,55</a:t>
            </a:r>
            <a:r>
              <a:rPr lang="ru-RU" sz="2800" dirty="0">
                <a:latin typeface="+mn-lt"/>
              </a:rPr>
              <a:t>% участников показали качество знаний (получили «4» и «5»)                  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a:t>
            </a:r>
            <a:r>
              <a:rPr lang="ru-RU" sz="2800" b="1" dirty="0">
                <a:latin typeface="+mn-lt"/>
              </a:rPr>
              <a:t>2, 8, 9, 11.</a:t>
            </a:r>
          </a:p>
        </p:txBody>
      </p:sp>
      <p:sp>
        <p:nvSpPr>
          <p:cNvPr id="5" name="TextBox 4">
            <a:extLst>
              <a:ext uri="{FF2B5EF4-FFF2-40B4-BE49-F238E27FC236}">
                <a16:creationId xmlns:a16="http://schemas.microsoft.com/office/drawing/2014/main" id="{37628A6C-6FF2-424B-8223-9AD13527BF67}"/>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Физика, 8 класс</a:t>
            </a:r>
          </a:p>
        </p:txBody>
      </p:sp>
    </p:spTree>
    <p:extLst>
      <p:ext uri="{BB962C8B-B14F-4D97-AF65-F5344CB8AC3E}">
        <p14:creationId xmlns:p14="http://schemas.microsoft.com/office/powerpoint/2010/main" val="2917980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химии</a:t>
            </a:r>
          </a:p>
        </p:txBody>
      </p:sp>
    </p:spTree>
    <p:extLst>
      <p:ext uri="{BB962C8B-B14F-4D97-AF65-F5344CB8AC3E}">
        <p14:creationId xmlns:p14="http://schemas.microsoft.com/office/powerpoint/2010/main" val="2892124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0550" y="1885242"/>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9</a:t>
            </a:r>
            <a:r>
              <a:rPr lang="en-US" dirty="0">
                <a:solidFill>
                  <a:sysClr val="windowText" lastClr="000000"/>
                </a:solidFill>
              </a:rPr>
              <a:t> </a:t>
            </a:r>
            <a:r>
              <a:rPr lang="ru-RU" dirty="0">
                <a:solidFill>
                  <a:sysClr val="windowText" lastClr="000000"/>
                </a:solidFill>
              </a:rPr>
              <a:t>заданий</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4670854"/>
            <a:ext cx="1723356" cy="2048286"/>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одной части</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682314" y="4670854"/>
            <a:ext cx="8273796" cy="2048286"/>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rPr>
              <a:t>Задания 1, 2, 7.3 основаны на изображениях конкретных объектов и процессов, требуют анализа этих изображений и применения химических знаний при решении практических задач. </a:t>
            </a:r>
            <a:endParaRPr lang="en-US" dirty="0">
              <a:solidFill>
                <a:schemeClr val="tx1"/>
              </a:solidFill>
            </a:endParaRPr>
          </a:p>
          <a:p>
            <a:pPr algn="just"/>
            <a:r>
              <a:rPr lang="ru-RU" dirty="0">
                <a:solidFill>
                  <a:schemeClr val="tx1"/>
                </a:solidFill>
              </a:rPr>
              <a:t>Задание 5 построено на основе справочной информации и предполагает анализ реальной жизненной ситуации. </a:t>
            </a:r>
            <a:endParaRPr lang="en-US" dirty="0">
              <a:solidFill>
                <a:schemeClr val="tx1"/>
              </a:solidFill>
            </a:endParaRPr>
          </a:p>
          <a:p>
            <a:pPr algn="just"/>
            <a:r>
              <a:rPr lang="ru-RU" dirty="0">
                <a:solidFill>
                  <a:schemeClr val="tx1"/>
                </a:solidFill>
              </a:rPr>
              <a:t>Задания 1, 3.1, 4, 6.2, 6.3, 8 и 9 требуют краткого ответа. </a:t>
            </a:r>
            <a:endParaRPr lang="en-US" dirty="0">
              <a:solidFill>
                <a:schemeClr val="tx1"/>
              </a:solidFill>
            </a:endParaRPr>
          </a:p>
          <a:p>
            <a:pPr algn="just"/>
            <a:r>
              <a:rPr lang="ru-RU" dirty="0">
                <a:solidFill>
                  <a:schemeClr val="tx1"/>
                </a:solidFill>
              </a:rPr>
              <a:t>Остальные задания проверочной работы предполагают развернутый ответ. </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0787" y="2809734"/>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en-US" b="1" dirty="0">
                <a:solidFill>
                  <a:sysClr val="windowText" lastClr="000000"/>
                </a:solidFill>
              </a:rPr>
              <a:t>10</a:t>
            </a:r>
            <a:endParaRPr lang="ru-RU" b="1" dirty="0">
              <a:solidFill>
                <a:sysClr val="windowText" lastClr="000000"/>
              </a:solidFill>
            </a:endParaRP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0787" y="1896002"/>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36</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2001302" y="2798974"/>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3 задания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3966488546"/>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0-9</a:t>
                      </a:r>
                    </a:p>
                  </a:txBody>
                  <a:tcPr anchor="ctr"/>
                </a:tc>
                <a:tc>
                  <a:txBody>
                    <a:bodyPr/>
                    <a:lstStyle/>
                    <a:p>
                      <a:pPr algn="ctr"/>
                      <a:r>
                        <a:rPr lang="ru-RU" sz="1600" dirty="0"/>
                        <a:t>10-18</a:t>
                      </a:r>
                    </a:p>
                  </a:txBody>
                  <a:tcPr anchor="ctr"/>
                </a:tc>
                <a:tc>
                  <a:txBody>
                    <a:bodyPr/>
                    <a:lstStyle/>
                    <a:p>
                      <a:pPr algn="ctr"/>
                      <a:r>
                        <a:rPr lang="ru-RU" sz="1600" dirty="0"/>
                        <a:t>19-27</a:t>
                      </a:r>
                    </a:p>
                  </a:txBody>
                  <a:tcPr anchor="ctr"/>
                </a:tc>
                <a:tc>
                  <a:txBody>
                    <a:bodyPr/>
                    <a:lstStyle/>
                    <a:p>
                      <a:pPr algn="ctr"/>
                      <a:r>
                        <a:rPr lang="ru-RU" sz="1600" dirty="0"/>
                        <a:t>28-36</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8520" y="3488470"/>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5236" y="4670854"/>
            <a:ext cx="1263972" cy="2048286"/>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286" y="670124"/>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2" name="Прямоугольник: скругленные углы 1">
            <a:extLst>
              <a:ext uri="{FF2B5EF4-FFF2-40B4-BE49-F238E27FC236}">
                <a16:creationId xmlns:a16="http://schemas.microsoft.com/office/drawing/2014/main" id="{6B02E92C-9EB3-240F-F658-AA8A0D12D041}"/>
              </a:ext>
            </a:extLst>
          </p:cNvPr>
          <p:cNvSpPr/>
          <p:nvPr/>
        </p:nvSpPr>
        <p:spPr>
          <a:xfrm>
            <a:off x="1985236" y="1889966"/>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6 заданий базового уровня сложности</a:t>
            </a:r>
          </a:p>
        </p:txBody>
      </p:sp>
      <p:sp>
        <p:nvSpPr>
          <p:cNvPr id="19" name="TextBox 18">
            <a:extLst>
              <a:ext uri="{FF2B5EF4-FFF2-40B4-BE49-F238E27FC236}">
                <a16:creationId xmlns:a16="http://schemas.microsoft.com/office/drawing/2014/main" id="{E36C0810-924B-4BA6-99C0-A636FA6370DD}"/>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Химия, 8 класс</a:t>
            </a:r>
          </a:p>
        </p:txBody>
      </p:sp>
    </p:spTree>
    <p:extLst>
      <p:ext uri="{BB962C8B-B14F-4D97-AF65-F5344CB8AC3E}">
        <p14:creationId xmlns:p14="http://schemas.microsoft.com/office/powerpoint/2010/main" val="1842066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3583096854"/>
              </p:ext>
            </p:extLst>
          </p:nvPr>
        </p:nvGraphicFramePr>
        <p:xfrm>
          <a:off x="75942" y="803053"/>
          <a:ext cx="11796583" cy="5897449"/>
        </p:xfrm>
        <a:graphic>
          <a:graphicData uri="http://schemas.openxmlformats.org/drawingml/2006/table">
            <a:tbl>
              <a:tblPr firstRow="1" firstCol="1" lastRow="1" lastCol="1" bandRow="1" bandCol="1">
                <a:noFill/>
                <a:tableStyleId>{5940675A-B579-460E-94D1-54222C63F5DA}</a:tableStyleId>
              </a:tblPr>
              <a:tblGrid>
                <a:gridCol w="586788">
                  <a:extLst>
                    <a:ext uri="{9D8B030D-6E8A-4147-A177-3AD203B41FA5}">
                      <a16:colId xmlns:a16="http://schemas.microsoft.com/office/drawing/2014/main" val="1602300257"/>
                    </a:ext>
                  </a:extLst>
                </a:gridCol>
                <a:gridCol w="11209795">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1100" b="1" dirty="0">
                          <a:effectLst/>
                          <a:latin typeface="Montserrat regular" panose="00000500000000000000"/>
                        </a:rPr>
                        <a:t>№</a:t>
                      </a:r>
                    </a:p>
                    <a:p>
                      <a:pPr algn="ctr">
                        <a:lnSpc>
                          <a:spcPct val="115000"/>
                        </a:lnSpc>
                        <a:spcBef>
                          <a:spcPts val="55"/>
                        </a:spcBef>
                        <a:spcAft>
                          <a:spcPts val="0"/>
                        </a:spcAft>
                        <a:tabLst>
                          <a:tab pos="452120" algn="l"/>
                        </a:tabLst>
                      </a:pPr>
                      <a:r>
                        <a:rPr lang="ru-RU" sz="1100" b="1" dirty="0">
                          <a:effectLst/>
                          <a:latin typeface="Montserrat regular" panose="00000500000000000000"/>
                        </a:rPr>
                        <a:t>п/п</a:t>
                      </a:r>
                      <a:endParaRPr lang="ru-RU" sz="1100" b="1" dirty="0">
                        <a:effectLst/>
                        <a:latin typeface="Montserrat regular" panose="0000050000000000000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100" b="1" dirty="0">
                          <a:effectLst/>
                          <a:latin typeface="Montserrat regular" panose="00000500000000000000"/>
                        </a:rPr>
                        <a:t>Блоки</a:t>
                      </a:r>
                      <a:r>
                        <a:rPr lang="ru-RU" sz="1100" b="1" spc="-35" dirty="0">
                          <a:effectLst/>
                          <a:latin typeface="Montserrat regular" panose="00000500000000000000"/>
                        </a:rPr>
                        <a:t> </a:t>
                      </a:r>
                      <a:r>
                        <a:rPr lang="ru-RU" sz="1100" b="1" dirty="0" err="1">
                          <a:effectLst/>
                          <a:latin typeface="Montserrat regular" panose="00000500000000000000"/>
                        </a:rPr>
                        <a:t>ПООП</a:t>
                      </a:r>
                      <a:r>
                        <a:rPr lang="ru-RU" sz="1100" b="1" spc="-35" dirty="0">
                          <a:effectLst/>
                          <a:latin typeface="Montserrat regular" panose="00000500000000000000"/>
                        </a:rPr>
                        <a:t> </a:t>
                      </a:r>
                      <a:r>
                        <a:rPr lang="ru-RU" sz="1100" b="1" dirty="0" err="1">
                          <a:effectLst/>
                          <a:latin typeface="Montserrat regular" panose="00000500000000000000"/>
                        </a:rPr>
                        <a:t>НОО</a:t>
                      </a:r>
                      <a:r>
                        <a:rPr lang="ru-RU" sz="1100" b="1" dirty="0">
                          <a:effectLst/>
                          <a:latin typeface="Montserrat regular" panose="00000500000000000000"/>
                        </a:rPr>
                        <a:t>:</a:t>
                      </a:r>
                      <a:r>
                        <a:rPr lang="ru-RU" sz="1100" b="1" spc="-35" dirty="0">
                          <a:effectLst/>
                          <a:latin typeface="Montserrat regular" panose="00000500000000000000"/>
                        </a:rPr>
                        <a:t> </a:t>
                      </a:r>
                      <a:r>
                        <a:rPr lang="ru-RU" sz="1100" b="1" dirty="0">
                          <a:effectLst/>
                          <a:latin typeface="Montserrat regular" panose="00000500000000000000"/>
                        </a:rPr>
                        <a:t>выпускник</a:t>
                      </a:r>
                      <a:r>
                        <a:rPr lang="ru-RU" sz="1100" b="1" spc="-45" dirty="0">
                          <a:effectLst/>
                          <a:latin typeface="Montserrat regular" panose="00000500000000000000"/>
                        </a:rPr>
                        <a:t> </a:t>
                      </a:r>
                      <a:r>
                        <a:rPr lang="ru-RU" sz="1100" b="1" dirty="0">
                          <a:effectLst/>
                          <a:latin typeface="Montserrat regular" panose="00000500000000000000"/>
                        </a:rPr>
                        <a:t>научится</a:t>
                      </a:r>
                      <a:r>
                        <a:rPr lang="ru-RU" sz="1100" b="1" spc="-35" dirty="0">
                          <a:effectLst/>
                          <a:latin typeface="Montserrat regular" panose="00000500000000000000"/>
                        </a:rPr>
                        <a:t> </a:t>
                      </a:r>
                      <a:r>
                        <a:rPr lang="ru-RU" sz="1100" b="1" dirty="0">
                          <a:effectLst/>
                          <a:latin typeface="Montserrat regular" panose="00000500000000000000"/>
                        </a:rPr>
                        <a:t>/</a:t>
                      </a:r>
                      <a:r>
                        <a:rPr lang="ru-RU" sz="1100" b="1" spc="-20" dirty="0">
                          <a:effectLst/>
                          <a:latin typeface="Montserrat regular" panose="00000500000000000000"/>
                        </a:rPr>
                        <a:t> </a:t>
                      </a:r>
                      <a:r>
                        <a:rPr lang="ru-RU" sz="1100" b="1" dirty="0">
                          <a:effectLst/>
                          <a:latin typeface="Montserrat regular" panose="00000500000000000000"/>
                        </a:rPr>
                        <a:t>получит </a:t>
                      </a:r>
                      <a:r>
                        <a:rPr lang="ru-RU" sz="1100" b="1" spc="-285" dirty="0">
                          <a:effectLst/>
                          <a:latin typeface="Montserrat regular" panose="00000500000000000000"/>
                        </a:rPr>
                        <a:t> </a:t>
                      </a:r>
                      <a:r>
                        <a:rPr lang="ru-RU" sz="1100" b="1" dirty="0">
                          <a:effectLst/>
                          <a:latin typeface="Montserrat regular" panose="00000500000000000000"/>
                        </a:rPr>
                        <a:t>возможность</a:t>
                      </a:r>
                      <a:r>
                        <a:rPr lang="ru-RU" sz="1100" b="1" spc="-10" dirty="0">
                          <a:effectLst/>
                          <a:latin typeface="Montserrat regular" panose="00000500000000000000"/>
                        </a:rPr>
                        <a:t> </a:t>
                      </a:r>
                      <a:r>
                        <a:rPr lang="ru-RU" sz="1100" b="1" dirty="0">
                          <a:effectLst/>
                          <a:latin typeface="Montserrat regular" panose="00000500000000000000"/>
                        </a:rPr>
                        <a:t>научиться</a:t>
                      </a:r>
                      <a:r>
                        <a:rPr lang="ru-RU" sz="1100" b="1" spc="-5" dirty="0">
                          <a:effectLst/>
                          <a:latin typeface="Montserrat regular" panose="00000500000000000000"/>
                        </a:rPr>
                        <a:t> </a:t>
                      </a:r>
                      <a:r>
                        <a:rPr lang="ru-RU" sz="1100" b="1" dirty="0">
                          <a:effectLst/>
                          <a:latin typeface="Montserrat regular" panose="00000500000000000000"/>
                        </a:rPr>
                        <a:t>или</a:t>
                      </a:r>
                      <a:r>
                        <a:rPr lang="ru-RU" sz="1100" b="1" spc="-10" dirty="0">
                          <a:effectLst/>
                          <a:latin typeface="Montserrat regular" panose="00000500000000000000"/>
                        </a:rPr>
                        <a:t> </a:t>
                      </a:r>
                      <a:r>
                        <a:rPr lang="ru-RU" sz="1100" b="1" dirty="0">
                          <a:effectLst/>
                          <a:latin typeface="Montserrat regular" panose="00000500000000000000"/>
                        </a:rPr>
                        <a:t>проверяемые требования</a:t>
                      </a:r>
                      <a:r>
                        <a:rPr lang="ru-RU" sz="1100" b="1" spc="-20" dirty="0">
                          <a:effectLst/>
                          <a:latin typeface="Montserrat regular" panose="00000500000000000000"/>
                        </a:rPr>
                        <a:t> </a:t>
                      </a:r>
                      <a:r>
                        <a:rPr lang="ru-RU" sz="1100" b="1" dirty="0">
                          <a:effectLst/>
                          <a:latin typeface="Montserrat regular" panose="00000500000000000000"/>
                        </a:rPr>
                        <a:t>(умения)</a:t>
                      </a:r>
                      <a:r>
                        <a:rPr lang="ru-RU" sz="1100" b="1" spc="-25" dirty="0">
                          <a:effectLst/>
                          <a:latin typeface="Montserrat regular" panose="00000500000000000000"/>
                        </a:rPr>
                        <a:t> </a:t>
                      </a:r>
                      <a:r>
                        <a:rPr lang="ru-RU" sz="1100" b="1" dirty="0">
                          <a:effectLst/>
                          <a:latin typeface="Montserrat regular" panose="00000500000000000000"/>
                        </a:rPr>
                        <a:t>в</a:t>
                      </a:r>
                      <a:r>
                        <a:rPr lang="ru-RU" sz="1100" b="1" spc="-30" dirty="0">
                          <a:effectLst/>
                          <a:latin typeface="Montserrat regular" panose="00000500000000000000"/>
                        </a:rPr>
                        <a:t> </a:t>
                      </a:r>
                      <a:r>
                        <a:rPr lang="ru-RU" sz="1100" b="1" dirty="0">
                          <a:effectLst/>
                          <a:latin typeface="Montserrat regular" panose="00000500000000000000"/>
                        </a:rPr>
                        <a:t>соответствии</a:t>
                      </a:r>
                      <a:r>
                        <a:rPr lang="ru-RU" sz="1100" b="1" spc="-20" dirty="0">
                          <a:effectLst/>
                          <a:latin typeface="Montserrat regular" panose="00000500000000000000"/>
                        </a:rPr>
                        <a:t> </a:t>
                      </a:r>
                      <a:r>
                        <a:rPr lang="ru-RU" sz="1100" b="1" dirty="0">
                          <a:effectLst/>
                          <a:latin typeface="Montserrat regular" panose="00000500000000000000"/>
                        </a:rPr>
                        <a:t>с</a:t>
                      </a:r>
                      <a:r>
                        <a:rPr lang="ru-RU" sz="1100" b="1" spc="-25" dirty="0">
                          <a:effectLst/>
                          <a:latin typeface="Montserrat regular" panose="00000500000000000000"/>
                        </a:rPr>
                        <a:t> </a:t>
                      </a:r>
                      <a:r>
                        <a:rPr lang="ru-RU" sz="1100" b="1" dirty="0" err="1">
                          <a:effectLst/>
                          <a:latin typeface="Montserrat regular" panose="00000500000000000000"/>
                        </a:rPr>
                        <a:t>ФГОС</a:t>
                      </a:r>
                      <a:endParaRPr lang="ru-RU" sz="1100" b="1" dirty="0">
                        <a:effectLst/>
                        <a:latin typeface="Montserrat regular" panose="0000050000000000000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251876">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1.1</a:t>
                      </a:r>
                    </a:p>
                  </a:txBody>
                  <a:tcPr marL="68580" marR="68580" marT="0" marB="0" anchor="ctr">
                    <a:noFill/>
                  </a:tcPr>
                </a:tc>
                <a:tc rowSpan="2">
                  <a:txBody>
                    <a:bodyPr/>
                    <a:lstStyle/>
                    <a:p>
                      <a:pPr algn="l" fontAlgn="b"/>
                      <a:r>
                        <a:rPr lang="ru-RU" sz="1100" b="0" i="0" u="none" strike="noStrike" dirty="0">
                          <a:solidFill>
                            <a:srgbClr val="000000"/>
                          </a:solidFill>
                          <a:effectLst/>
                          <a:latin typeface="Calibri" panose="020F0502020204030204" pitchFamily="34" charset="0"/>
                        </a:rPr>
                        <a:t>Первоначальные химические понятия. Тела и вещества. Чистые вещества и смеси. Описывать свойства твердых, жидких, газообразных веществ, выделяя их существенные признаки; называть соединения изученных классов неорганических веществ; составлять формулы неорганических соединений изученных классов; объективно оценивать информацию о веществах и химических процессах; осознавать значение теоретических знаний по химии для практической деятельности человека</a:t>
                      </a:r>
                    </a:p>
                  </a:txBody>
                  <a:tcPr marL="9525" marR="9525" marT="9525" marB="0" anchor="b">
                    <a:noFill/>
                  </a:tcPr>
                </a:tc>
                <a:extLst>
                  <a:ext uri="{0D108BD9-81ED-4DB2-BD59-A6C34878D82A}">
                    <a16:rowId xmlns:a16="http://schemas.microsoft.com/office/drawing/2014/main" val="3392768954"/>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1.2</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960295466"/>
                  </a:ext>
                </a:extLst>
              </a:tr>
              <a:tr h="342723">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2.1</a:t>
                      </a:r>
                    </a:p>
                  </a:txBody>
                  <a:tcPr marL="68580" marR="68580" marT="0" marB="0" anchor="ctr">
                    <a:noFill/>
                  </a:tcPr>
                </a:tc>
                <a:tc rowSpan="2">
                  <a:txBody>
                    <a:bodyPr/>
                    <a:lstStyle/>
                    <a:p>
                      <a:pPr algn="l" fontAlgn="b"/>
                      <a:r>
                        <a:rPr lang="ru-RU" sz="1100" b="0" i="0" u="none" strike="noStrike" dirty="0">
                          <a:solidFill>
                            <a:srgbClr val="000000"/>
                          </a:solidFill>
                          <a:effectLst/>
                          <a:latin typeface="Calibri" panose="020F0502020204030204" pitchFamily="34" charset="0"/>
                        </a:rPr>
                        <a:t>Первоначальные химические понятия. Физические и химические явления. Химическая реакция. Признаки химических реакций. Различать химические и физические явления; называть признаки и условия протекания химических реакций; выявлять признаки, свидетельствующие о протекании химической реакции при выполнении химического опыта; объективно оценивать информацию о веществах и химических процессах; осознавать значение теоретических знаний по химии для практической деятельности человека</a:t>
                      </a:r>
                    </a:p>
                  </a:txBody>
                  <a:tcPr marL="9525" marR="9525" marT="9525" marB="0" anchor="b">
                    <a:noFill/>
                  </a:tcPr>
                </a:tc>
                <a:extLst>
                  <a:ext uri="{0D108BD9-81ED-4DB2-BD59-A6C34878D82A}">
                    <a16:rowId xmlns:a16="http://schemas.microsoft.com/office/drawing/2014/main" val="23775043"/>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2.2</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337776737"/>
                  </a:ext>
                </a:extLst>
              </a:tr>
              <a:tr h="234673">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3.1</a:t>
                      </a:r>
                    </a:p>
                  </a:txBody>
                  <a:tcPr marL="68580" marR="68580" marT="0" marB="0" anchor="ctr">
                    <a:noFill/>
                  </a:tcPr>
                </a:tc>
                <a:tc rowSpan="2">
                  <a:txBody>
                    <a:bodyPr/>
                    <a:lstStyle/>
                    <a:p>
                      <a:pPr algn="l" fontAlgn="b"/>
                      <a:r>
                        <a:rPr lang="ru-RU" sz="1100" b="0" i="0" u="none" strike="noStrike" dirty="0">
                          <a:solidFill>
                            <a:srgbClr val="000000"/>
                          </a:solidFill>
                          <a:effectLst/>
                          <a:latin typeface="Calibri" panose="020F0502020204030204" pitchFamily="34" charset="0"/>
                        </a:rPr>
                        <a:t>Атомы и молекулы. Химические элементы. Знаки химических элементов. Относительная атомная масса. Простые и сложные вещества. Атомно-молекулярное учение. Химическая формула. Относительная молекулярная масса. Моль. Молярная масса. Закон Авогадро. Вычислять относительную молекулярную и молярную массы веществ; раскрывать смысл закона Авогадро; характеризовать вещества по составу, строению и свойствам, устанавливать причинно-следственные связи между данными характеристиками вещества</a:t>
                      </a:r>
                    </a:p>
                  </a:txBody>
                  <a:tcPr marL="9525" marR="9525" marT="9525" marB="0" anchor="b">
                    <a:noFill/>
                  </a:tcPr>
                </a:tc>
                <a:extLst>
                  <a:ext uri="{0D108BD9-81ED-4DB2-BD59-A6C34878D82A}">
                    <a16:rowId xmlns:a16="http://schemas.microsoft.com/office/drawing/2014/main" val="512616128"/>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3.2</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55826676"/>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4.1</a:t>
                      </a:r>
                    </a:p>
                  </a:txBody>
                  <a:tcPr marL="68580" marR="6858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Состав и строение атомов. Понятие об изотопах.  Периодический закон и Периодическая система химических элементов </a:t>
                      </a:r>
                      <a:r>
                        <a:rPr lang="ru-RU" sz="1100" b="0" i="0" u="none" strike="noStrike" dirty="0" err="1">
                          <a:solidFill>
                            <a:srgbClr val="000000"/>
                          </a:solidFill>
                          <a:effectLst/>
                          <a:latin typeface="Calibri" panose="020F0502020204030204" pitchFamily="34" charset="0"/>
                        </a:rPr>
                        <a:t>Д.И</a:t>
                      </a:r>
                      <a:r>
                        <a:rPr lang="ru-RU" sz="1100" b="0" i="0" u="none" strike="noStrike" dirty="0">
                          <a:solidFill>
                            <a:srgbClr val="000000"/>
                          </a:solidFill>
                          <a:effectLst/>
                          <a:latin typeface="Calibri" panose="020F0502020204030204" pitchFamily="34" charset="0"/>
                        </a:rPr>
                        <a:t>. Менделеева. Периоды и группы. Физический смысл порядкового номера элемента. Строение электронных оболочек атомов первых двадцати химических элементов Периодической системы </a:t>
                      </a:r>
                      <a:r>
                        <a:rPr lang="ru-RU" sz="1100" b="0" i="0" u="none" strike="noStrike" dirty="0" err="1">
                          <a:solidFill>
                            <a:srgbClr val="000000"/>
                          </a:solidFill>
                          <a:effectLst/>
                          <a:latin typeface="Calibri" panose="020F0502020204030204" pitchFamily="34" charset="0"/>
                        </a:rPr>
                        <a:t>Д.И</a:t>
                      </a:r>
                      <a:r>
                        <a:rPr lang="ru-RU" sz="1100" b="0" i="0" u="none" strike="noStrike" dirty="0">
                          <a:solidFill>
                            <a:srgbClr val="000000"/>
                          </a:solidFill>
                          <a:effectLst/>
                          <a:latin typeface="Calibri" panose="020F0502020204030204" pitchFamily="34" charset="0"/>
                        </a:rPr>
                        <a:t>. Менделеева. Химическая формула. Валентность химических элементов. Понятие об оксидах</a:t>
                      </a:r>
                    </a:p>
                  </a:txBody>
                  <a:tcPr marL="9525" marR="9525" marT="9525" marB="0" anchor="b">
                    <a:noFill/>
                  </a:tcPr>
                </a:tc>
                <a:extLst>
                  <a:ext uri="{0D108BD9-81ED-4DB2-BD59-A6C34878D82A}">
                    <a16:rowId xmlns:a16="http://schemas.microsoft.com/office/drawing/2014/main" val="4081447860"/>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4.2</a:t>
                      </a:r>
                    </a:p>
                  </a:txBody>
                  <a:tcPr marL="68580" marR="6858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Раскрывать смысл понятий «атом», «химический элемент», «простое вещество», «валентность», используя знаковую систему химии; называть химические элементы; объяснять физический смысл атомного (порядкового) номера химического элемента, номеров группы и периода в Периодической системе </a:t>
                      </a:r>
                      <a:r>
                        <a:rPr lang="ru-RU" sz="1100" b="0" i="0" u="none" strike="noStrike" dirty="0" err="1">
                          <a:solidFill>
                            <a:srgbClr val="000000"/>
                          </a:solidFill>
                          <a:effectLst/>
                          <a:latin typeface="Calibri" panose="020F0502020204030204" pitchFamily="34" charset="0"/>
                        </a:rPr>
                        <a:t>Д.И</a:t>
                      </a:r>
                      <a:r>
                        <a:rPr lang="ru-RU" sz="1100" b="0" i="0" u="none" strike="noStrike" dirty="0">
                          <a:solidFill>
                            <a:srgbClr val="000000"/>
                          </a:solidFill>
                          <a:effectLst/>
                          <a:latin typeface="Calibri" panose="020F0502020204030204" pitchFamily="34" charset="0"/>
                        </a:rPr>
                        <a:t>. Менделеева</a:t>
                      </a:r>
                    </a:p>
                  </a:txBody>
                  <a:tcPr marL="9525" marR="9525" marT="9525" marB="0" anchor="b">
                    <a:noFill/>
                  </a:tcPr>
                </a:tc>
                <a:extLst>
                  <a:ext uri="{0D108BD9-81ED-4DB2-BD59-A6C34878D82A}">
                    <a16:rowId xmlns:a16="http://schemas.microsoft.com/office/drawing/2014/main" val="2330040962"/>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4.3</a:t>
                      </a:r>
                    </a:p>
                  </a:txBody>
                  <a:tcPr marL="68580" marR="6858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Характеризовать химические элементы (от водорода до кальция) на основе их положения в Периодической системе </a:t>
                      </a:r>
                      <a:r>
                        <a:rPr lang="ru-RU" sz="1100" b="0" i="0" u="none" strike="noStrike" dirty="0" err="1">
                          <a:solidFill>
                            <a:srgbClr val="000000"/>
                          </a:solidFill>
                          <a:effectLst/>
                          <a:latin typeface="Calibri" panose="020F0502020204030204" pitchFamily="34" charset="0"/>
                        </a:rPr>
                        <a:t>Д.И</a:t>
                      </a:r>
                      <a:r>
                        <a:rPr lang="ru-RU" sz="1100" b="0" i="0" u="none" strike="noStrike" dirty="0">
                          <a:solidFill>
                            <a:srgbClr val="000000"/>
                          </a:solidFill>
                          <a:effectLst/>
                          <a:latin typeface="Calibri" panose="020F0502020204030204" pitchFamily="34" charset="0"/>
                        </a:rPr>
                        <a:t>. Менделеева и особенностей строения их атомов</a:t>
                      </a:r>
                    </a:p>
                  </a:txBody>
                  <a:tcPr marL="9525" marR="9525" marT="9525" marB="0" anchor="b">
                    <a:noFill/>
                  </a:tcPr>
                </a:tc>
                <a:extLst>
                  <a:ext uri="{0D108BD9-81ED-4DB2-BD59-A6C34878D82A}">
                    <a16:rowId xmlns:a16="http://schemas.microsoft.com/office/drawing/2014/main" val="2080176397"/>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4.4</a:t>
                      </a:r>
                    </a:p>
                  </a:txBody>
                  <a:tcPr marL="68580" marR="6858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Составлять схемы строения атомов первых 20 элементов Периодической системы </a:t>
                      </a:r>
                      <a:r>
                        <a:rPr lang="ru-RU" sz="1100" b="0" i="0" u="none" strike="noStrike" dirty="0" err="1">
                          <a:solidFill>
                            <a:srgbClr val="000000"/>
                          </a:solidFill>
                          <a:effectLst/>
                          <a:latin typeface="Calibri" panose="020F0502020204030204" pitchFamily="34" charset="0"/>
                        </a:rPr>
                        <a:t>Д.И</a:t>
                      </a:r>
                      <a:r>
                        <a:rPr lang="ru-RU" sz="1100" b="0" i="0" u="none" strike="noStrike" dirty="0">
                          <a:solidFill>
                            <a:srgbClr val="000000"/>
                          </a:solidFill>
                          <a:effectLst/>
                          <a:latin typeface="Calibri" panose="020F0502020204030204" pitchFamily="34" charset="0"/>
                        </a:rPr>
                        <a:t>. Менделеева; составлять формулы бинарных соединений</a:t>
                      </a:r>
                    </a:p>
                  </a:txBody>
                  <a:tcPr marL="9525" marR="9525" marT="9525" marB="0" anchor="b">
                    <a:noFill/>
                  </a:tcPr>
                </a:tc>
                <a:extLst>
                  <a:ext uri="{0D108BD9-81ED-4DB2-BD59-A6C34878D82A}">
                    <a16:rowId xmlns:a16="http://schemas.microsoft.com/office/drawing/2014/main" val="4046231582"/>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5.1</a:t>
                      </a:r>
                    </a:p>
                  </a:txBody>
                  <a:tcPr marL="68580" marR="6858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Роль химии в жизни человека. Вода как растворитель. Растворы. Понятие о растворимости веществ в воде. Массовая доля вещества в растворе. Роль растворов в природе и жизни человека. Вычислять массовую долю растворенного вещества в растворе; приготовлять растворы с определенной массовой долей растворенного вещества; грамотно обращаться с веществами в повседневной жизни</a:t>
                      </a:r>
                    </a:p>
                  </a:txBody>
                  <a:tcPr marL="9525" marR="9525" marT="9525" marB="0" anchor="b">
                    <a:noFill/>
                  </a:tcPr>
                </a:tc>
                <a:extLst>
                  <a:ext uri="{0D108BD9-81ED-4DB2-BD59-A6C34878D82A}">
                    <a16:rowId xmlns:a16="http://schemas.microsoft.com/office/drawing/2014/main" val="1548277412"/>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5.2</a:t>
                      </a:r>
                    </a:p>
                  </a:txBody>
                  <a:tcPr marL="68580" marR="6858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Использовать приобретенные знания для экологически грамотного поведения в окружающей среде; объективно оценивать информацию о веществах и химических процессах; осознавать значение теоретических знаний по химии для практической деятельности человека; понимать необходимость соблюдения предписаний, предлагаемых в инструкциях по использованию лекарств, средств бытовой химии и др.</a:t>
                      </a:r>
                    </a:p>
                  </a:txBody>
                  <a:tcPr marL="9525" marR="9525" marT="9525" marB="0" anchor="b">
                    <a:noFill/>
                  </a:tcPr>
                </a:tc>
                <a:extLst>
                  <a:ext uri="{0D108BD9-81ED-4DB2-BD59-A6C34878D82A}">
                    <a16:rowId xmlns:a16="http://schemas.microsoft.com/office/drawing/2014/main" val="1062446332"/>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6.1</a:t>
                      </a:r>
                    </a:p>
                  </a:txBody>
                  <a:tcPr marL="68580" marR="6858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Химическая формула. Массовая доля химического элемента в соединении. Расчеты по химической формуле. Расчеты массовой доли химического элемента в соединении</a:t>
                      </a:r>
                    </a:p>
                  </a:txBody>
                  <a:tcPr marL="9525" marR="9525" marT="9525" marB="0" anchor="b">
                    <a:noFill/>
                  </a:tcPr>
                </a:tc>
                <a:extLst>
                  <a:ext uri="{0D108BD9-81ED-4DB2-BD59-A6C34878D82A}">
                    <a16:rowId xmlns:a16="http://schemas.microsoft.com/office/drawing/2014/main" val="2457031058"/>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6.2</a:t>
                      </a:r>
                    </a:p>
                  </a:txBody>
                  <a:tcPr marL="68580" marR="6858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Кислород. Водород. Вода. Важнейшие классы неорганических соединений. Оксиды. Основания. Кислоты. Соли (средние). Количество вещества. Моль. Молярная масса.  Молярный объем газов</a:t>
                      </a:r>
                    </a:p>
                  </a:txBody>
                  <a:tcPr marL="9525" marR="9525" marT="9525" marB="0" anchor="b">
                    <a:noFill/>
                  </a:tcPr>
                </a:tc>
                <a:extLst>
                  <a:ext uri="{0D108BD9-81ED-4DB2-BD59-A6C34878D82A}">
                    <a16:rowId xmlns:a16="http://schemas.microsoft.com/office/drawing/2014/main" val="1833413624"/>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6.3</a:t>
                      </a:r>
                    </a:p>
                  </a:txBody>
                  <a:tcPr marL="68580" marR="6858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Раскрывать смысл основных химических понятий «атом», «молекула», «химический элемент», «простое вещество», «сложное вещество», используя знаковую систему химии; составлять формулы бинарных соединений; вычислять относительную молекулярную и молярную массы веществ; вычислять массовую долю химического элемента по формуле соединения; характеризовать физические и химические свойства простых веществ: кислорода и водорода</a:t>
                      </a:r>
                    </a:p>
                  </a:txBody>
                  <a:tcPr marL="9525" marR="9525" marT="9525" marB="0" anchor="b">
                    <a:noFill/>
                  </a:tcPr>
                </a:tc>
                <a:extLst>
                  <a:ext uri="{0D108BD9-81ED-4DB2-BD59-A6C34878D82A}">
                    <a16:rowId xmlns:a16="http://schemas.microsoft.com/office/drawing/2014/main" val="2016575638"/>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6.4</a:t>
                      </a:r>
                    </a:p>
                  </a:txBody>
                  <a:tcPr marL="68580" marR="6858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Характеризовать физические и химические свойства воды; называть соединения изученных классов неорганических веществ; характеризовать физические и химические свойства основных классов неорганических веществ: оксидов, кислот, оснований, солей</a:t>
                      </a:r>
                    </a:p>
                  </a:txBody>
                  <a:tcPr marL="9525" marR="9525" marT="9525" marB="0" anchor="b">
                    <a:noFill/>
                  </a:tcPr>
                </a:tc>
                <a:extLst>
                  <a:ext uri="{0D108BD9-81ED-4DB2-BD59-A6C34878D82A}">
                    <a16:rowId xmlns:a16="http://schemas.microsoft.com/office/drawing/2014/main" val="2929166786"/>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6.5</a:t>
                      </a:r>
                    </a:p>
                  </a:txBody>
                  <a:tcPr marL="68580" marR="6858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Определять принадлежность веществ к определенному классу соединений; составлять формулы неорганических соединений изученных классов; описывать свойства твердых, жидких, газообразных веществ, выделяя их существенные признаки; объективно оценивать информацию о веществах и химических процессах</a:t>
                      </a:r>
                    </a:p>
                  </a:txBody>
                  <a:tcPr marL="9525" marR="9525" marT="9525" marB="0" anchor="b">
                    <a:noFill/>
                  </a:tcPr>
                </a:tc>
                <a:extLst>
                  <a:ext uri="{0D108BD9-81ED-4DB2-BD59-A6C34878D82A}">
                    <a16:rowId xmlns:a16="http://schemas.microsoft.com/office/drawing/2014/main" val="4183399966"/>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4" name="TextBox 3">
            <a:extLst>
              <a:ext uri="{FF2B5EF4-FFF2-40B4-BE49-F238E27FC236}">
                <a16:creationId xmlns:a16="http://schemas.microsoft.com/office/drawing/2014/main" id="{A565BF25-8090-4DC2-9A34-3DE1B084D0C7}"/>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Химия, 8 класс</a:t>
            </a:r>
          </a:p>
        </p:txBody>
      </p:sp>
    </p:spTree>
    <p:extLst>
      <p:ext uri="{BB962C8B-B14F-4D97-AF65-F5344CB8AC3E}">
        <p14:creationId xmlns:p14="http://schemas.microsoft.com/office/powerpoint/2010/main" val="1550257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русскому языку</a:t>
            </a:r>
          </a:p>
        </p:txBody>
      </p:sp>
    </p:spTree>
    <p:extLst>
      <p:ext uri="{BB962C8B-B14F-4D97-AF65-F5344CB8AC3E}">
        <p14:creationId xmlns:p14="http://schemas.microsoft.com/office/powerpoint/2010/main" val="2490706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600542046"/>
              </p:ext>
            </p:extLst>
          </p:nvPr>
        </p:nvGraphicFramePr>
        <p:xfrm>
          <a:off x="75942" y="803053"/>
          <a:ext cx="11796583" cy="2779141"/>
        </p:xfrm>
        <a:graphic>
          <a:graphicData uri="http://schemas.openxmlformats.org/drawingml/2006/table">
            <a:tbl>
              <a:tblPr firstRow="1" firstCol="1" lastRow="1" lastCol="1" bandRow="1" bandCol="1">
                <a:noFill/>
                <a:tableStyleId>{5940675A-B579-460E-94D1-54222C63F5DA}</a:tableStyleId>
              </a:tblPr>
              <a:tblGrid>
                <a:gridCol w="586788">
                  <a:extLst>
                    <a:ext uri="{9D8B030D-6E8A-4147-A177-3AD203B41FA5}">
                      <a16:colId xmlns:a16="http://schemas.microsoft.com/office/drawing/2014/main" val="1602300257"/>
                    </a:ext>
                  </a:extLst>
                </a:gridCol>
                <a:gridCol w="11209795">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1100" b="1" dirty="0">
                          <a:effectLst/>
                          <a:latin typeface="Montserrat regular" panose="00000500000000000000"/>
                        </a:rPr>
                        <a:t>№</a:t>
                      </a:r>
                    </a:p>
                    <a:p>
                      <a:pPr algn="ctr">
                        <a:lnSpc>
                          <a:spcPct val="115000"/>
                        </a:lnSpc>
                        <a:spcBef>
                          <a:spcPts val="55"/>
                        </a:spcBef>
                        <a:spcAft>
                          <a:spcPts val="0"/>
                        </a:spcAft>
                        <a:tabLst>
                          <a:tab pos="452120" algn="l"/>
                        </a:tabLst>
                      </a:pPr>
                      <a:r>
                        <a:rPr lang="ru-RU" sz="1100" b="1" dirty="0">
                          <a:effectLst/>
                          <a:latin typeface="Montserrat regular" panose="00000500000000000000"/>
                        </a:rPr>
                        <a:t>п/п</a:t>
                      </a:r>
                      <a:endParaRPr lang="ru-RU" sz="1100" b="1" dirty="0">
                        <a:effectLst/>
                        <a:latin typeface="Montserrat regular" panose="0000050000000000000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100" b="1" dirty="0">
                          <a:effectLst/>
                          <a:latin typeface="Montserrat regular" panose="00000500000000000000"/>
                        </a:rPr>
                        <a:t>Блоки</a:t>
                      </a:r>
                      <a:r>
                        <a:rPr lang="ru-RU" sz="1100" b="1" spc="-35" dirty="0">
                          <a:effectLst/>
                          <a:latin typeface="Montserrat regular" panose="00000500000000000000"/>
                        </a:rPr>
                        <a:t> </a:t>
                      </a:r>
                      <a:r>
                        <a:rPr lang="ru-RU" sz="1100" b="1" dirty="0" err="1">
                          <a:effectLst/>
                          <a:latin typeface="Montserrat regular" panose="00000500000000000000"/>
                        </a:rPr>
                        <a:t>ПООП</a:t>
                      </a:r>
                      <a:r>
                        <a:rPr lang="ru-RU" sz="1100" b="1" spc="-35" dirty="0">
                          <a:effectLst/>
                          <a:latin typeface="Montserrat regular" panose="00000500000000000000"/>
                        </a:rPr>
                        <a:t> </a:t>
                      </a:r>
                      <a:r>
                        <a:rPr lang="ru-RU" sz="1100" b="1" dirty="0" err="1">
                          <a:effectLst/>
                          <a:latin typeface="Montserrat regular" panose="00000500000000000000"/>
                        </a:rPr>
                        <a:t>НОО</a:t>
                      </a:r>
                      <a:r>
                        <a:rPr lang="ru-RU" sz="1100" b="1" dirty="0">
                          <a:effectLst/>
                          <a:latin typeface="Montserrat regular" panose="00000500000000000000"/>
                        </a:rPr>
                        <a:t>:</a:t>
                      </a:r>
                      <a:r>
                        <a:rPr lang="ru-RU" sz="1100" b="1" spc="-35" dirty="0">
                          <a:effectLst/>
                          <a:latin typeface="Montserrat regular" panose="00000500000000000000"/>
                        </a:rPr>
                        <a:t> </a:t>
                      </a:r>
                      <a:r>
                        <a:rPr lang="ru-RU" sz="1100" b="1" dirty="0">
                          <a:effectLst/>
                          <a:latin typeface="Montserrat regular" panose="00000500000000000000"/>
                        </a:rPr>
                        <a:t>выпускник</a:t>
                      </a:r>
                      <a:r>
                        <a:rPr lang="ru-RU" sz="1100" b="1" spc="-45" dirty="0">
                          <a:effectLst/>
                          <a:latin typeface="Montserrat regular" panose="00000500000000000000"/>
                        </a:rPr>
                        <a:t> </a:t>
                      </a:r>
                      <a:r>
                        <a:rPr lang="ru-RU" sz="1100" b="1" dirty="0">
                          <a:effectLst/>
                          <a:latin typeface="Montserrat regular" panose="00000500000000000000"/>
                        </a:rPr>
                        <a:t>научится</a:t>
                      </a:r>
                      <a:r>
                        <a:rPr lang="ru-RU" sz="1100" b="1" spc="-35" dirty="0">
                          <a:effectLst/>
                          <a:latin typeface="Montserrat regular" panose="00000500000000000000"/>
                        </a:rPr>
                        <a:t> </a:t>
                      </a:r>
                      <a:r>
                        <a:rPr lang="ru-RU" sz="1100" b="1" dirty="0">
                          <a:effectLst/>
                          <a:latin typeface="Montserrat regular" panose="00000500000000000000"/>
                        </a:rPr>
                        <a:t>/</a:t>
                      </a:r>
                      <a:r>
                        <a:rPr lang="ru-RU" sz="1100" b="1" spc="-20" dirty="0">
                          <a:effectLst/>
                          <a:latin typeface="Montserrat regular" panose="00000500000000000000"/>
                        </a:rPr>
                        <a:t> </a:t>
                      </a:r>
                      <a:r>
                        <a:rPr lang="ru-RU" sz="1100" b="1" dirty="0">
                          <a:effectLst/>
                          <a:latin typeface="Montserrat regular" panose="00000500000000000000"/>
                        </a:rPr>
                        <a:t>получит </a:t>
                      </a:r>
                      <a:r>
                        <a:rPr lang="ru-RU" sz="1100" b="1" spc="-285" dirty="0">
                          <a:effectLst/>
                          <a:latin typeface="Montserrat regular" panose="00000500000000000000"/>
                        </a:rPr>
                        <a:t> </a:t>
                      </a:r>
                      <a:r>
                        <a:rPr lang="ru-RU" sz="1100" b="1" dirty="0">
                          <a:effectLst/>
                          <a:latin typeface="Montserrat regular" panose="00000500000000000000"/>
                        </a:rPr>
                        <a:t>возможность</a:t>
                      </a:r>
                      <a:r>
                        <a:rPr lang="ru-RU" sz="1100" b="1" spc="-10" dirty="0">
                          <a:effectLst/>
                          <a:latin typeface="Montserrat regular" panose="00000500000000000000"/>
                        </a:rPr>
                        <a:t> </a:t>
                      </a:r>
                      <a:r>
                        <a:rPr lang="ru-RU" sz="1100" b="1" dirty="0">
                          <a:effectLst/>
                          <a:latin typeface="Montserrat regular" panose="00000500000000000000"/>
                        </a:rPr>
                        <a:t>научиться</a:t>
                      </a:r>
                      <a:r>
                        <a:rPr lang="ru-RU" sz="1100" b="1" spc="-5" dirty="0">
                          <a:effectLst/>
                          <a:latin typeface="Montserrat regular" panose="00000500000000000000"/>
                        </a:rPr>
                        <a:t> </a:t>
                      </a:r>
                      <a:r>
                        <a:rPr lang="ru-RU" sz="1100" b="1" dirty="0">
                          <a:effectLst/>
                          <a:latin typeface="Montserrat regular" panose="00000500000000000000"/>
                        </a:rPr>
                        <a:t>или</a:t>
                      </a:r>
                      <a:r>
                        <a:rPr lang="ru-RU" sz="1100" b="1" spc="-10" dirty="0">
                          <a:effectLst/>
                          <a:latin typeface="Montserrat regular" panose="00000500000000000000"/>
                        </a:rPr>
                        <a:t> </a:t>
                      </a:r>
                      <a:r>
                        <a:rPr lang="ru-RU" sz="1100" b="1" dirty="0">
                          <a:effectLst/>
                          <a:latin typeface="Montserrat regular" panose="00000500000000000000"/>
                        </a:rPr>
                        <a:t>проверяемые требования</a:t>
                      </a:r>
                      <a:r>
                        <a:rPr lang="ru-RU" sz="1100" b="1" spc="-20" dirty="0">
                          <a:effectLst/>
                          <a:latin typeface="Montserrat regular" panose="00000500000000000000"/>
                        </a:rPr>
                        <a:t> </a:t>
                      </a:r>
                      <a:r>
                        <a:rPr lang="ru-RU" sz="1100" b="1" dirty="0">
                          <a:effectLst/>
                          <a:latin typeface="Montserrat regular" panose="00000500000000000000"/>
                        </a:rPr>
                        <a:t>(умения)</a:t>
                      </a:r>
                      <a:r>
                        <a:rPr lang="ru-RU" sz="1100" b="1" spc="-25" dirty="0">
                          <a:effectLst/>
                          <a:latin typeface="Montserrat regular" panose="00000500000000000000"/>
                        </a:rPr>
                        <a:t> </a:t>
                      </a:r>
                      <a:r>
                        <a:rPr lang="ru-RU" sz="1100" b="1" dirty="0">
                          <a:effectLst/>
                          <a:latin typeface="Montserrat regular" panose="00000500000000000000"/>
                        </a:rPr>
                        <a:t>в</a:t>
                      </a:r>
                      <a:r>
                        <a:rPr lang="ru-RU" sz="1100" b="1" spc="-30" dirty="0">
                          <a:effectLst/>
                          <a:latin typeface="Montserrat regular" panose="00000500000000000000"/>
                        </a:rPr>
                        <a:t> </a:t>
                      </a:r>
                      <a:r>
                        <a:rPr lang="ru-RU" sz="1100" b="1" dirty="0">
                          <a:effectLst/>
                          <a:latin typeface="Montserrat regular" panose="00000500000000000000"/>
                        </a:rPr>
                        <a:t>соответствии</a:t>
                      </a:r>
                      <a:r>
                        <a:rPr lang="ru-RU" sz="1100" b="1" spc="-20" dirty="0">
                          <a:effectLst/>
                          <a:latin typeface="Montserrat regular" panose="00000500000000000000"/>
                        </a:rPr>
                        <a:t> </a:t>
                      </a:r>
                      <a:r>
                        <a:rPr lang="ru-RU" sz="1100" b="1" dirty="0">
                          <a:effectLst/>
                          <a:latin typeface="Montserrat regular" panose="00000500000000000000"/>
                        </a:rPr>
                        <a:t>с</a:t>
                      </a:r>
                      <a:r>
                        <a:rPr lang="ru-RU" sz="1100" b="1" spc="-25" dirty="0">
                          <a:effectLst/>
                          <a:latin typeface="Montserrat regular" panose="00000500000000000000"/>
                        </a:rPr>
                        <a:t> </a:t>
                      </a:r>
                      <a:r>
                        <a:rPr lang="ru-RU" sz="1100" b="1" dirty="0" err="1">
                          <a:effectLst/>
                          <a:latin typeface="Montserrat regular" panose="00000500000000000000"/>
                        </a:rPr>
                        <a:t>ФГОС</a:t>
                      </a:r>
                      <a:endParaRPr lang="ru-RU" sz="1100" b="1" dirty="0">
                        <a:effectLst/>
                        <a:latin typeface="Montserrat regular" panose="0000050000000000000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7.1</a:t>
                      </a:r>
                    </a:p>
                  </a:txBody>
                  <a:tcPr marL="68580" marR="6858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Химическая реакция. Химические уравнения. Закон сохранения массы веществ. Типы химических реакций (соединения, разложения, замещения, обмена). Кислород. Водород. Вода. Генетическая связь между классами неорганических соединений. Правила безопасного обращения с веществами и лабораторным оборудованием. Способы разделения смесей. Понятие о методах познания в химии. Раскрывать смысл понятия «химическая реакция», используя знаковую систему химии; составлять уравнения химических реакций</a:t>
                      </a:r>
                    </a:p>
                  </a:txBody>
                  <a:tcPr marL="9525" marR="9525" marT="9525" marB="0" anchor="b">
                    <a:noFill/>
                  </a:tcPr>
                </a:tc>
                <a:extLst>
                  <a:ext uri="{0D108BD9-81ED-4DB2-BD59-A6C34878D82A}">
                    <a16:rowId xmlns:a16="http://schemas.microsoft.com/office/drawing/2014/main" val="4152742015"/>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7.2</a:t>
                      </a:r>
                    </a:p>
                  </a:txBody>
                  <a:tcPr marL="68580" marR="6858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Определять тип химических реакций; характеризовать физические и химические свойства простых веществ: кислорода и водорода; получать, собирать кислород и водород; характеризовать физические и химические свойства воды; характеризовать физические и химические свойства основных классов неорганических веществ: оксидов, кислот, оснований, солей; проводить опыты, подтверждающие химические свойства изученных классов неорганических веществ</a:t>
                      </a:r>
                    </a:p>
                  </a:txBody>
                  <a:tcPr marL="9525" marR="9525" marT="9525" marB="0" anchor="b">
                    <a:noFill/>
                  </a:tcPr>
                </a:tc>
                <a:extLst>
                  <a:ext uri="{0D108BD9-81ED-4DB2-BD59-A6C34878D82A}">
                    <a16:rowId xmlns:a16="http://schemas.microsoft.com/office/drawing/2014/main" val="1954617202"/>
                  </a:ext>
                </a:extLst>
              </a:tr>
              <a:tr h="29892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7.3.1</a:t>
                      </a:r>
                    </a:p>
                  </a:txBody>
                  <a:tcPr marL="68580" marR="68580" marT="0" marB="0" anchor="ctr">
                    <a:noFill/>
                  </a:tcPr>
                </a:tc>
                <a:tc rowSpan="2">
                  <a:txBody>
                    <a:bodyPr/>
                    <a:lstStyle/>
                    <a:p>
                      <a:pPr algn="l" fontAlgn="b"/>
                      <a:r>
                        <a:rPr lang="ru-RU" sz="1100" b="0" i="0" u="none" strike="noStrike" dirty="0">
                          <a:solidFill>
                            <a:srgbClr val="000000"/>
                          </a:solidFill>
                          <a:effectLst/>
                          <a:latin typeface="Calibri" panose="020F0502020204030204" pitchFamily="34" charset="0"/>
                        </a:rPr>
                        <a:t>Характеризовать взаимосвязь между классами неорганических соединений; соблюдать правила безопасной работы при проведении опытов; пользоваться лабораторным оборудованием и посудой; характеризовать вещества по составу, строению и свойствам, устанавливать причинно-следственные связи между данными характеристиками вещества; составлять уравнения реакций, соответствующих последовательности превращений неорганических веществ различных классов</a:t>
                      </a:r>
                    </a:p>
                  </a:txBody>
                  <a:tcPr marL="9525" marR="9525" marT="9525" marB="0" anchor="b">
                    <a:noFill/>
                  </a:tcPr>
                </a:tc>
                <a:extLst>
                  <a:ext uri="{0D108BD9-81ED-4DB2-BD59-A6C34878D82A}">
                    <a16:rowId xmlns:a16="http://schemas.microsoft.com/office/drawing/2014/main" val="3785311347"/>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7.3.2</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044472599"/>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8</a:t>
                      </a:r>
                    </a:p>
                  </a:txBody>
                  <a:tcPr marL="68580" marR="6858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Химия в системе наук. Роль химии в жизни человека. Грамотно обращаться с веществами в повседневной жизни; объективно оценивать информацию о веществах и химических процессах; осознавать значение теоретических знаний по химии для практической деятельности человека</a:t>
                      </a:r>
                    </a:p>
                  </a:txBody>
                  <a:tcPr marL="9525" marR="9525" marT="9525" marB="0" anchor="b">
                    <a:noFill/>
                  </a:tcPr>
                </a:tc>
                <a:extLst>
                  <a:ext uri="{0D108BD9-81ED-4DB2-BD59-A6C34878D82A}">
                    <a16:rowId xmlns:a16="http://schemas.microsoft.com/office/drawing/2014/main" val="942685591"/>
                  </a:ext>
                </a:extLst>
              </a:tr>
              <a:tr h="41962">
                <a:tc>
                  <a:txBody>
                    <a:bodyPr/>
                    <a:lstStyle/>
                    <a:p>
                      <a:pPr algn="ctr">
                        <a:lnSpc>
                          <a:spcPct val="115000"/>
                        </a:lnSpc>
                        <a:spcBef>
                          <a:spcPts val="1200"/>
                        </a:spcBef>
                        <a:spcAft>
                          <a:spcPts val="0"/>
                        </a:spcAft>
                      </a:pPr>
                      <a:r>
                        <a:rPr lang="ru-RU" sz="1100" dirty="0">
                          <a:effectLst/>
                          <a:latin typeface="Montserrat regular" panose="00000500000000000000"/>
                          <a:ea typeface="Times New Roman" panose="02020603050405020304" pitchFamily="18" charset="0"/>
                          <a:cs typeface="Times New Roman" panose="02020603050405020304" pitchFamily="18" charset="0"/>
                        </a:rPr>
                        <a:t>9</a:t>
                      </a:r>
                    </a:p>
                  </a:txBody>
                  <a:tcPr marL="68580" marR="6858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Химия в системе наук. Роль химии в жизни человека. Правила безопасного обращения с веществами и лабораторным оборудованием. Способы разделения смесей. Понятие о методах познания в химии. Соблюдать правила безопасной работы при проведении опытов; пользоваться лабораторным оборудованием и посудой; оценивать влияние химического загрязнения окружающей среды на организм человека; грамотно обращаться с веществами в повседневной жизни</a:t>
                      </a:r>
                    </a:p>
                  </a:txBody>
                  <a:tcPr marL="9525" marR="9525" marT="9525" marB="0" anchor="b">
                    <a:noFill/>
                  </a:tcPr>
                </a:tc>
                <a:extLst>
                  <a:ext uri="{0D108BD9-81ED-4DB2-BD59-A6C34878D82A}">
                    <a16:rowId xmlns:a16="http://schemas.microsoft.com/office/drawing/2014/main" val="3383110204"/>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4" name="TextBox 3">
            <a:extLst>
              <a:ext uri="{FF2B5EF4-FFF2-40B4-BE49-F238E27FC236}">
                <a16:creationId xmlns:a16="http://schemas.microsoft.com/office/drawing/2014/main" id="{76AE8EAD-5BAB-4A74-8513-703754C44C6B}"/>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Химия, 8 класс</a:t>
            </a:r>
          </a:p>
        </p:txBody>
      </p:sp>
    </p:spTree>
    <p:extLst>
      <p:ext uri="{BB962C8B-B14F-4D97-AF65-F5344CB8AC3E}">
        <p14:creationId xmlns:p14="http://schemas.microsoft.com/office/powerpoint/2010/main" val="2219592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dirty="0"/>
              <a:t>Изменение доли участников по качеству знаний («4»+ «5») по результатам ВПР в  2021-2024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4043263341"/>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1185100739"/>
              </p:ext>
            </p:extLst>
          </p:nvPr>
        </p:nvGraphicFramePr>
        <p:xfrm>
          <a:off x="0" y="3656001"/>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4C6C49BE-A979-4BD5-8E9B-01CFA9F5E83A}"/>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Химия, 8 класс</a:t>
            </a:r>
          </a:p>
        </p:txBody>
      </p:sp>
    </p:spTree>
    <p:extLst>
      <p:ext uri="{BB962C8B-B14F-4D97-AF65-F5344CB8AC3E}">
        <p14:creationId xmlns:p14="http://schemas.microsoft.com/office/powerpoint/2010/main" val="85163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921907102"/>
              </p:ext>
            </p:extLst>
          </p:nvPr>
        </p:nvGraphicFramePr>
        <p:xfrm>
          <a:off x="409575" y="723900"/>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67841" y="6340614"/>
            <a:ext cx="329501"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69763" y="6588111"/>
            <a:ext cx="327574" cy="194414"/>
          </a:xfrm>
          <a:prstGeom prst="rect">
            <a:avLst/>
          </a:prstGeom>
          <a:solidFill>
            <a:schemeClr val="accent2">
              <a:lumMod val="60000"/>
              <a:lumOff val="40000"/>
            </a:schemeClr>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67835" y="6077441"/>
            <a:ext cx="329512"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E0923506-79BF-40FA-AB04-7B1105FF29FE}"/>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Химия, 8 класс</a:t>
            </a:r>
          </a:p>
        </p:txBody>
      </p:sp>
    </p:spTree>
    <p:extLst>
      <p:ext uri="{BB962C8B-B14F-4D97-AF65-F5344CB8AC3E}">
        <p14:creationId xmlns:p14="http://schemas.microsoft.com/office/powerpoint/2010/main" val="398246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3313014727"/>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8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457471</a:t>
                      </a:r>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ru-RU" sz="1400" dirty="0"/>
                        <a:t>5850</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3645480440"/>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DEF2E67-2B16-4577-8ED7-47E9E58B84AD}"/>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Химия, 8 класс</a:t>
            </a:r>
          </a:p>
        </p:txBody>
      </p:sp>
    </p:spTree>
    <p:extLst>
      <p:ext uri="{BB962C8B-B14F-4D97-AF65-F5344CB8AC3E}">
        <p14:creationId xmlns:p14="http://schemas.microsoft.com/office/powerpoint/2010/main" val="40138485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2141438672"/>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116456" y="4953669"/>
            <a:ext cx="243480" cy="2495035"/>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360169" y="4985876"/>
            <a:ext cx="284998" cy="2370283"/>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7751923" y="4916864"/>
            <a:ext cx="277219" cy="2556361"/>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298669" y="4753929"/>
            <a:ext cx="217154" cy="290201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2131022" y="6313515"/>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4984149" y="6315935"/>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7599885" y="6375145"/>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226443" y="6370875"/>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77EFD156-984F-4811-8B68-70754DF1512F}"/>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Химия, 8 класс</a:t>
            </a:r>
          </a:p>
        </p:txBody>
      </p:sp>
    </p:spTree>
    <p:extLst>
      <p:ext uri="{BB962C8B-B14F-4D97-AF65-F5344CB8AC3E}">
        <p14:creationId xmlns:p14="http://schemas.microsoft.com/office/powerpoint/2010/main" val="21334417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123854650"/>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B1D05F2-BD8D-4D78-80D5-C932290C11CC}"/>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Химия, 8 класс</a:t>
            </a:r>
          </a:p>
        </p:txBody>
      </p:sp>
    </p:spTree>
    <p:extLst>
      <p:ext uri="{BB962C8B-B14F-4D97-AF65-F5344CB8AC3E}">
        <p14:creationId xmlns:p14="http://schemas.microsoft.com/office/powerpoint/2010/main" val="13504422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mc:Choice xmlns:cx1="http://schemas.microsoft.com/office/drawing/2015/9/8/chartex" Requires="cx1">
          <p:graphicFrame>
            <p:nvGraphicFramePr>
              <p:cNvPr id="2" name="Диаграмма 1">
                <a:extLst>
                  <a:ext uri="{FF2B5EF4-FFF2-40B4-BE49-F238E27FC236}">
                    <a16:creationId xmlns:a16="http://schemas.microsoft.com/office/drawing/2014/main" id="{76B6DCA7-5149-0F01-17FF-CDDFA29E6FFF}"/>
                  </a:ext>
                </a:extLst>
              </p:cNvPr>
              <p:cNvGraphicFramePr/>
              <p:nvPr>
                <p:extLst>
                  <p:ext uri="{D42A27DB-BD31-4B8C-83A1-F6EECF244321}">
                    <p14:modId xmlns:p14="http://schemas.microsoft.com/office/powerpoint/2010/main" val="1567950907"/>
                  </p:ext>
                </p:extLst>
              </p:nvPr>
            </p:nvGraphicFramePr>
            <p:xfrm>
              <a:off x="1907919" y="1073790"/>
              <a:ext cx="8032767" cy="4249091"/>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2" name="Диаграмма 1">
                <a:extLst>
                  <a:ext uri="{FF2B5EF4-FFF2-40B4-BE49-F238E27FC236}">
                    <a16:creationId xmlns:a16="http://schemas.microsoft.com/office/drawing/2014/main" id="{76B6DCA7-5149-0F01-17FF-CDDFA29E6FFF}"/>
                  </a:ext>
                </a:extLst>
              </p:cNvPr>
              <p:cNvPicPr>
                <a:picLocks noGrp="1" noRot="1" noChangeAspect="1" noMove="1" noResize="1" noEditPoints="1" noAdjustHandles="1" noChangeArrowheads="1" noChangeShapeType="1"/>
              </p:cNvPicPr>
              <p:nvPr/>
            </p:nvPicPr>
            <p:blipFill>
              <a:blip r:embed="rId3"/>
              <a:stretch>
                <a:fillRect/>
              </a:stretch>
            </p:blipFill>
            <p:spPr>
              <a:xfrm>
                <a:off x="1907919" y="1073790"/>
                <a:ext cx="8032767" cy="4249091"/>
              </a:xfrm>
              <a:prstGeom prst="rect">
                <a:avLst/>
              </a:prstGeom>
            </p:spPr>
          </p:pic>
        </mc:Fallback>
      </mc:AlternateContent>
      <p:sp>
        <p:nvSpPr>
          <p:cNvPr id="4" name="TextBox 3">
            <a:extLst>
              <a:ext uri="{FF2B5EF4-FFF2-40B4-BE49-F238E27FC236}">
                <a16:creationId xmlns:a16="http://schemas.microsoft.com/office/drawing/2014/main" id="{D219F6D4-E1F3-4679-9E88-74FF337E5BFB}"/>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Химия, 8 класс</a:t>
            </a:r>
          </a:p>
        </p:txBody>
      </p:sp>
    </p:spTree>
    <p:extLst>
      <p:ext uri="{BB962C8B-B14F-4D97-AF65-F5344CB8AC3E}">
        <p14:creationId xmlns:p14="http://schemas.microsoft.com/office/powerpoint/2010/main" val="37766595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химии в </a:t>
            </a:r>
            <a:r>
              <a:rPr lang="en-US" sz="2800" dirty="0">
                <a:latin typeface="+mn-lt"/>
              </a:rPr>
              <a:t>8</a:t>
            </a:r>
            <a:r>
              <a:rPr lang="ru-RU" sz="2800" dirty="0">
                <a:latin typeface="+mn-lt"/>
              </a:rPr>
              <a:t> классах приняло участие </a:t>
            </a:r>
            <a:r>
              <a:rPr lang="ru-RU" sz="2800" b="1" dirty="0">
                <a:latin typeface="+mn-lt"/>
              </a:rPr>
              <a:t>5850</a:t>
            </a:r>
            <a:r>
              <a:rPr lang="ru-RU" sz="2800" dirty="0">
                <a:latin typeface="+mn-lt"/>
              </a:rPr>
              <a:t> человек.</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(получили «2») </a:t>
            </a:r>
            <a:r>
              <a:rPr lang="ru-RU" sz="2800" b="1" dirty="0">
                <a:latin typeface="+mn-lt"/>
              </a:rPr>
              <a:t>306 </a:t>
            </a:r>
            <a:r>
              <a:rPr lang="ru-RU" sz="2800" dirty="0">
                <a:latin typeface="+mn-lt"/>
              </a:rPr>
              <a:t>участников (</a:t>
            </a:r>
            <a:r>
              <a:rPr lang="ru-RU" sz="2800" b="1" dirty="0">
                <a:latin typeface="+mn-lt"/>
              </a:rPr>
              <a:t>5,3</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ru-RU" sz="2800" b="1" dirty="0">
                <a:latin typeface="+mn-lt"/>
              </a:rPr>
              <a:t>54,28</a:t>
            </a:r>
            <a:r>
              <a:rPr lang="ru-RU" sz="2800" dirty="0">
                <a:latin typeface="+mn-lt"/>
              </a:rPr>
              <a:t>% участников показали качество знаний (получили «4» и «5»)                    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a:t>
            </a:r>
            <a:r>
              <a:rPr lang="ru-RU" sz="2800" b="1" dirty="0">
                <a:latin typeface="+mn-lt"/>
              </a:rPr>
              <a:t>1.2, 2.2, 3.2, 5.1, 5.2, 6.4, 7.1, 7.3.2.</a:t>
            </a:r>
          </a:p>
        </p:txBody>
      </p:sp>
      <p:sp>
        <p:nvSpPr>
          <p:cNvPr id="5" name="TextBox 4">
            <a:extLst>
              <a:ext uri="{FF2B5EF4-FFF2-40B4-BE49-F238E27FC236}">
                <a16:creationId xmlns:a16="http://schemas.microsoft.com/office/drawing/2014/main" id="{0F8CBB37-111C-4259-A175-7E8044533F2D}"/>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Химия, 8 класс</a:t>
            </a:r>
          </a:p>
        </p:txBody>
      </p:sp>
    </p:spTree>
    <p:extLst>
      <p:ext uri="{BB962C8B-B14F-4D97-AF65-F5344CB8AC3E}">
        <p14:creationId xmlns:p14="http://schemas.microsoft.com/office/powerpoint/2010/main" val="17818259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биологии (линейной)</a:t>
            </a:r>
          </a:p>
        </p:txBody>
      </p:sp>
    </p:spTree>
    <p:extLst>
      <p:ext uri="{BB962C8B-B14F-4D97-AF65-F5344CB8AC3E}">
        <p14:creationId xmlns:p14="http://schemas.microsoft.com/office/powerpoint/2010/main" val="24895035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r>
              <a:rPr lang="ru-RU" dirty="0">
                <a:solidFill>
                  <a:sysClr val="windowText" lastClr="000000"/>
                </a:solidFill>
              </a:rPr>
              <a:t>0</a:t>
            </a:r>
            <a:r>
              <a:rPr lang="en-US" dirty="0">
                <a:solidFill>
                  <a:sysClr val="windowText" lastClr="000000"/>
                </a:solidFill>
              </a:rPr>
              <a:t> </a:t>
            </a:r>
            <a:r>
              <a:rPr lang="ru-RU"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7" y="234139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8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одной части</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490686" y="5218144"/>
            <a:ext cx="8233304" cy="1518851"/>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rPr>
              <a:t>Задания 1, 5.1, 6.1, 10.1 требуют краткого ответа в виде одной цифры. </a:t>
            </a:r>
          </a:p>
          <a:p>
            <a:r>
              <a:rPr lang="ru-RU" sz="1400" dirty="0">
                <a:solidFill>
                  <a:schemeClr val="tx1"/>
                </a:solidFill>
              </a:rPr>
              <a:t>Задания 2, 3.1, 4.1, 7.1, 9.3 требуют краткого ответа в виде последовательности цифр. </a:t>
            </a:r>
          </a:p>
          <a:p>
            <a:r>
              <a:rPr lang="ru-RU" sz="1400" dirty="0">
                <a:solidFill>
                  <a:schemeClr val="tx1"/>
                </a:solidFill>
              </a:rPr>
              <a:t>Задания 9.1, 9.2 требуют краткого ответа в виде одного или нескольких слов. </a:t>
            </a:r>
          </a:p>
          <a:p>
            <a:r>
              <a:rPr lang="ru-RU" sz="1400" dirty="0">
                <a:solidFill>
                  <a:schemeClr val="tx1"/>
                </a:solidFill>
              </a:rPr>
              <a:t>Задания 3.2, 4.2, 5.2, 6.2, 7.2 (заполнение таблицы), 8, 10.2 требуют записи развернутого ответа ограниченного объема. </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10</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29</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7" y="326553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2 задания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1857956329"/>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0-9</a:t>
                      </a:r>
                    </a:p>
                  </a:txBody>
                  <a:tcPr anchor="ctr"/>
                </a:tc>
                <a:tc>
                  <a:txBody>
                    <a:bodyPr/>
                    <a:lstStyle/>
                    <a:p>
                      <a:pPr algn="ctr"/>
                      <a:r>
                        <a:rPr lang="ru-RU" sz="1600" dirty="0"/>
                        <a:t>10-17</a:t>
                      </a:r>
                    </a:p>
                  </a:txBody>
                  <a:tcPr anchor="ctr"/>
                </a:tc>
                <a:tc>
                  <a:txBody>
                    <a:bodyPr/>
                    <a:lstStyle/>
                    <a:p>
                      <a:pPr algn="ctr"/>
                      <a:r>
                        <a:rPr lang="ru-RU" sz="1600" dirty="0"/>
                        <a:t>18-23</a:t>
                      </a:r>
                    </a:p>
                  </a:txBody>
                  <a:tcPr anchor="ctr"/>
                </a:tc>
                <a:tc>
                  <a:txBody>
                    <a:bodyPr/>
                    <a:lstStyle/>
                    <a:p>
                      <a:pPr algn="ctr"/>
                      <a:r>
                        <a:rPr lang="ru-RU" sz="1600" dirty="0"/>
                        <a:t>24-29</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2036045" y="5641914"/>
            <a:ext cx="1230402"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45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9" name="TextBox 18">
            <a:extLst>
              <a:ext uri="{FF2B5EF4-FFF2-40B4-BE49-F238E27FC236}">
                <a16:creationId xmlns:a16="http://schemas.microsoft.com/office/drawing/2014/main" id="{31659309-9AF4-40EB-B79B-59994F15C915}"/>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Биология (</a:t>
            </a:r>
            <a:r>
              <a:rPr lang="ru-RU" sz="1200" dirty="0" err="1">
                <a:solidFill>
                  <a:schemeClr val="tx2">
                    <a:lumMod val="40000"/>
                    <a:lumOff val="60000"/>
                  </a:schemeClr>
                </a:solidFill>
              </a:rPr>
              <a:t>ЛП</a:t>
            </a:r>
            <a:r>
              <a:rPr lang="ru-RU" sz="1200" dirty="0">
                <a:solidFill>
                  <a:schemeClr val="tx2">
                    <a:lumMod val="40000"/>
                    <a:lumOff val="60000"/>
                  </a:schemeClr>
                </a:solidFill>
              </a:rPr>
              <a:t>), 8 класс</a:t>
            </a:r>
          </a:p>
        </p:txBody>
      </p:sp>
    </p:spTree>
    <p:extLst>
      <p:ext uri="{BB962C8B-B14F-4D97-AF65-F5344CB8AC3E}">
        <p14:creationId xmlns:p14="http://schemas.microsoft.com/office/powerpoint/2010/main" val="318667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r>
              <a:rPr lang="ru-RU" dirty="0">
                <a:solidFill>
                  <a:sysClr val="windowText" lastClr="000000"/>
                </a:solidFill>
              </a:rPr>
              <a:t>7</a:t>
            </a:r>
            <a:r>
              <a:rPr lang="en-US" dirty="0">
                <a:solidFill>
                  <a:sysClr val="windowText" lastClr="000000"/>
                </a:solidFill>
              </a:rPr>
              <a:t> </a:t>
            </a:r>
            <a:r>
              <a:rPr lang="ru-RU"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8" y="2341046"/>
            <a:ext cx="2738519"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Все задания относятся к  базовому уровню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одной части</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499025" y="5215793"/>
            <a:ext cx="8346230"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Задания 1, 2, 3, 4, 6, 7, 8, 9, 15, 16 предполагают  запись развернутого ответа.</a:t>
            </a:r>
          </a:p>
        </p:txBody>
      </p:sp>
      <p:sp>
        <p:nvSpPr>
          <p:cNvPr id="11" name="Прямоугольник: скругленные углы 10">
            <a:extLst>
              <a:ext uri="{FF2B5EF4-FFF2-40B4-BE49-F238E27FC236}">
                <a16:creationId xmlns:a16="http://schemas.microsoft.com/office/drawing/2014/main" id="{BB94B227-AA08-4F9E-8486-A5650295A9C4}"/>
              </a:ext>
            </a:extLst>
          </p:cNvPr>
          <p:cNvSpPr/>
          <p:nvPr/>
        </p:nvSpPr>
        <p:spPr>
          <a:xfrm>
            <a:off x="3499024" y="6055530"/>
            <a:ext cx="8346231"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a:solidFill>
                  <a:schemeClr val="tx1"/>
                </a:solidFill>
              </a:rPr>
              <a:t>Задания 5, 10, 11, 12, 13, 14, 17 предполагают запись краткого ответа в виде слова (сочетания слов).</a:t>
            </a:r>
            <a:endParaRPr lang="ru-RU" dirty="0">
              <a:solidFill>
                <a:schemeClr val="tx1"/>
              </a:solidFill>
            </a:endParaRP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26</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51</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19330385"/>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0-25</a:t>
                      </a:r>
                    </a:p>
                  </a:txBody>
                  <a:tcPr anchor="ctr"/>
                </a:tc>
                <a:tc>
                  <a:txBody>
                    <a:bodyPr/>
                    <a:lstStyle/>
                    <a:p>
                      <a:pPr algn="ctr"/>
                      <a:r>
                        <a:rPr lang="ru-RU" sz="1600" dirty="0"/>
                        <a:t>26-31</a:t>
                      </a:r>
                    </a:p>
                  </a:txBody>
                  <a:tcPr anchor="ctr"/>
                </a:tc>
                <a:tc>
                  <a:txBody>
                    <a:bodyPr/>
                    <a:lstStyle/>
                    <a:p>
                      <a:pPr algn="ctr"/>
                      <a:r>
                        <a:rPr lang="ru-RU" sz="1600" dirty="0"/>
                        <a:t>32-44</a:t>
                      </a:r>
                    </a:p>
                  </a:txBody>
                  <a:tcPr anchor="ctr"/>
                </a:tc>
                <a:tc>
                  <a:txBody>
                    <a:bodyPr/>
                    <a:lstStyle/>
                    <a:p>
                      <a:pPr algn="ctr"/>
                      <a:r>
                        <a:rPr lang="ru-RU" sz="1600" dirty="0"/>
                        <a:t>45-51</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2051226" y="5211048"/>
            <a:ext cx="1216630"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9" name="TextBox 18">
            <a:extLst>
              <a:ext uri="{FF2B5EF4-FFF2-40B4-BE49-F238E27FC236}">
                <a16:creationId xmlns:a16="http://schemas.microsoft.com/office/drawing/2014/main" id="{D22F9E44-6622-42AD-BB4D-12E1248F6926}"/>
              </a:ext>
            </a:extLst>
          </p:cNvPr>
          <p:cNvSpPr txBox="1"/>
          <p:nvPr/>
        </p:nvSpPr>
        <p:spPr>
          <a:xfrm>
            <a:off x="10597333" y="13711"/>
            <a:ext cx="1594667" cy="276999"/>
          </a:xfrm>
          <a:prstGeom prst="rect">
            <a:avLst/>
          </a:prstGeom>
          <a:noFill/>
        </p:spPr>
        <p:txBody>
          <a:bodyPr wrap="none" rtlCol="0">
            <a:spAutoFit/>
          </a:bodyPr>
          <a:lstStyle/>
          <a:p>
            <a:r>
              <a:rPr lang="ru-RU" sz="1200" dirty="0">
                <a:solidFill>
                  <a:schemeClr val="tx2">
                    <a:lumMod val="40000"/>
                    <a:lumOff val="60000"/>
                  </a:schemeClr>
                </a:solidFill>
              </a:rPr>
              <a:t>Русский язык, 8 класс</a:t>
            </a:r>
          </a:p>
        </p:txBody>
      </p:sp>
    </p:spTree>
    <p:extLst>
      <p:ext uri="{BB962C8B-B14F-4D97-AF65-F5344CB8AC3E}">
        <p14:creationId xmlns:p14="http://schemas.microsoft.com/office/powerpoint/2010/main" val="684467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159562581"/>
              </p:ext>
            </p:extLst>
          </p:nvPr>
        </p:nvGraphicFramePr>
        <p:xfrm>
          <a:off x="75942" y="803053"/>
          <a:ext cx="11796583" cy="5539486"/>
        </p:xfrm>
        <a:graphic>
          <a:graphicData uri="http://schemas.openxmlformats.org/drawingml/2006/table">
            <a:tbl>
              <a:tblPr firstRow="1" firstCol="1" lastRow="1" lastCol="1" bandRow="1" bandCol="1">
                <a:noFill/>
                <a:tableStyleId>{5940675A-B579-460E-94D1-54222C63F5DA}</a:tableStyleId>
              </a:tblPr>
              <a:tblGrid>
                <a:gridCol w="519676">
                  <a:extLst>
                    <a:ext uri="{9D8B030D-6E8A-4147-A177-3AD203B41FA5}">
                      <a16:colId xmlns:a16="http://schemas.microsoft.com/office/drawing/2014/main" val="1602300257"/>
                    </a:ext>
                  </a:extLst>
                </a:gridCol>
                <a:gridCol w="11276907">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1100" b="1" dirty="0">
                          <a:effectLst/>
                          <a:latin typeface="Montserrat regular" panose="00000500000000000000" pitchFamily="2" charset="-52"/>
                        </a:rPr>
                        <a:t>№</a:t>
                      </a:r>
                    </a:p>
                    <a:p>
                      <a:pPr algn="ctr">
                        <a:lnSpc>
                          <a:spcPct val="115000"/>
                        </a:lnSpc>
                        <a:spcBef>
                          <a:spcPts val="55"/>
                        </a:spcBef>
                        <a:spcAft>
                          <a:spcPts val="0"/>
                        </a:spcAft>
                        <a:tabLst>
                          <a:tab pos="452120" algn="l"/>
                        </a:tabLst>
                      </a:pPr>
                      <a:r>
                        <a:rPr lang="ru-RU" sz="1100" b="1" dirty="0">
                          <a:effectLst/>
                          <a:latin typeface="Montserrat regular" panose="00000500000000000000" pitchFamily="2" charset="-52"/>
                        </a:rPr>
                        <a:t>п/п</a:t>
                      </a:r>
                      <a:endParaRPr lang="ru-RU" sz="1100" b="1"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100" b="1" dirty="0">
                          <a:effectLst/>
                          <a:latin typeface="Montserrat regular" panose="00000500000000000000" pitchFamily="2" charset="-52"/>
                        </a:rPr>
                        <a:t>Блоки</a:t>
                      </a:r>
                      <a:r>
                        <a:rPr lang="ru-RU" sz="1100" b="1" spc="-35" dirty="0">
                          <a:effectLst/>
                          <a:latin typeface="Montserrat regular" panose="00000500000000000000" pitchFamily="2" charset="-52"/>
                        </a:rPr>
                        <a:t> </a:t>
                      </a:r>
                      <a:r>
                        <a:rPr lang="ru-RU" sz="1100" b="1" dirty="0" err="1">
                          <a:effectLst/>
                          <a:latin typeface="Montserrat regular" panose="00000500000000000000" pitchFamily="2" charset="-52"/>
                        </a:rPr>
                        <a:t>ПООП</a:t>
                      </a:r>
                      <a:r>
                        <a:rPr lang="ru-RU" sz="1100" b="1" spc="-35" dirty="0">
                          <a:effectLst/>
                          <a:latin typeface="Montserrat regular" panose="00000500000000000000" pitchFamily="2" charset="-52"/>
                        </a:rPr>
                        <a:t> </a:t>
                      </a:r>
                      <a:r>
                        <a:rPr lang="ru-RU" sz="1100" b="1" dirty="0" err="1">
                          <a:effectLst/>
                          <a:latin typeface="Montserrat regular" panose="00000500000000000000" pitchFamily="2" charset="-52"/>
                        </a:rPr>
                        <a:t>НОО</a:t>
                      </a:r>
                      <a:r>
                        <a:rPr lang="ru-RU" sz="1100" b="1" dirty="0">
                          <a:effectLst/>
                          <a:latin typeface="Montserrat regular" panose="00000500000000000000" pitchFamily="2" charset="-52"/>
                        </a:rPr>
                        <a:t>:</a:t>
                      </a:r>
                      <a:r>
                        <a:rPr lang="ru-RU" sz="1100" b="1" spc="-35" dirty="0">
                          <a:effectLst/>
                          <a:latin typeface="Montserrat regular" panose="00000500000000000000" pitchFamily="2" charset="-52"/>
                        </a:rPr>
                        <a:t> </a:t>
                      </a:r>
                      <a:r>
                        <a:rPr lang="ru-RU" sz="1100" b="1" dirty="0">
                          <a:effectLst/>
                          <a:latin typeface="Montserrat regular" panose="00000500000000000000" pitchFamily="2" charset="-52"/>
                        </a:rPr>
                        <a:t>выпускник</a:t>
                      </a:r>
                      <a:r>
                        <a:rPr lang="ru-RU" sz="1100" b="1" spc="-45" dirty="0">
                          <a:effectLst/>
                          <a:latin typeface="Montserrat regular" panose="00000500000000000000" pitchFamily="2" charset="-52"/>
                        </a:rPr>
                        <a:t> </a:t>
                      </a:r>
                      <a:r>
                        <a:rPr lang="ru-RU" sz="1100" b="1" dirty="0">
                          <a:effectLst/>
                          <a:latin typeface="Montserrat regular" panose="00000500000000000000" pitchFamily="2" charset="-52"/>
                        </a:rPr>
                        <a:t>научится</a:t>
                      </a:r>
                      <a:r>
                        <a:rPr lang="ru-RU" sz="1100" b="1" spc="-35" dirty="0">
                          <a:effectLst/>
                          <a:latin typeface="Montserrat regular" panose="00000500000000000000" pitchFamily="2" charset="-52"/>
                        </a:rPr>
                        <a:t> </a:t>
                      </a:r>
                      <a:r>
                        <a:rPr lang="ru-RU" sz="1100" b="1" dirty="0">
                          <a:effectLst/>
                          <a:latin typeface="Montserrat regular" panose="00000500000000000000" pitchFamily="2" charset="-52"/>
                        </a:rPr>
                        <a:t>/</a:t>
                      </a:r>
                      <a:r>
                        <a:rPr lang="ru-RU" sz="1100" b="1" spc="-20" dirty="0">
                          <a:effectLst/>
                          <a:latin typeface="Montserrat regular" panose="00000500000000000000" pitchFamily="2" charset="-52"/>
                        </a:rPr>
                        <a:t> </a:t>
                      </a:r>
                      <a:r>
                        <a:rPr lang="ru-RU" sz="1100" b="1" dirty="0">
                          <a:effectLst/>
                          <a:latin typeface="Montserrat regular" panose="00000500000000000000" pitchFamily="2" charset="-52"/>
                        </a:rPr>
                        <a:t>получит </a:t>
                      </a:r>
                      <a:r>
                        <a:rPr lang="ru-RU" sz="1100" b="1" spc="-285" dirty="0">
                          <a:effectLst/>
                          <a:latin typeface="Montserrat regular" panose="00000500000000000000" pitchFamily="2" charset="-52"/>
                        </a:rPr>
                        <a:t> </a:t>
                      </a:r>
                      <a:r>
                        <a:rPr lang="ru-RU" sz="1100" b="1" dirty="0">
                          <a:effectLst/>
                          <a:latin typeface="Montserrat regular" panose="00000500000000000000" pitchFamily="2" charset="-52"/>
                        </a:rPr>
                        <a:t>возможность</a:t>
                      </a:r>
                      <a:r>
                        <a:rPr lang="ru-RU" sz="1100" b="1" spc="-10" dirty="0">
                          <a:effectLst/>
                          <a:latin typeface="Montserrat regular" panose="00000500000000000000" pitchFamily="2" charset="-52"/>
                        </a:rPr>
                        <a:t> </a:t>
                      </a:r>
                      <a:r>
                        <a:rPr lang="ru-RU" sz="1100" b="1" dirty="0">
                          <a:effectLst/>
                          <a:latin typeface="Montserrat regular" panose="00000500000000000000" pitchFamily="2" charset="-52"/>
                        </a:rPr>
                        <a:t>научиться</a:t>
                      </a:r>
                      <a:r>
                        <a:rPr lang="ru-RU" sz="1100" b="1" spc="-5" dirty="0">
                          <a:effectLst/>
                          <a:latin typeface="Montserrat regular" panose="00000500000000000000" pitchFamily="2" charset="-52"/>
                        </a:rPr>
                        <a:t> </a:t>
                      </a:r>
                      <a:r>
                        <a:rPr lang="ru-RU" sz="1100" b="1" dirty="0">
                          <a:effectLst/>
                          <a:latin typeface="Montserrat regular" panose="00000500000000000000" pitchFamily="2" charset="-52"/>
                        </a:rPr>
                        <a:t>или</a:t>
                      </a:r>
                      <a:r>
                        <a:rPr lang="ru-RU" sz="1100" b="1" spc="-10" dirty="0">
                          <a:effectLst/>
                          <a:latin typeface="Montserrat regular" panose="00000500000000000000" pitchFamily="2" charset="-52"/>
                        </a:rPr>
                        <a:t> </a:t>
                      </a:r>
                      <a:r>
                        <a:rPr lang="ru-RU" sz="1100" b="1" dirty="0">
                          <a:effectLst/>
                          <a:latin typeface="Montserrat regular" panose="00000500000000000000" pitchFamily="2" charset="-52"/>
                        </a:rPr>
                        <a:t>проверяемые требования</a:t>
                      </a:r>
                      <a:r>
                        <a:rPr lang="ru-RU" sz="1100" b="1" spc="-20" dirty="0">
                          <a:effectLst/>
                          <a:latin typeface="Montserrat regular" panose="00000500000000000000" pitchFamily="2" charset="-52"/>
                        </a:rPr>
                        <a:t> </a:t>
                      </a:r>
                      <a:r>
                        <a:rPr lang="ru-RU" sz="1100" b="1" dirty="0">
                          <a:effectLst/>
                          <a:latin typeface="Montserrat regular" panose="00000500000000000000" pitchFamily="2" charset="-52"/>
                        </a:rPr>
                        <a:t>(умения)</a:t>
                      </a:r>
                      <a:r>
                        <a:rPr lang="ru-RU" sz="1100" b="1" spc="-25" dirty="0">
                          <a:effectLst/>
                          <a:latin typeface="Montserrat regular" panose="00000500000000000000" pitchFamily="2" charset="-52"/>
                        </a:rPr>
                        <a:t> </a:t>
                      </a:r>
                      <a:r>
                        <a:rPr lang="ru-RU" sz="1100" b="1" dirty="0">
                          <a:effectLst/>
                          <a:latin typeface="Montserrat regular" panose="00000500000000000000" pitchFamily="2" charset="-52"/>
                        </a:rPr>
                        <a:t>в</a:t>
                      </a:r>
                      <a:r>
                        <a:rPr lang="ru-RU" sz="1100" b="1" spc="-30" dirty="0">
                          <a:effectLst/>
                          <a:latin typeface="Montserrat regular" panose="00000500000000000000" pitchFamily="2" charset="-52"/>
                        </a:rPr>
                        <a:t> </a:t>
                      </a:r>
                      <a:r>
                        <a:rPr lang="ru-RU" sz="1100" b="1" dirty="0">
                          <a:effectLst/>
                          <a:latin typeface="Montserrat regular" panose="00000500000000000000" pitchFamily="2" charset="-52"/>
                        </a:rPr>
                        <a:t>соответствии</a:t>
                      </a:r>
                      <a:r>
                        <a:rPr lang="ru-RU" sz="1100" b="1" spc="-20" dirty="0">
                          <a:effectLst/>
                          <a:latin typeface="Montserrat regular" panose="00000500000000000000" pitchFamily="2" charset="-52"/>
                        </a:rPr>
                        <a:t> </a:t>
                      </a:r>
                      <a:r>
                        <a:rPr lang="ru-RU" sz="1100" b="1" dirty="0">
                          <a:effectLst/>
                          <a:latin typeface="Montserrat regular" panose="00000500000000000000" pitchFamily="2" charset="-52"/>
                        </a:rPr>
                        <a:t>с</a:t>
                      </a:r>
                      <a:r>
                        <a:rPr lang="ru-RU" sz="1100" b="1" spc="-25" dirty="0">
                          <a:effectLst/>
                          <a:latin typeface="Montserrat regular" panose="00000500000000000000" pitchFamily="2" charset="-52"/>
                        </a:rPr>
                        <a:t> </a:t>
                      </a:r>
                      <a:r>
                        <a:rPr lang="ru-RU" sz="1100" b="1" dirty="0" err="1">
                          <a:effectLst/>
                          <a:latin typeface="Montserrat regular" panose="00000500000000000000" pitchFamily="2" charset="-52"/>
                        </a:rPr>
                        <a:t>ФГОС</a:t>
                      </a:r>
                      <a:endParaRPr lang="ru-RU" sz="1100" b="1"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0">
                <a:tc>
                  <a:txBody>
                    <a:bodyPr/>
                    <a:lstStyle/>
                    <a:p>
                      <a:pPr algn="ctr">
                        <a:lnSpc>
                          <a:spcPct val="115000"/>
                        </a:lnSpc>
                        <a:spcBef>
                          <a:spcPts val="1200"/>
                        </a:spcBef>
                        <a:spcAft>
                          <a:spcPts val="0"/>
                        </a:spcAft>
                      </a:pPr>
                      <a:r>
                        <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rPr>
                        <a:t>1</a:t>
                      </a:r>
                    </a:p>
                  </a:txBody>
                  <a:tcPr marL="68580" marR="68580" marT="0" marB="0" anchor="ctr">
                    <a:noFill/>
                  </a:tcPr>
                </a:tc>
                <a:tc>
                  <a:txBody>
                    <a:bodyPr/>
                    <a:lstStyle/>
                    <a:p>
                      <a:pPr algn="l" fontAlgn="b"/>
                      <a:r>
                        <a:rPr lang="ru-RU" sz="1400" b="0" i="0" u="none" strike="noStrike" dirty="0">
                          <a:solidFill>
                            <a:srgbClr val="000000"/>
                          </a:solidFill>
                          <a:effectLst/>
                          <a:latin typeface="Calibri" panose="020F0502020204030204" pitchFamily="34" charset="0"/>
                        </a:rPr>
                        <a:t>Зоология – наука о животных. Методы изучения животных. Роль зоологии в познании окружающего мира и практической деятельности людей. Владеть: системой биологических знаний – понятиями, закономерностями, законами, теориями, имеющими важное общеобразовательное и познавательное значение; сведениями по истории становления биологии как науки</a:t>
                      </a:r>
                    </a:p>
                  </a:txBody>
                  <a:tcPr marL="9525" marR="9525" marT="9525" marB="0" anchor="b">
                    <a:noFill/>
                  </a:tcPr>
                </a:tc>
                <a:extLst>
                  <a:ext uri="{0D108BD9-81ED-4DB2-BD59-A6C34878D82A}">
                    <a16:rowId xmlns:a16="http://schemas.microsoft.com/office/drawing/2014/main" val="2460193898"/>
                  </a:ext>
                </a:extLst>
              </a:tr>
              <a:tr h="0">
                <a:tc>
                  <a:txBody>
                    <a:bodyPr/>
                    <a:lstStyle/>
                    <a:p>
                      <a:pPr algn="ctr">
                        <a:lnSpc>
                          <a:spcPct val="115000"/>
                        </a:lnSpc>
                        <a:spcBef>
                          <a:spcPts val="1200"/>
                        </a:spcBef>
                        <a:spcAft>
                          <a:spcPts val="0"/>
                        </a:spcAft>
                      </a:pPr>
                      <a:r>
                        <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rPr>
                        <a:t>2</a:t>
                      </a:r>
                    </a:p>
                  </a:txBody>
                  <a:tcPr marL="68580" marR="68580" marT="0" marB="0" anchor="ctr">
                    <a:noFill/>
                  </a:tcPr>
                </a:tc>
                <a:tc>
                  <a:txBody>
                    <a:bodyPr/>
                    <a:lstStyle/>
                    <a:p>
                      <a:pPr algn="l" fontAlgn="b"/>
                      <a:r>
                        <a:rPr lang="ru-RU" sz="1400" b="0" i="0" u="none" strike="noStrike" dirty="0">
                          <a:solidFill>
                            <a:srgbClr val="000000"/>
                          </a:solidFill>
                          <a:effectLst/>
                          <a:latin typeface="Calibri" panose="020F0502020204030204" pitchFamily="34" charset="0"/>
                        </a:rPr>
                        <a:t>Простейшие и беспозвоночные животные. Хордовые животные. Использовать научно-популярную литературу по биологии, справочные материалы (на бумажных и электронных носителях), ресурсы Интернета при выполнении учебных задач</a:t>
                      </a:r>
                    </a:p>
                  </a:txBody>
                  <a:tcPr marL="9525" marR="9525" marT="9525" marB="0" anchor="b">
                    <a:noFill/>
                  </a:tcPr>
                </a:tc>
                <a:extLst>
                  <a:ext uri="{0D108BD9-81ED-4DB2-BD59-A6C34878D82A}">
                    <a16:rowId xmlns:a16="http://schemas.microsoft.com/office/drawing/2014/main" val="2021659949"/>
                  </a:ext>
                </a:extLst>
              </a:tr>
              <a:tr h="0">
                <a:tc>
                  <a:txBody>
                    <a:bodyPr/>
                    <a:lstStyle/>
                    <a:p>
                      <a:pPr algn="ctr">
                        <a:lnSpc>
                          <a:spcPct val="115000"/>
                        </a:lnSpc>
                        <a:spcBef>
                          <a:spcPts val="1200"/>
                        </a:spcBef>
                        <a:spcAft>
                          <a:spcPts val="0"/>
                        </a:spcAft>
                      </a:pPr>
                      <a:r>
                        <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rPr>
                        <a:t>3.1</a:t>
                      </a:r>
                    </a:p>
                  </a:txBody>
                  <a:tcPr marL="68580" marR="68580" marT="0" marB="0" anchor="ctr">
                    <a:noFill/>
                  </a:tcPr>
                </a:tc>
                <a:tc rowSpan="2">
                  <a:txBody>
                    <a:bodyPr/>
                    <a:lstStyle/>
                    <a:p>
                      <a:pPr algn="l" fontAlgn="b"/>
                      <a:r>
                        <a:rPr lang="ru-RU" sz="1400" b="0" i="0" u="none" strike="noStrike" dirty="0">
                          <a:solidFill>
                            <a:srgbClr val="000000"/>
                          </a:solidFill>
                          <a:effectLst/>
                          <a:latin typeface="Calibri" panose="020F0502020204030204" pitchFamily="34" charset="0"/>
                        </a:rPr>
                        <a:t>Общие свойства организмов и их проявление у животных. Осуществлять классификацию биологических объектов (животные, растения, грибов) по разным основаниям </a:t>
                      </a:r>
                    </a:p>
                  </a:txBody>
                  <a:tcPr marL="9525" marR="9525" marT="9525" marB="0">
                    <a:noFill/>
                  </a:tcPr>
                </a:tc>
                <a:extLst>
                  <a:ext uri="{0D108BD9-81ED-4DB2-BD59-A6C34878D82A}">
                    <a16:rowId xmlns:a16="http://schemas.microsoft.com/office/drawing/2014/main" val="2276617566"/>
                  </a:ext>
                </a:extLst>
              </a:tr>
              <a:tr h="0">
                <a:tc>
                  <a:txBody>
                    <a:bodyPr/>
                    <a:lstStyle/>
                    <a:p>
                      <a:pPr algn="ctr">
                        <a:lnSpc>
                          <a:spcPct val="115000"/>
                        </a:lnSpc>
                        <a:spcBef>
                          <a:spcPts val="1200"/>
                        </a:spcBef>
                        <a:spcAft>
                          <a:spcPts val="0"/>
                        </a:spcAft>
                      </a:pPr>
                      <a:r>
                        <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rPr>
                        <a:t>3.2</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309882819"/>
                  </a:ext>
                </a:extLst>
              </a:tr>
              <a:tr h="0">
                <a:tc>
                  <a:txBody>
                    <a:bodyPr/>
                    <a:lstStyle/>
                    <a:p>
                      <a:pPr algn="ctr">
                        <a:lnSpc>
                          <a:spcPct val="115000"/>
                        </a:lnSpc>
                        <a:spcBef>
                          <a:spcPts val="1200"/>
                        </a:spcBef>
                        <a:spcAft>
                          <a:spcPts val="0"/>
                        </a:spcAft>
                      </a:pPr>
                      <a:r>
                        <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rPr>
                        <a:t>4.1</a:t>
                      </a:r>
                    </a:p>
                  </a:txBody>
                  <a:tcPr marL="68580" marR="68580" marT="0" marB="0" anchor="ctr">
                    <a:noFill/>
                  </a:tcPr>
                </a:tc>
                <a:tc rowSpan="2">
                  <a:txBody>
                    <a:bodyPr/>
                    <a:lstStyle/>
                    <a:p>
                      <a:pPr algn="l" fontAlgn="b"/>
                      <a:r>
                        <a:rPr lang="ru-RU" sz="1400" b="0" i="0" u="none" strike="noStrike" dirty="0">
                          <a:solidFill>
                            <a:srgbClr val="000000"/>
                          </a:solidFill>
                          <a:effectLst/>
                          <a:latin typeface="Calibri" panose="020F0502020204030204" pitchFamily="34" charset="0"/>
                        </a:rPr>
                        <a:t>Значение хордовых животных в жизни человека. Описывать и использовать приемы содержания домашних животных, ухода за ними</a:t>
                      </a:r>
                    </a:p>
                  </a:txBody>
                  <a:tcPr marL="9525" marR="9525" marT="9525" marB="0">
                    <a:noFill/>
                  </a:tcPr>
                </a:tc>
                <a:extLst>
                  <a:ext uri="{0D108BD9-81ED-4DB2-BD59-A6C34878D82A}">
                    <a16:rowId xmlns:a16="http://schemas.microsoft.com/office/drawing/2014/main" val="1746571077"/>
                  </a:ext>
                </a:extLst>
              </a:tr>
              <a:tr h="0">
                <a:tc>
                  <a:txBody>
                    <a:bodyPr/>
                    <a:lstStyle/>
                    <a:p>
                      <a:pPr algn="ctr">
                        <a:lnSpc>
                          <a:spcPct val="115000"/>
                        </a:lnSpc>
                        <a:spcBef>
                          <a:spcPts val="1200"/>
                        </a:spcBef>
                        <a:spcAft>
                          <a:spcPts val="0"/>
                        </a:spcAft>
                      </a:pPr>
                      <a:r>
                        <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rPr>
                        <a:t>4.2</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443445967"/>
                  </a:ext>
                </a:extLst>
              </a:tr>
              <a:tr h="0">
                <a:tc>
                  <a:txBody>
                    <a:bodyPr/>
                    <a:lstStyle/>
                    <a:p>
                      <a:pPr algn="ctr">
                        <a:lnSpc>
                          <a:spcPct val="115000"/>
                        </a:lnSpc>
                        <a:spcBef>
                          <a:spcPts val="1200"/>
                        </a:spcBef>
                        <a:spcAft>
                          <a:spcPts val="0"/>
                        </a:spcAft>
                      </a:pPr>
                      <a:r>
                        <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rPr>
                        <a:t>5.1</a:t>
                      </a:r>
                    </a:p>
                  </a:txBody>
                  <a:tcPr marL="68580" marR="68580" marT="0" marB="0" anchor="ctr">
                    <a:noFill/>
                  </a:tcPr>
                </a:tc>
                <a:tc rowSpan="2">
                  <a:txBody>
                    <a:bodyPr/>
                    <a:lstStyle/>
                    <a:p>
                      <a:pPr algn="l" fontAlgn="b"/>
                      <a:r>
                        <a:rPr lang="ru-RU" sz="1400" b="0" i="0" u="none" strike="noStrike" dirty="0">
                          <a:solidFill>
                            <a:srgbClr val="000000"/>
                          </a:solidFill>
                          <a:effectLst/>
                          <a:latin typeface="Calibri" panose="020F0502020204030204" pitchFamily="34" charset="0"/>
                        </a:rPr>
                        <a:t>Простейшие и беспозвоночные.  Хордовые животные. Выделять существенные признаки биологических объектов (клеток и организмов растений, животных, грибов, бактерий) и процессов, характерных для живых организмов</a:t>
                      </a:r>
                    </a:p>
                  </a:txBody>
                  <a:tcPr marL="9525" marR="9525" marT="9525" marB="0" anchor="b">
                    <a:noFill/>
                  </a:tcPr>
                </a:tc>
                <a:extLst>
                  <a:ext uri="{0D108BD9-81ED-4DB2-BD59-A6C34878D82A}">
                    <a16:rowId xmlns:a16="http://schemas.microsoft.com/office/drawing/2014/main" val="1291322149"/>
                  </a:ext>
                </a:extLst>
              </a:tr>
              <a:tr h="0">
                <a:tc>
                  <a:txBody>
                    <a:bodyPr/>
                    <a:lstStyle/>
                    <a:p>
                      <a:pPr algn="ctr">
                        <a:lnSpc>
                          <a:spcPct val="115000"/>
                        </a:lnSpc>
                        <a:spcBef>
                          <a:spcPts val="1200"/>
                        </a:spcBef>
                        <a:spcAft>
                          <a:spcPts val="0"/>
                        </a:spcAft>
                      </a:pPr>
                      <a:r>
                        <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rPr>
                        <a:t>5.2</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656988512"/>
                  </a:ext>
                </a:extLst>
              </a:tr>
              <a:tr h="0">
                <a:tc>
                  <a:txBody>
                    <a:bodyPr/>
                    <a:lstStyle/>
                    <a:p>
                      <a:pPr algn="ctr">
                        <a:lnSpc>
                          <a:spcPct val="115000"/>
                        </a:lnSpc>
                        <a:spcBef>
                          <a:spcPts val="1200"/>
                        </a:spcBef>
                        <a:spcAft>
                          <a:spcPts val="0"/>
                        </a:spcAft>
                      </a:pPr>
                      <a:r>
                        <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rPr>
                        <a:t>6.1</a:t>
                      </a:r>
                    </a:p>
                  </a:txBody>
                  <a:tcPr marL="68580" marR="68580" marT="0" marB="0" anchor="ctr">
                    <a:noFill/>
                  </a:tcPr>
                </a:tc>
                <a:tc rowSpan="2">
                  <a:txBody>
                    <a:bodyPr/>
                    <a:lstStyle/>
                    <a:p>
                      <a:pPr algn="l" fontAlgn="b"/>
                      <a:r>
                        <a:rPr lang="ru-RU" sz="1400" b="0" i="0" u="none" strike="noStrike" dirty="0">
                          <a:solidFill>
                            <a:srgbClr val="000000"/>
                          </a:solidFill>
                          <a:effectLst/>
                          <a:latin typeface="Calibri" panose="020F0502020204030204" pitchFamily="34" charset="0"/>
                        </a:rPr>
                        <a:t>Значение простейших и беспозвоночных животных в жизни человека. Раскрывать роль биологии в практической деятельности людей, роль различных организмов в жизни человека; знать и аргументировать основные правила поведения в природе</a:t>
                      </a:r>
                    </a:p>
                  </a:txBody>
                  <a:tcPr marL="9525" marR="9525" marT="9525" marB="0" anchor="b">
                    <a:noFill/>
                  </a:tcPr>
                </a:tc>
                <a:extLst>
                  <a:ext uri="{0D108BD9-81ED-4DB2-BD59-A6C34878D82A}">
                    <a16:rowId xmlns:a16="http://schemas.microsoft.com/office/drawing/2014/main" val="1344130599"/>
                  </a:ext>
                </a:extLst>
              </a:tr>
              <a:tr h="0">
                <a:tc>
                  <a:txBody>
                    <a:bodyPr/>
                    <a:lstStyle/>
                    <a:p>
                      <a:pPr algn="ctr">
                        <a:lnSpc>
                          <a:spcPct val="115000"/>
                        </a:lnSpc>
                        <a:spcBef>
                          <a:spcPts val="1200"/>
                        </a:spcBef>
                        <a:spcAft>
                          <a:spcPts val="0"/>
                        </a:spcAft>
                      </a:pPr>
                      <a:r>
                        <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rPr>
                        <a:t>6.2</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978312755"/>
                  </a:ext>
                </a:extLst>
              </a:tr>
              <a:tr h="0">
                <a:tc>
                  <a:txBody>
                    <a:bodyPr/>
                    <a:lstStyle/>
                    <a:p>
                      <a:pPr algn="ctr">
                        <a:lnSpc>
                          <a:spcPct val="115000"/>
                        </a:lnSpc>
                        <a:spcBef>
                          <a:spcPts val="1200"/>
                        </a:spcBef>
                        <a:spcAft>
                          <a:spcPts val="0"/>
                        </a:spcAft>
                      </a:pPr>
                      <a:r>
                        <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rPr>
                        <a:t>7.1</a:t>
                      </a:r>
                    </a:p>
                  </a:txBody>
                  <a:tcPr marL="68580" marR="68580" marT="0" marB="0" anchor="ctr">
                    <a:noFill/>
                  </a:tcPr>
                </a:tc>
                <a:tc rowSpan="2">
                  <a:txBody>
                    <a:bodyPr/>
                    <a:lstStyle/>
                    <a:p>
                      <a:pPr algn="l" fontAlgn="b"/>
                      <a:r>
                        <a:rPr lang="ru-RU" sz="1400" b="0" i="0" u="none" strike="noStrike" dirty="0">
                          <a:solidFill>
                            <a:srgbClr val="000000"/>
                          </a:solidFill>
                          <a:effectLst/>
                          <a:latin typeface="Calibri" panose="020F0502020204030204" pitchFamily="34" charset="0"/>
                        </a:rPr>
                        <a:t>Простейшие и беспозвоночные. Хордовые животные. Сравнивать биологические объекты (растения, животные, бактерии, грибы), процессы жизнедеятельности; делать выводы и умозаключения на основе сравнения</a:t>
                      </a:r>
                    </a:p>
                  </a:txBody>
                  <a:tcPr marL="9525" marR="9525" marT="9525" marB="0" anchor="b">
                    <a:noFill/>
                  </a:tcPr>
                </a:tc>
                <a:extLst>
                  <a:ext uri="{0D108BD9-81ED-4DB2-BD59-A6C34878D82A}">
                    <a16:rowId xmlns:a16="http://schemas.microsoft.com/office/drawing/2014/main" val="3188539048"/>
                  </a:ext>
                </a:extLst>
              </a:tr>
              <a:tr h="0">
                <a:tc>
                  <a:txBody>
                    <a:bodyPr/>
                    <a:lstStyle/>
                    <a:p>
                      <a:pPr algn="ctr">
                        <a:lnSpc>
                          <a:spcPct val="115000"/>
                        </a:lnSpc>
                        <a:spcBef>
                          <a:spcPts val="1200"/>
                        </a:spcBef>
                        <a:spcAft>
                          <a:spcPts val="0"/>
                        </a:spcAft>
                      </a:pPr>
                      <a:r>
                        <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rPr>
                        <a:t>7.2</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027822358"/>
                  </a:ext>
                </a:extLst>
              </a:tr>
              <a:tr h="0">
                <a:tc>
                  <a:txBody>
                    <a:bodyPr/>
                    <a:lstStyle/>
                    <a:p>
                      <a:pPr algn="ctr">
                        <a:lnSpc>
                          <a:spcPct val="115000"/>
                        </a:lnSpc>
                        <a:spcBef>
                          <a:spcPts val="1200"/>
                        </a:spcBef>
                        <a:spcAft>
                          <a:spcPts val="0"/>
                        </a:spcAft>
                      </a:pPr>
                      <a:r>
                        <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rPr>
                        <a:t>8.1</a:t>
                      </a:r>
                    </a:p>
                  </a:txBody>
                  <a:tcPr marL="68580" marR="68580" marT="0" marB="0" anchor="ctr">
                    <a:noFill/>
                  </a:tcPr>
                </a:tc>
                <a:tc rowSpan="2">
                  <a:txBody>
                    <a:bodyPr/>
                    <a:lstStyle/>
                    <a:p>
                      <a:pPr algn="l" fontAlgn="b"/>
                      <a:r>
                        <a:rPr lang="ru-RU" sz="1400" b="0" i="0" u="none" strike="noStrike" dirty="0">
                          <a:solidFill>
                            <a:srgbClr val="000000"/>
                          </a:solidFill>
                          <a:effectLst/>
                          <a:latin typeface="Calibri" panose="020F0502020204030204" pitchFamily="34" charset="0"/>
                        </a:rPr>
                        <a:t>Простейшие и беспозвоночные. Хордовые животные. Ориентироваться в системе познавательных ценностей: воспринимать информацию биологического содержания в научно-популярной литературе, средствах массовой информации и интернет-ресурсах; критически оценивать полученную информацию, анализируя ее содержание и данные об источнике информации</a:t>
                      </a:r>
                    </a:p>
                  </a:txBody>
                  <a:tcPr marL="9525" marR="9525" marT="9525" marB="0" anchor="b">
                    <a:noFill/>
                  </a:tcPr>
                </a:tc>
                <a:extLst>
                  <a:ext uri="{0D108BD9-81ED-4DB2-BD59-A6C34878D82A}">
                    <a16:rowId xmlns:a16="http://schemas.microsoft.com/office/drawing/2014/main" val="147545443"/>
                  </a:ext>
                </a:extLst>
              </a:tr>
              <a:tr h="0">
                <a:tc>
                  <a:txBody>
                    <a:bodyPr/>
                    <a:lstStyle/>
                    <a:p>
                      <a:pPr algn="ctr">
                        <a:lnSpc>
                          <a:spcPct val="115000"/>
                        </a:lnSpc>
                        <a:spcBef>
                          <a:spcPts val="1200"/>
                        </a:spcBef>
                        <a:spcAft>
                          <a:spcPts val="0"/>
                        </a:spcAft>
                      </a:pPr>
                      <a:r>
                        <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rPr>
                        <a:t>8.2</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811851429"/>
                  </a:ext>
                </a:extLst>
              </a:tr>
              <a:tr h="0">
                <a:tc>
                  <a:txBody>
                    <a:bodyPr/>
                    <a:lstStyle/>
                    <a:p>
                      <a:pPr algn="ctr">
                        <a:lnSpc>
                          <a:spcPct val="115000"/>
                        </a:lnSpc>
                        <a:spcBef>
                          <a:spcPts val="1200"/>
                        </a:spcBef>
                        <a:spcAft>
                          <a:spcPts val="0"/>
                        </a:spcAft>
                      </a:pPr>
                      <a:r>
                        <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rPr>
                        <a:t>9.1</a:t>
                      </a:r>
                    </a:p>
                  </a:txBody>
                  <a:tcPr marL="68580" marR="68580" marT="0" marB="0" anchor="ctr">
                    <a:noFill/>
                  </a:tcPr>
                </a:tc>
                <a:tc rowSpan="3">
                  <a:txBody>
                    <a:bodyPr/>
                    <a:lstStyle/>
                    <a:p>
                      <a:pPr algn="l" fontAlgn="b"/>
                      <a:r>
                        <a:rPr lang="ru-RU" sz="1400" b="0" i="0" u="none" strike="noStrike" dirty="0">
                          <a:solidFill>
                            <a:srgbClr val="000000"/>
                          </a:solidFill>
                          <a:effectLst/>
                          <a:latin typeface="Calibri" panose="020F0502020204030204" pitchFamily="34" charset="0"/>
                        </a:rPr>
                        <a:t>Классификация животных. Значение животных в природе и жизни человека. Использовать методы биологической науки: наблюдать и описывать биологические объекты и процессы, ставить биологические эксперименты и объяснять их результаты</a:t>
                      </a:r>
                    </a:p>
                  </a:txBody>
                  <a:tcPr marL="9525" marR="9525" marT="9525" marB="0">
                    <a:noFill/>
                  </a:tcPr>
                </a:tc>
                <a:extLst>
                  <a:ext uri="{0D108BD9-81ED-4DB2-BD59-A6C34878D82A}">
                    <a16:rowId xmlns:a16="http://schemas.microsoft.com/office/drawing/2014/main" val="3640082774"/>
                  </a:ext>
                </a:extLst>
              </a:tr>
              <a:tr h="0">
                <a:tc>
                  <a:txBody>
                    <a:bodyPr/>
                    <a:lstStyle/>
                    <a:p>
                      <a:pPr algn="ctr">
                        <a:lnSpc>
                          <a:spcPct val="115000"/>
                        </a:lnSpc>
                        <a:spcBef>
                          <a:spcPts val="1200"/>
                        </a:spcBef>
                        <a:spcAft>
                          <a:spcPts val="0"/>
                        </a:spcAft>
                      </a:pPr>
                      <a:r>
                        <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rPr>
                        <a:t>9.2</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704788654"/>
                  </a:ext>
                </a:extLst>
              </a:tr>
              <a:tr h="0">
                <a:tc>
                  <a:txBody>
                    <a:bodyPr/>
                    <a:lstStyle/>
                    <a:p>
                      <a:pPr algn="ctr">
                        <a:lnSpc>
                          <a:spcPct val="115000"/>
                        </a:lnSpc>
                        <a:spcBef>
                          <a:spcPts val="1200"/>
                        </a:spcBef>
                        <a:spcAft>
                          <a:spcPts val="0"/>
                        </a:spcAft>
                      </a:pPr>
                      <a:r>
                        <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rPr>
                        <a:t>9.3</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453447304"/>
                  </a:ext>
                </a:extLst>
              </a:tr>
              <a:tr h="0">
                <a:tc>
                  <a:txBody>
                    <a:bodyPr/>
                    <a:lstStyle/>
                    <a:p>
                      <a:pPr algn="ctr">
                        <a:lnSpc>
                          <a:spcPct val="115000"/>
                        </a:lnSpc>
                        <a:spcBef>
                          <a:spcPts val="1200"/>
                        </a:spcBef>
                        <a:spcAft>
                          <a:spcPts val="0"/>
                        </a:spcAft>
                      </a:pPr>
                      <a:r>
                        <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rPr>
                        <a:t>10.1</a:t>
                      </a:r>
                    </a:p>
                  </a:txBody>
                  <a:tcPr marL="68580" marR="68580" marT="0" marB="0" anchor="ctr">
                    <a:noFill/>
                  </a:tcPr>
                </a:tc>
                <a:tc rowSpan="2">
                  <a:txBody>
                    <a:bodyPr/>
                    <a:lstStyle/>
                    <a:p>
                      <a:pPr algn="l" fontAlgn="b"/>
                      <a:r>
                        <a:rPr lang="ru-RU" sz="1400" b="0" i="0" u="none" strike="noStrike" dirty="0">
                          <a:solidFill>
                            <a:srgbClr val="000000"/>
                          </a:solidFill>
                          <a:effectLst/>
                          <a:latin typeface="Calibri" panose="020F0502020204030204" pitchFamily="34" charset="0"/>
                        </a:rPr>
                        <a:t>10.1. Простейшие и беспозвоночные. Хордовые животные. Устанавливать взаимосвязи между особенностями строения и функциями клеток и тканей, органов и систем органов</a:t>
                      </a:r>
                    </a:p>
                  </a:txBody>
                  <a:tcPr marL="9525" marR="9525" marT="9525" marB="0">
                    <a:noFill/>
                  </a:tcPr>
                </a:tc>
                <a:extLst>
                  <a:ext uri="{0D108BD9-81ED-4DB2-BD59-A6C34878D82A}">
                    <a16:rowId xmlns:a16="http://schemas.microsoft.com/office/drawing/2014/main" val="2331669736"/>
                  </a:ext>
                </a:extLst>
              </a:tr>
              <a:tr h="0">
                <a:tc>
                  <a:txBody>
                    <a:bodyPr/>
                    <a:lstStyle/>
                    <a:p>
                      <a:pPr algn="ctr">
                        <a:lnSpc>
                          <a:spcPct val="115000"/>
                        </a:lnSpc>
                        <a:spcBef>
                          <a:spcPts val="1200"/>
                        </a:spcBef>
                        <a:spcAft>
                          <a:spcPts val="0"/>
                        </a:spcAft>
                      </a:pPr>
                      <a:r>
                        <a:rPr lang="ru-RU" sz="1400" dirty="0">
                          <a:effectLst/>
                          <a:latin typeface="Montserrat regular" panose="00000500000000000000" pitchFamily="2" charset="-52"/>
                          <a:ea typeface="Times New Roman" panose="02020603050405020304" pitchFamily="18" charset="0"/>
                          <a:cs typeface="Times New Roman" panose="02020603050405020304" pitchFamily="18" charset="0"/>
                        </a:rPr>
                        <a:t>10.2</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469673145"/>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4" name="TextBox 3">
            <a:extLst>
              <a:ext uri="{FF2B5EF4-FFF2-40B4-BE49-F238E27FC236}">
                <a16:creationId xmlns:a16="http://schemas.microsoft.com/office/drawing/2014/main" id="{FC65ABDE-6867-45DA-8297-A9AE2594BF1A}"/>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Биология (</a:t>
            </a:r>
            <a:r>
              <a:rPr lang="ru-RU" sz="1200" dirty="0" err="1">
                <a:solidFill>
                  <a:schemeClr val="tx2">
                    <a:lumMod val="40000"/>
                    <a:lumOff val="60000"/>
                  </a:schemeClr>
                </a:solidFill>
              </a:rPr>
              <a:t>ЛП</a:t>
            </a:r>
            <a:r>
              <a:rPr lang="ru-RU" sz="1200" dirty="0">
                <a:solidFill>
                  <a:schemeClr val="tx2">
                    <a:lumMod val="40000"/>
                    <a:lumOff val="60000"/>
                  </a:schemeClr>
                </a:solidFill>
              </a:rPr>
              <a:t>), 8 класс</a:t>
            </a:r>
          </a:p>
        </p:txBody>
      </p:sp>
    </p:spTree>
    <p:extLst>
      <p:ext uri="{BB962C8B-B14F-4D97-AF65-F5344CB8AC3E}">
        <p14:creationId xmlns:p14="http://schemas.microsoft.com/office/powerpoint/2010/main" val="1223732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dirty="0"/>
              <a:t>Изменение доли участников по качеству знаний («4»+«5») по результатам ВПР в  2021-2024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1312756299"/>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2734988787"/>
              </p:ext>
            </p:extLst>
          </p:nvPr>
        </p:nvGraphicFramePr>
        <p:xfrm>
          <a:off x="0" y="3656001"/>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321ACE6-DF3F-4B66-B381-03B6060F5197}"/>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Биология (</a:t>
            </a:r>
            <a:r>
              <a:rPr lang="ru-RU" sz="1200" dirty="0" err="1">
                <a:solidFill>
                  <a:schemeClr val="tx2">
                    <a:lumMod val="40000"/>
                    <a:lumOff val="60000"/>
                  </a:schemeClr>
                </a:solidFill>
              </a:rPr>
              <a:t>ЛП</a:t>
            </a:r>
            <a:r>
              <a:rPr lang="ru-RU" sz="1200" dirty="0">
                <a:solidFill>
                  <a:schemeClr val="tx2">
                    <a:lumMod val="40000"/>
                    <a:lumOff val="60000"/>
                  </a:schemeClr>
                </a:solidFill>
              </a:rPr>
              <a:t>), 8 класс</a:t>
            </a:r>
          </a:p>
        </p:txBody>
      </p:sp>
    </p:spTree>
    <p:extLst>
      <p:ext uri="{BB962C8B-B14F-4D97-AF65-F5344CB8AC3E}">
        <p14:creationId xmlns:p14="http://schemas.microsoft.com/office/powerpoint/2010/main" val="15695279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374395408"/>
              </p:ext>
            </p:extLst>
          </p:nvPr>
        </p:nvGraphicFramePr>
        <p:xfrm>
          <a:off x="409575" y="723900"/>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67841" y="6340614"/>
            <a:ext cx="329501"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69763" y="6588111"/>
            <a:ext cx="327574" cy="194414"/>
          </a:xfrm>
          <a:prstGeom prst="rect">
            <a:avLst/>
          </a:prstGeom>
          <a:solidFill>
            <a:schemeClr val="accent2">
              <a:lumMod val="60000"/>
              <a:lumOff val="40000"/>
            </a:schemeClr>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67835" y="6077441"/>
            <a:ext cx="329512"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C1DF0A70-E9E3-4D5A-B6B7-4D1D8D67DE71}"/>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Биология (</a:t>
            </a:r>
            <a:r>
              <a:rPr lang="ru-RU" sz="1200" dirty="0" err="1">
                <a:solidFill>
                  <a:schemeClr val="tx2">
                    <a:lumMod val="40000"/>
                    <a:lumOff val="60000"/>
                  </a:schemeClr>
                </a:solidFill>
              </a:rPr>
              <a:t>ЛП</a:t>
            </a:r>
            <a:r>
              <a:rPr lang="ru-RU" sz="1200" dirty="0">
                <a:solidFill>
                  <a:schemeClr val="tx2">
                    <a:lumMod val="40000"/>
                    <a:lumOff val="60000"/>
                  </a:schemeClr>
                </a:solidFill>
              </a:rPr>
              <a:t>), 8 класс</a:t>
            </a:r>
          </a:p>
        </p:txBody>
      </p:sp>
    </p:spTree>
    <p:extLst>
      <p:ext uri="{BB962C8B-B14F-4D97-AF65-F5344CB8AC3E}">
        <p14:creationId xmlns:p14="http://schemas.microsoft.com/office/powerpoint/2010/main" val="37036257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3222925325"/>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8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247687</a:t>
                      </a:r>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ru-RU" sz="1400" dirty="0"/>
                        <a:t>2091</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3789834896"/>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8284FC51-EA69-4546-8111-C01423C31899}"/>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Биология (</a:t>
            </a:r>
            <a:r>
              <a:rPr lang="ru-RU" sz="1200" dirty="0" err="1">
                <a:solidFill>
                  <a:schemeClr val="tx2">
                    <a:lumMod val="40000"/>
                    <a:lumOff val="60000"/>
                  </a:schemeClr>
                </a:solidFill>
              </a:rPr>
              <a:t>ЛП</a:t>
            </a:r>
            <a:r>
              <a:rPr lang="ru-RU" sz="1200" dirty="0">
                <a:solidFill>
                  <a:schemeClr val="tx2">
                    <a:lumMod val="40000"/>
                    <a:lumOff val="60000"/>
                  </a:schemeClr>
                </a:solidFill>
              </a:rPr>
              <a:t>), 8 класс</a:t>
            </a:r>
          </a:p>
        </p:txBody>
      </p:sp>
    </p:spTree>
    <p:extLst>
      <p:ext uri="{BB962C8B-B14F-4D97-AF65-F5344CB8AC3E}">
        <p14:creationId xmlns:p14="http://schemas.microsoft.com/office/powerpoint/2010/main" val="15206908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2716208932"/>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929978" y="4789033"/>
            <a:ext cx="378595" cy="2814467"/>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573888" y="5143680"/>
            <a:ext cx="357506" cy="2054934"/>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446055" y="5173583"/>
            <a:ext cx="359573" cy="2021028"/>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735792" y="4432011"/>
            <a:ext cx="303806" cy="3471053"/>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2655881" y="6363881"/>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843050" y="6386583"/>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349616" y="6396061"/>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476416" y="6363881"/>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CF758508-6C9E-4AA6-8463-96CE340BD2A0}"/>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Биология (</a:t>
            </a:r>
            <a:r>
              <a:rPr lang="ru-RU" sz="1200" dirty="0" err="1">
                <a:solidFill>
                  <a:schemeClr val="tx2">
                    <a:lumMod val="40000"/>
                    <a:lumOff val="60000"/>
                  </a:schemeClr>
                </a:solidFill>
              </a:rPr>
              <a:t>ЛП</a:t>
            </a:r>
            <a:r>
              <a:rPr lang="ru-RU" sz="1200" dirty="0">
                <a:solidFill>
                  <a:schemeClr val="tx2">
                    <a:lumMod val="40000"/>
                    <a:lumOff val="60000"/>
                  </a:schemeClr>
                </a:solidFill>
              </a:rPr>
              <a:t>), 8 класс</a:t>
            </a:r>
          </a:p>
        </p:txBody>
      </p:sp>
    </p:spTree>
    <p:extLst>
      <p:ext uri="{BB962C8B-B14F-4D97-AF65-F5344CB8AC3E}">
        <p14:creationId xmlns:p14="http://schemas.microsoft.com/office/powerpoint/2010/main" val="8584728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3175525809"/>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393F46A-B862-4357-BB0A-1B601235AD5E}"/>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Биология (</a:t>
            </a:r>
            <a:r>
              <a:rPr lang="ru-RU" sz="1200" dirty="0" err="1">
                <a:solidFill>
                  <a:schemeClr val="tx2">
                    <a:lumMod val="40000"/>
                    <a:lumOff val="60000"/>
                  </a:schemeClr>
                </a:solidFill>
              </a:rPr>
              <a:t>ЛП</a:t>
            </a:r>
            <a:r>
              <a:rPr lang="ru-RU" sz="1200" dirty="0">
                <a:solidFill>
                  <a:schemeClr val="tx2">
                    <a:lumMod val="40000"/>
                    <a:lumOff val="60000"/>
                  </a:schemeClr>
                </a:solidFill>
              </a:rPr>
              <a:t>), 8 класс</a:t>
            </a:r>
          </a:p>
        </p:txBody>
      </p:sp>
    </p:spTree>
    <p:extLst>
      <p:ext uri="{BB962C8B-B14F-4D97-AF65-F5344CB8AC3E}">
        <p14:creationId xmlns:p14="http://schemas.microsoft.com/office/powerpoint/2010/main" val="1137637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mc:Choice xmlns:cx1="http://schemas.microsoft.com/office/drawing/2015/9/8/chartex" Requires="cx1">
          <p:graphicFrame>
            <p:nvGraphicFramePr>
              <p:cNvPr id="4" name="Диаграмма 3">
                <a:extLst>
                  <a:ext uri="{FF2B5EF4-FFF2-40B4-BE49-F238E27FC236}">
                    <a16:creationId xmlns:a16="http://schemas.microsoft.com/office/drawing/2014/main" id="{E541AEF0-FC4E-4752-AF87-C8D81AB6F3F2}"/>
                  </a:ext>
                </a:extLst>
              </p:cNvPr>
              <p:cNvGraphicFramePr/>
              <p:nvPr>
                <p:extLst>
                  <p:ext uri="{D42A27DB-BD31-4B8C-83A1-F6EECF244321}">
                    <p14:modId xmlns:p14="http://schemas.microsoft.com/office/powerpoint/2010/main" val="848417989"/>
                  </p:ext>
                </p:extLst>
              </p:nvPr>
            </p:nvGraphicFramePr>
            <p:xfrm>
              <a:off x="1317072" y="1057241"/>
              <a:ext cx="9103374" cy="4118768"/>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4" name="Диаграмма 3">
                <a:extLst>
                  <a:ext uri="{FF2B5EF4-FFF2-40B4-BE49-F238E27FC236}">
                    <a16:creationId xmlns:a16="http://schemas.microsoft.com/office/drawing/2014/main" id="{E541AEF0-FC4E-4752-AF87-C8D81AB6F3F2}"/>
                  </a:ext>
                </a:extLst>
              </p:cNvPr>
              <p:cNvPicPr>
                <a:picLocks noGrp="1" noRot="1" noChangeAspect="1" noMove="1" noResize="1" noEditPoints="1" noAdjustHandles="1" noChangeArrowheads="1" noChangeShapeType="1"/>
              </p:cNvPicPr>
              <p:nvPr/>
            </p:nvPicPr>
            <p:blipFill>
              <a:blip r:embed="rId3"/>
              <a:stretch>
                <a:fillRect/>
              </a:stretch>
            </p:blipFill>
            <p:spPr>
              <a:xfrm>
                <a:off x="1317072" y="1057241"/>
                <a:ext cx="9103374" cy="4118768"/>
              </a:xfrm>
              <a:prstGeom prst="rect">
                <a:avLst/>
              </a:prstGeom>
            </p:spPr>
          </p:pic>
        </mc:Fallback>
      </mc:AlternateContent>
      <p:sp>
        <p:nvSpPr>
          <p:cNvPr id="5" name="TextBox 4">
            <a:extLst>
              <a:ext uri="{FF2B5EF4-FFF2-40B4-BE49-F238E27FC236}">
                <a16:creationId xmlns:a16="http://schemas.microsoft.com/office/drawing/2014/main" id="{D869B2E8-DBA2-470E-8E64-1894D1A28F10}"/>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Биология (</a:t>
            </a:r>
            <a:r>
              <a:rPr lang="ru-RU" sz="1200" dirty="0" err="1">
                <a:solidFill>
                  <a:schemeClr val="tx2">
                    <a:lumMod val="40000"/>
                    <a:lumOff val="60000"/>
                  </a:schemeClr>
                </a:solidFill>
              </a:rPr>
              <a:t>ЛП</a:t>
            </a:r>
            <a:r>
              <a:rPr lang="ru-RU" sz="1200" dirty="0">
                <a:solidFill>
                  <a:schemeClr val="tx2">
                    <a:lumMod val="40000"/>
                    <a:lumOff val="60000"/>
                  </a:schemeClr>
                </a:solidFill>
              </a:rPr>
              <a:t>), 8 класс</a:t>
            </a:r>
          </a:p>
        </p:txBody>
      </p:sp>
    </p:spTree>
    <p:extLst>
      <p:ext uri="{BB962C8B-B14F-4D97-AF65-F5344CB8AC3E}">
        <p14:creationId xmlns:p14="http://schemas.microsoft.com/office/powerpoint/2010/main" val="20461927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биологии (линейной) в 8 классах приняло участие </a:t>
            </a:r>
            <a:r>
              <a:rPr lang="ru-RU" sz="2800" b="1" dirty="0">
                <a:latin typeface="+mn-lt"/>
              </a:rPr>
              <a:t>2091</a:t>
            </a:r>
            <a:r>
              <a:rPr lang="ru-RU" sz="2800" dirty="0">
                <a:latin typeface="+mn-lt"/>
              </a:rPr>
              <a:t> человека.</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(получили «2») </a:t>
            </a:r>
            <a:r>
              <a:rPr lang="ru-RU" sz="2800" b="1" dirty="0">
                <a:latin typeface="+mn-lt"/>
              </a:rPr>
              <a:t>101</a:t>
            </a:r>
            <a:r>
              <a:rPr lang="ru-RU" sz="2800" dirty="0">
                <a:latin typeface="+mn-lt"/>
              </a:rPr>
              <a:t> участников (</a:t>
            </a:r>
            <a:r>
              <a:rPr lang="ru-RU" sz="2800" b="1" dirty="0">
                <a:latin typeface="+mn-lt"/>
              </a:rPr>
              <a:t>4,83</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ru-RU" sz="2800" b="1" dirty="0">
                <a:latin typeface="+mn-lt"/>
              </a:rPr>
              <a:t>45,86 </a:t>
            </a:r>
            <a:r>
              <a:rPr lang="ru-RU" sz="2800" dirty="0">
                <a:latin typeface="+mn-lt"/>
              </a:rPr>
              <a:t>% участников показали качество знаний (получили «4» и «5») </a:t>
            </a:r>
          </a:p>
          <a:p>
            <a:r>
              <a:rPr lang="ru-RU" sz="2800" dirty="0">
                <a:latin typeface="+mn-lt"/>
              </a:rPr>
              <a:t>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a:t>
            </a:r>
            <a:r>
              <a:rPr lang="ru-RU" sz="2800" b="1" dirty="0">
                <a:latin typeface="+mn-lt"/>
              </a:rPr>
              <a:t>  4.2, 6.2, 9, 10.</a:t>
            </a:r>
            <a:endParaRPr lang="ru-RU" sz="2800" dirty="0">
              <a:latin typeface="+mn-lt"/>
            </a:endParaRPr>
          </a:p>
          <a:p>
            <a:endParaRPr lang="ru-RU" sz="2800" dirty="0">
              <a:latin typeface="+mn-lt"/>
            </a:endParaRPr>
          </a:p>
        </p:txBody>
      </p:sp>
      <p:sp>
        <p:nvSpPr>
          <p:cNvPr id="5" name="TextBox 4">
            <a:extLst>
              <a:ext uri="{FF2B5EF4-FFF2-40B4-BE49-F238E27FC236}">
                <a16:creationId xmlns:a16="http://schemas.microsoft.com/office/drawing/2014/main" id="{B148C8CE-0D9E-4698-BD89-A170C49C4258}"/>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Биология (</a:t>
            </a:r>
            <a:r>
              <a:rPr lang="ru-RU" sz="1200" dirty="0" err="1">
                <a:solidFill>
                  <a:schemeClr val="tx2">
                    <a:lumMod val="40000"/>
                    <a:lumOff val="60000"/>
                  </a:schemeClr>
                </a:solidFill>
              </a:rPr>
              <a:t>ЛП</a:t>
            </a:r>
            <a:r>
              <a:rPr lang="ru-RU" sz="1200" dirty="0">
                <a:solidFill>
                  <a:schemeClr val="tx2">
                    <a:lumMod val="40000"/>
                    <a:lumOff val="60000"/>
                  </a:schemeClr>
                </a:solidFill>
              </a:rPr>
              <a:t>), 8 класс</a:t>
            </a:r>
          </a:p>
        </p:txBody>
      </p:sp>
    </p:spTree>
    <p:extLst>
      <p:ext uri="{BB962C8B-B14F-4D97-AF65-F5344CB8AC3E}">
        <p14:creationId xmlns:p14="http://schemas.microsoft.com/office/powerpoint/2010/main" val="12245714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биологии  (концентрической)</a:t>
            </a:r>
          </a:p>
        </p:txBody>
      </p:sp>
    </p:spTree>
    <p:extLst>
      <p:ext uri="{BB962C8B-B14F-4D97-AF65-F5344CB8AC3E}">
        <p14:creationId xmlns:p14="http://schemas.microsoft.com/office/powerpoint/2010/main" val="8213872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046701"/>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r>
              <a:rPr lang="ru-RU" dirty="0">
                <a:solidFill>
                  <a:sysClr val="windowText" lastClr="000000"/>
                </a:solidFill>
              </a:rPr>
              <a:t>0</a:t>
            </a:r>
            <a:r>
              <a:rPr lang="en-US" dirty="0">
                <a:solidFill>
                  <a:sysClr val="windowText" lastClr="000000"/>
                </a:solidFill>
              </a:rPr>
              <a:t> </a:t>
            </a:r>
            <a:r>
              <a:rPr lang="ru-RU"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8" y="2046701"/>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8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07314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одной части</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397406" y="5048439"/>
            <a:ext cx="8583936" cy="1518851"/>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tx1"/>
                </a:solidFill>
              </a:rPr>
              <a:t>Задания 1, 5.1, 6.1, 9.1, 10.1 требуют краткого ответа в виде одной цифры. </a:t>
            </a:r>
          </a:p>
          <a:p>
            <a:r>
              <a:rPr lang="ru-RU" sz="1600" dirty="0">
                <a:solidFill>
                  <a:schemeClr val="tx1"/>
                </a:solidFill>
              </a:rPr>
              <a:t>Задания 2, 3.1, 4.1, 7.1, 8.1 требуют краткого ответа в виде последовательности цифр. </a:t>
            </a:r>
          </a:p>
          <a:p>
            <a:r>
              <a:rPr lang="ru-RU" sz="1600" dirty="0">
                <a:solidFill>
                  <a:schemeClr val="tx1"/>
                </a:solidFill>
              </a:rPr>
              <a:t>Задания 5.2, 8.2 требуют краткого ответа в виде одного или нескольких слов. </a:t>
            </a:r>
          </a:p>
          <a:p>
            <a:r>
              <a:rPr lang="ru-RU" sz="1600" dirty="0">
                <a:solidFill>
                  <a:schemeClr val="tx1"/>
                </a:solidFill>
              </a:rPr>
              <a:t>Задание 9.2 требует краткого ответа в виде числа. </a:t>
            </a:r>
          </a:p>
          <a:p>
            <a:r>
              <a:rPr lang="ru-RU" sz="1600" dirty="0">
                <a:solidFill>
                  <a:schemeClr val="tx1"/>
                </a:solidFill>
              </a:rPr>
              <a:t>Задания 3.2, 4.2, 6.2, 7.2, 9.3, 10.2 требуют записи развернутого ответа ограниченного объема. </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2971193"/>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10</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057461"/>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29</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7" y="2971193"/>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2 задания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1878703418"/>
              </p:ext>
            </p:extLst>
          </p:nvPr>
        </p:nvGraphicFramePr>
        <p:xfrm>
          <a:off x="7953375" y="2389325"/>
          <a:ext cx="4002735" cy="1563437"/>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625479">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0-9</a:t>
                      </a:r>
                    </a:p>
                  </a:txBody>
                  <a:tcPr anchor="ctr"/>
                </a:tc>
                <a:tc>
                  <a:txBody>
                    <a:bodyPr/>
                    <a:lstStyle/>
                    <a:p>
                      <a:pPr algn="ctr"/>
                      <a:r>
                        <a:rPr lang="ru-RU" sz="1600" dirty="0"/>
                        <a:t>10-17</a:t>
                      </a:r>
                    </a:p>
                  </a:txBody>
                  <a:tcPr anchor="ctr"/>
                </a:tc>
                <a:tc>
                  <a:txBody>
                    <a:bodyPr/>
                    <a:lstStyle/>
                    <a:p>
                      <a:pPr algn="ctr"/>
                      <a:r>
                        <a:rPr lang="ru-RU" sz="1600" dirty="0"/>
                        <a:t>18-23</a:t>
                      </a:r>
                    </a:p>
                  </a:txBody>
                  <a:tcPr anchor="ctr"/>
                </a:tc>
                <a:tc>
                  <a:txBody>
                    <a:bodyPr/>
                    <a:lstStyle/>
                    <a:p>
                      <a:pPr algn="ctr"/>
                      <a:r>
                        <a:rPr lang="ru-RU" sz="1600" dirty="0"/>
                        <a:t>24-29</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475" y="3823589"/>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5236" y="5073148"/>
            <a:ext cx="1263972"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45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831583"/>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9" name="TextBox 18">
            <a:extLst>
              <a:ext uri="{FF2B5EF4-FFF2-40B4-BE49-F238E27FC236}">
                <a16:creationId xmlns:a16="http://schemas.microsoft.com/office/drawing/2014/main" id="{BB2B728E-BDB6-4EBD-97D6-818F0F2A6CA6}"/>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Биология (КП), 8 класс</a:t>
            </a:r>
          </a:p>
        </p:txBody>
      </p:sp>
    </p:spTree>
    <p:extLst>
      <p:ext uri="{BB962C8B-B14F-4D97-AF65-F5344CB8AC3E}">
        <p14:creationId xmlns:p14="http://schemas.microsoft.com/office/powerpoint/2010/main" val="283461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1810033546"/>
              </p:ext>
            </p:extLst>
          </p:nvPr>
        </p:nvGraphicFramePr>
        <p:xfrm>
          <a:off x="145085" y="694411"/>
          <a:ext cx="11901829" cy="6071550"/>
        </p:xfrm>
        <a:graphic>
          <a:graphicData uri="http://schemas.openxmlformats.org/drawingml/2006/table">
            <a:tbl>
              <a:tblPr firstRow="1" firstCol="1" lastRow="1" lastCol="1" bandRow="1" bandCol="1">
                <a:noFill/>
                <a:tableStyleId>{5940675A-B579-460E-94D1-54222C63F5DA}</a:tableStyleId>
              </a:tblPr>
              <a:tblGrid>
                <a:gridCol w="484187">
                  <a:extLst>
                    <a:ext uri="{9D8B030D-6E8A-4147-A177-3AD203B41FA5}">
                      <a16:colId xmlns:a16="http://schemas.microsoft.com/office/drawing/2014/main" val="1602300257"/>
                    </a:ext>
                  </a:extLst>
                </a:gridCol>
                <a:gridCol w="11417642">
                  <a:extLst>
                    <a:ext uri="{9D8B030D-6E8A-4147-A177-3AD203B41FA5}">
                      <a16:colId xmlns:a16="http://schemas.microsoft.com/office/drawing/2014/main" val="3427477491"/>
                    </a:ext>
                  </a:extLst>
                </a:gridCol>
              </a:tblGrid>
              <a:tr h="214148">
                <a:tc>
                  <a:txBody>
                    <a:bodyPr/>
                    <a:lstStyle/>
                    <a:p>
                      <a:pPr algn="ctr">
                        <a:lnSpc>
                          <a:spcPct val="115000"/>
                        </a:lnSpc>
                        <a:spcBef>
                          <a:spcPts val="55"/>
                        </a:spcBef>
                        <a:spcAft>
                          <a:spcPts val="0"/>
                        </a:spcAft>
                        <a:tabLst>
                          <a:tab pos="452120" algn="l"/>
                        </a:tabLst>
                      </a:pPr>
                      <a:r>
                        <a:rPr lang="ru-RU" sz="1150" b="1" dirty="0">
                          <a:effectLst/>
                          <a:latin typeface="Montserrat regular" panose="00000500000000000000" pitchFamily="2" charset="-52"/>
                        </a:rPr>
                        <a:t>№</a:t>
                      </a:r>
                    </a:p>
                    <a:p>
                      <a:pPr algn="ctr">
                        <a:lnSpc>
                          <a:spcPct val="115000"/>
                        </a:lnSpc>
                        <a:spcBef>
                          <a:spcPts val="55"/>
                        </a:spcBef>
                        <a:spcAft>
                          <a:spcPts val="0"/>
                        </a:spcAft>
                        <a:tabLst>
                          <a:tab pos="452120" algn="l"/>
                        </a:tabLst>
                      </a:pPr>
                      <a:r>
                        <a:rPr lang="ru-RU" sz="1150" b="1" dirty="0">
                          <a:effectLst/>
                          <a:latin typeface="Montserrat regular" panose="00000500000000000000" pitchFamily="2" charset="-52"/>
                        </a:rPr>
                        <a:t>п/п</a:t>
                      </a:r>
                      <a:endParaRPr lang="ru-RU" sz="1150" b="1"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150" b="1" dirty="0">
                          <a:effectLst/>
                          <a:latin typeface="Montserrat regular" panose="00000500000000000000" pitchFamily="2" charset="-52"/>
                        </a:rPr>
                        <a:t>Блоки</a:t>
                      </a:r>
                      <a:r>
                        <a:rPr lang="ru-RU" sz="1150" b="1" spc="-35" dirty="0">
                          <a:effectLst/>
                          <a:latin typeface="Montserrat regular" panose="00000500000000000000" pitchFamily="2" charset="-52"/>
                        </a:rPr>
                        <a:t> </a:t>
                      </a:r>
                      <a:r>
                        <a:rPr lang="ru-RU" sz="1150" b="1" dirty="0" err="1">
                          <a:effectLst/>
                          <a:latin typeface="Montserrat regular" panose="00000500000000000000" pitchFamily="2" charset="-52"/>
                        </a:rPr>
                        <a:t>ПООП</a:t>
                      </a:r>
                      <a:r>
                        <a:rPr lang="ru-RU" sz="1150" b="1" spc="-35" dirty="0">
                          <a:effectLst/>
                          <a:latin typeface="Montserrat regular" panose="00000500000000000000" pitchFamily="2" charset="-52"/>
                        </a:rPr>
                        <a:t> </a:t>
                      </a:r>
                      <a:r>
                        <a:rPr lang="ru-RU" sz="1150" b="1" dirty="0" err="1">
                          <a:effectLst/>
                          <a:latin typeface="Montserrat regular" panose="00000500000000000000" pitchFamily="2" charset="-52"/>
                        </a:rPr>
                        <a:t>НОО</a:t>
                      </a:r>
                      <a:r>
                        <a:rPr lang="ru-RU" sz="1150" b="1" dirty="0">
                          <a:effectLst/>
                          <a:latin typeface="Montserrat regular" panose="00000500000000000000" pitchFamily="2" charset="-52"/>
                        </a:rPr>
                        <a:t>:</a:t>
                      </a:r>
                      <a:r>
                        <a:rPr lang="ru-RU" sz="1150" b="1" spc="-35" dirty="0">
                          <a:effectLst/>
                          <a:latin typeface="Montserrat regular" panose="00000500000000000000" pitchFamily="2" charset="-52"/>
                        </a:rPr>
                        <a:t> </a:t>
                      </a:r>
                      <a:r>
                        <a:rPr lang="ru-RU" sz="1150" b="1" dirty="0">
                          <a:effectLst/>
                          <a:latin typeface="Montserrat regular" panose="00000500000000000000" pitchFamily="2" charset="-52"/>
                        </a:rPr>
                        <a:t>выпускник</a:t>
                      </a:r>
                      <a:r>
                        <a:rPr lang="ru-RU" sz="1150" b="1" spc="-45" dirty="0">
                          <a:effectLst/>
                          <a:latin typeface="Montserrat regular" panose="00000500000000000000" pitchFamily="2" charset="-52"/>
                        </a:rPr>
                        <a:t> </a:t>
                      </a:r>
                      <a:r>
                        <a:rPr lang="ru-RU" sz="1150" b="1" dirty="0">
                          <a:effectLst/>
                          <a:latin typeface="Montserrat regular" panose="00000500000000000000" pitchFamily="2" charset="-52"/>
                        </a:rPr>
                        <a:t>научится</a:t>
                      </a:r>
                      <a:r>
                        <a:rPr lang="ru-RU" sz="1150" b="1" spc="-35" dirty="0">
                          <a:effectLst/>
                          <a:latin typeface="Montserrat regular" panose="00000500000000000000" pitchFamily="2" charset="-52"/>
                        </a:rPr>
                        <a:t> </a:t>
                      </a:r>
                      <a:r>
                        <a:rPr lang="ru-RU" sz="1150" b="1" dirty="0">
                          <a:effectLst/>
                          <a:latin typeface="Montserrat regular" panose="00000500000000000000" pitchFamily="2" charset="-52"/>
                        </a:rPr>
                        <a:t>/</a:t>
                      </a:r>
                      <a:r>
                        <a:rPr lang="ru-RU" sz="1150" b="1" spc="-20" dirty="0">
                          <a:effectLst/>
                          <a:latin typeface="Montserrat regular" panose="00000500000000000000" pitchFamily="2" charset="-52"/>
                        </a:rPr>
                        <a:t> </a:t>
                      </a:r>
                      <a:r>
                        <a:rPr lang="ru-RU" sz="1150" b="1" dirty="0">
                          <a:effectLst/>
                          <a:latin typeface="Montserrat regular" panose="00000500000000000000" pitchFamily="2" charset="-52"/>
                        </a:rPr>
                        <a:t>получит </a:t>
                      </a:r>
                      <a:r>
                        <a:rPr lang="ru-RU" sz="1150" b="1" spc="-285" dirty="0">
                          <a:effectLst/>
                          <a:latin typeface="Montserrat regular" panose="00000500000000000000" pitchFamily="2" charset="-52"/>
                        </a:rPr>
                        <a:t> </a:t>
                      </a:r>
                      <a:r>
                        <a:rPr lang="ru-RU" sz="1150" b="1" dirty="0">
                          <a:effectLst/>
                          <a:latin typeface="Montserrat regular" panose="00000500000000000000" pitchFamily="2" charset="-52"/>
                        </a:rPr>
                        <a:t>возможность</a:t>
                      </a:r>
                      <a:r>
                        <a:rPr lang="ru-RU" sz="1150" b="1" spc="-10" dirty="0">
                          <a:effectLst/>
                          <a:latin typeface="Montserrat regular" panose="00000500000000000000" pitchFamily="2" charset="-52"/>
                        </a:rPr>
                        <a:t> </a:t>
                      </a:r>
                      <a:r>
                        <a:rPr lang="ru-RU" sz="1150" b="1" dirty="0">
                          <a:effectLst/>
                          <a:latin typeface="Montserrat regular" panose="00000500000000000000" pitchFamily="2" charset="-52"/>
                        </a:rPr>
                        <a:t>научиться</a:t>
                      </a:r>
                      <a:r>
                        <a:rPr lang="ru-RU" sz="1150" b="1" spc="-5" dirty="0">
                          <a:effectLst/>
                          <a:latin typeface="Montserrat regular" panose="00000500000000000000" pitchFamily="2" charset="-52"/>
                        </a:rPr>
                        <a:t> </a:t>
                      </a:r>
                      <a:r>
                        <a:rPr lang="ru-RU" sz="1150" b="1" dirty="0">
                          <a:effectLst/>
                          <a:latin typeface="Montserrat regular" panose="00000500000000000000" pitchFamily="2" charset="-52"/>
                        </a:rPr>
                        <a:t>или</a:t>
                      </a:r>
                      <a:r>
                        <a:rPr lang="ru-RU" sz="1150" b="1" spc="-10" dirty="0">
                          <a:effectLst/>
                          <a:latin typeface="Montserrat regular" panose="00000500000000000000" pitchFamily="2" charset="-52"/>
                        </a:rPr>
                        <a:t> </a:t>
                      </a:r>
                      <a:r>
                        <a:rPr lang="ru-RU" sz="1150" b="1" dirty="0">
                          <a:effectLst/>
                          <a:latin typeface="Montserrat regular" panose="00000500000000000000" pitchFamily="2" charset="-52"/>
                        </a:rPr>
                        <a:t>проверяемые требования</a:t>
                      </a:r>
                      <a:r>
                        <a:rPr lang="ru-RU" sz="1150" b="1" spc="-20" dirty="0">
                          <a:effectLst/>
                          <a:latin typeface="Montserrat regular" panose="00000500000000000000" pitchFamily="2" charset="-52"/>
                        </a:rPr>
                        <a:t> </a:t>
                      </a:r>
                      <a:r>
                        <a:rPr lang="ru-RU" sz="1150" b="1" dirty="0">
                          <a:effectLst/>
                          <a:latin typeface="Montserrat regular" panose="00000500000000000000" pitchFamily="2" charset="-52"/>
                        </a:rPr>
                        <a:t>(умения)</a:t>
                      </a:r>
                      <a:r>
                        <a:rPr lang="ru-RU" sz="1150" b="1" spc="-25" dirty="0">
                          <a:effectLst/>
                          <a:latin typeface="Montserrat regular" panose="00000500000000000000" pitchFamily="2" charset="-52"/>
                        </a:rPr>
                        <a:t> </a:t>
                      </a:r>
                      <a:r>
                        <a:rPr lang="ru-RU" sz="1150" b="1" dirty="0">
                          <a:effectLst/>
                          <a:latin typeface="Montserrat regular" panose="00000500000000000000" pitchFamily="2" charset="-52"/>
                        </a:rPr>
                        <a:t>в</a:t>
                      </a:r>
                      <a:r>
                        <a:rPr lang="ru-RU" sz="1150" b="1" spc="-30" dirty="0">
                          <a:effectLst/>
                          <a:latin typeface="Montserrat regular" panose="00000500000000000000" pitchFamily="2" charset="-52"/>
                        </a:rPr>
                        <a:t> </a:t>
                      </a:r>
                      <a:r>
                        <a:rPr lang="ru-RU" sz="1150" b="1" dirty="0">
                          <a:effectLst/>
                          <a:latin typeface="Montserrat regular" panose="00000500000000000000" pitchFamily="2" charset="-52"/>
                        </a:rPr>
                        <a:t>соответствии</a:t>
                      </a:r>
                      <a:r>
                        <a:rPr lang="ru-RU" sz="1150" b="1" spc="-20" dirty="0">
                          <a:effectLst/>
                          <a:latin typeface="Montserrat regular" panose="00000500000000000000" pitchFamily="2" charset="-52"/>
                        </a:rPr>
                        <a:t> </a:t>
                      </a:r>
                      <a:r>
                        <a:rPr lang="ru-RU" sz="1150" b="1" dirty="0">
                          <a:effectLst/>
                          <a:latin typeface="Montserrat regular" panose="00000500000000000000" pitchFamily="2" charset="-52"/>
                        </a:rPr>
                        <a:t>с</a:t>
                      </a:r>
                      <a:r>
                        <a:rPr lang="ru-RU" sz="1150" b="1" spc="-25" dirty="0">
                          <a:effectLst/>
                          <a:latin typeface="Montserrat regular" panose="00000500000000000000" pitchFamily="2" charset="-52"/>
                        </a:rPr>
                        <a:t> </a:t>
                      </a:r>
                      <a:r>
                        <a:rPr lang="ru-RU" sz="1150" b="1" dirty="0" err="1">
                          <a:effectLst/>
                          <a:latin typeface="Montserrat regular" panose="00000500000000000000" pitchFamily="2" charset="-52"/>
                        </a:rPr>
                        <a:t>ФГОС</a:t>
                      </a:r>
                      <a:endParaRPr lang="ru-RU" sz="1150" b="1"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0">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1К1</a:t>
                      </a:r>
                    </a:p>
                  </a:txBody>
                  <a:tcPr marL="0" marR="0" marT="0" marB="0" anchor="ctr">
                    <a:noFill/>
                  </a:tcPr>
                </a:tc>
                <a:tc rowSpan="3">
                  <a:txBody>
                    <a:bodyPr/>
                    <a:lstStyle/>
                    <a:p>
                      <a:pPr algn="l" fontAlgn="b"/>
                      <a:r>
                        <a:rPr lang="ru-RU" sz="950" b="0" i="0" u="none" strike="noStrike" dirty="0">
                          <a:solidFill>
                            <a:srgbClr val="000000"/>
                          </a:solidFill>
                          <a:effectLst/>
                          <a:latin typeface="Calibri" panose="020F0502020204030204" pitchFamily="34" charset="0"/>
                        </a:rPr>
                        <a:t> Соблюдать изученные орфографические и пунктуационные правила при списывании осложненного пропусками орфограмм и пунктограмм текста.  Соблюдать основные языковые нормы в устной и письменной речи; опираться на фонетический, морфемный, словообразовательный и морфологический анализ в практике правописания  </a:t>
                      </a:r>
                    </a:p>
                  </a:txBody>
                  <a:tcPr marL="9525" marR="9525" marT="9525" marB="0">
                    <a:noFill/>
                  </a:tcPr>
                </a:tc>
                <a:extLst>
                  <a:ext uri="{0D108BD9-81ED-4DB2-BD59-A6C34878D82A}">
                    <a16:rowId xmlns:a16="http://schemas.microsoft.com/office/drawing/2014/main" val="3392768954"/>
                  </a:ext>
                </a:extLst>
              </a:tr>
              <a:tr h="0">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1К2</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698017347"/>
                  </a:ext>
                </a:extLst>
              </a:tr>
              <a:tr h="0">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1К2</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872600325"/>
                  </a:ext>
                </a:extLst>
              </a:tr>
              <a:tr h="0">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2К1</a:t>
                      </a:r>
                    </a:p>
                  </a:txBody>
                  <a:tcPr marL="0" marR="0" marT="0" marB="0" anchor="ctr">
                    <a:noFill/>
                  </a:tcPr>
                </a:tc>
                <a:tc rowSpan="3">
                  <a:txBody>
                    <a:bodyPr/>
                    <a:lstStyle/>
                    <a:p>
                      <a:pPr algn="l" fontAlgn="b"/>
                      <a:r>
                        <a:rPr lang="ru-RU" sz="950" b="0" i="0" u="none" strike="noStrike" dirty="0">
                          <a:solidFill>
                            <a:srgbClr val="000000"/>
                          </a:solidFill>
                          <a:effectLst/>
                          <a:latin typeface="Calibri" panose="020F0502020204030204" pitchFamily="34" charset="0"/>
                        </a:rPr>
                        <a:t>Проводить морфемный анализ слова;  проводить морфологический анализ слова;  проводить синтаксический анализ  предложения  </a:t>
                      </a:r>
                    </a:p>
                  </a:txBody>
                  <a:tcPr marL="9525" marR="9525" marT="9525" marB="0">
                    <a:noFill/>
                  </a:tcPr>
                </a:tc>
                <a:extLst>
                  <a:ext uri="{0D108BD9-81ED-4DB2-BD59-A6C34878D82A}">
                    <a16:rowId xmlns:a16="http://schemas.microsoft.com/office/drawing/2014/main" val="1425964131"/>
                  </a:ext>
                </a:extLst>
              </a:tr>
              <a:tr h="41962">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2К2</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481329581"/>
                  </a:ext>
                </a:extLst>
              </a:tr>
              <a:tr h="41962">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2К3</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626262406"/>
                  </a:ext>
                </a:extLst>
              </a:tr>
              <a:tr h="41962">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3.1</a:t>
                      </a:r>
                    </a:p>
                  </a:txBody>
                  <a:tcPr marL="0" marR="0" marT="0" marB="0" anchor="ctr">
                    <a:noFill/>
                  </a:tcPr>
                </a:tc>
                <a:tc rowSpan="2">
                  <a:txBody>
                    <a:bodyPr/>
                    <a:lstStyle/>
                    <a:p>
                      <a:pPr algn="l" fontAlgn="b"/>
                      <a:r>
                        <a:rPr lang="ru-RU" sz="950" b="0" i="0" u="none" strike="noStrike" dirty="0">
                          <a:solidFill>
                            <a:srgbClr val="000000"/>
                          </a:solidFill>
                          <a:effectLst/>
                          <a:latin typeface="Calibri" panose="020F0502020204030204" pitchFamily="34" charset="0"/>
                        </a:rPr>
                        <a:t>Правильно писать с НЕ слова разных частей речи, обосновывать условия выбора слитного/раздельного написания. Опознавать самостоятельные части речи и их формы; опираться на фонетический, морфемный, словообразовательный и морфологический анализ в практике правописания  </a:t>
                      </a:r>
                    </a:p>
                  </a:txBody>
                  <a:tcPr marL="9525" marR="9525" marT="9525" marB="0">
                    <a:noFill/>
                  </a:tcPr>
                </a:tc>
                <a:extLst>
                  <a:ext uri="{0D108BD9-81ED-4DB2-BD59-A6C34878D82A}">
                    <a16:rowId xmlns:a16="http://schemas.microsoft.com/office/drawing/2014/main" val="1729864423"/>
                  </a:ext>
                </a:extLst>
              </a:tr>
              <a:tr h="41962">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3.2</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oFill/>
                  </a:tcPr>
                </a:tc>
                <a:extLst>
                  <a:ext uri="{0D108BD9-81ED-4DB2-BD59-A6C34878D82A}">
                    <a16:rowId xmlns:a16="http://schemas.microsoft.com/office/drawing/2014/main" val="1827668425"/>
                  </a:ext>
                </a:extLst>
              </a:tr>
              <a:tr h="41962">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4.1</a:t>
                      </a:r>
                    </a:p>
                  </a:txBody>
                  <a:tcPr marL="0" marR="0" marT="0" marB="0" anchor="ctr">
                    <a:noFill/>
                  </a:tcPr>
                </a:tc>
                <a:tc rowSpan="2">
                  <a:txBody>
                    <a:bodyPr/>
                    <a:lstStyle/>
                    <a:p>
                      <a:pPr algn="l" fontAlgn="b"/>
                      <a:r>
                        <a:rPr lang="ru-RU" sz="950" b="0" i="0" u="none" strike="noStrike" dirty="0">
                          <a:solidFill>
                            <a:srgbClr val="000000"/>
                          </a:solidFill>
                          <a:effectLst/>
                          <a:latin typeface="Calibri" panose="020F0502020204030204" pitchFamily="34" charset="0"/>
                        </a:rPr>
                        <a:t>Правильно писать Н и </a:t>
                      </a:r>
                      <a:r>
                        <a:rPr lang="ru-RU" sz="950" b="0" i="0" u="none" strike="noStrike" dirty="0" err="1">
                          <a:solidFill>
                            <a:srgbClr val="000000"/>
                          </a:solidFill>
                          <a:effectLst/>
                          <a:latin typeface="Calibri" panose="020F0502020204030204" pitchFamily="34" charset="0"/>
                        </a:rPr>
                        <a:t>НН</a:t>
                      </a:r>
                      <a:r>
                        <a:rPr lang="ru-RU" sz="950" b="0" i="0" u="none" strike="noStrike" dirty="0">
                          <a:solidFill>
                            <a:srgbClr val="000000"/>
                          </a:solidFill>
                          <a:effectLst/>
                          <a:latin typeface="Calibri" panose="020F0502020204030204" pitchFamily="34" charset="0"/>
                        </a:rPr>
                        <a:t> в словах разных частей речи, обосновывать условия выбора написаний. Опознавать самостоятельные части речи и их формы  опираться на фонетический, морфемный, словообразовательный и морфологический анализ в практике правописания  </a:t>
                      </a:r>
                    </a:p>
                  </a:txBody>
                  <a:tcPr marL="9525" marR="9525" marT="9525" marB="0">
                    <a:noFill/>
                  </a:tcPr>
                </a:tc>
                <a:extLst>
                  <a:ext uri="{0D108BD9-81ED-4DB2-BD59-A6C34878D82A}">
                    <a16:rowId xmlns:a16="http://schemas.microsoft.com/office/drawing/2014/main" val="1210276787"/>
                  </a:ext>
                </a:extLst>
              </a:tr>
              <a:tr h="41962">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4.2</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oFill/>
                  </a:tcPr>
                </a:tc>
                <a:extLst>
                  <a:ext uri="{0D108BD9-81ED-4DB2-BD59-A6C34878D82A}">
                    <a16:rowId xmlns:a16="http://schemas.microsoft.com/office/drawing/2014/main" val="301535311"/>
                  </a:ext>
                </a:extLst>
              </a:tr>
              <a:tr h="41962">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5</a:t>
                      </a:r>
                    </a:p>
                  </a:txBody>
                  <a:tcPr marL="0" marR="0" marT="0" marB="0" anchor="ctr">
                    <a:noFill/>
                  </a:tcPr>
                </a:tc>
                <a:tc>
                  <a:txBody>
                    <a:bodyPr/>
                    <a:lstStyle/>
                    <a:p>
                      <a:pPr algn="l" fontAlgn="b"/>
                      <a:r>
                        <a:rPr lang="ru-RU" sz="950" b="0" i="0" u="none" strike="noStrike" dirty="0">
                          <a:solidFill>
                            <a:srgbClr val="000000"/>
                          </a:solidFill>
                          <a:effectLst/>
                          <a:latin typeface="Calibri" panose="020F0502020204030204" pitchFamily="34" charset="0"/>
                        </a:rPr>
                        <a:t>Владеть орфоэпическими нормами русского литературного языка. Проводить орфоэпический анализ слова; определять место ударного слога  </a:t>
                      </a:r>
                    </a:p>
                  </a:txBody>
                  <a:tcPr marL="9525" marR="9525" marT="9525" marB="0">
                    <a:noFill/>
                  </a:tcPr>
                </a:tc>
                <a:extLst>
                  <a:ext uri="{0D108BD9-81ED-4DB2-BD59-A6C34878D82A}">
                    <a16:rowId xmlns:a16="http://schemas.microsoft.com/office/drawing/2014/main" val="2450341833"/>
                  </a:ext>
                </a:extLst>
              </a:tr>
              <a:tr h="41962">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6</a:t>
                      </a:r>
                    </a:p>
                  </a:txBody>
                  <a:tcPr marL="0" marR="0" marT="0" marB="0" anchor="ctr">
                    <a:noFill/>
                  </a:tcPr>
                </a:tc>
                <a:tc>
                  <a:txBody>
                    <a:bodyPr/>
                    <a:lstStyle/>
                    <a:p>
                      <a:pPr algn="l" fontAlgn="b"/>
                      <a:r>
                        <a:rPr lang="ru-RU" sz="950" b="0" i="0" u="none" strike="noStrike" dirty="0">
                          <a:solidFill>
                            <a:srgbClr val="000000"/>
                          </a:solidFill>
                          <a:effectLst/>
                          <a:latin typeface="Calibri" panose="020F0502020204030204" pitchFamily="34" charset="0"/>
                        </a:rPr>
                        <a:t>Распознавать случаи нарушения грамматических норм русского литературного языка в заданных предложениях и исправлять эти нарушения. Соблюдать основные языковые нормы в устной и письменной речи  </a:t>
                      </a:r>
                    </a:p>
                  </a:txBody>
                  <a:tcPr marL="9525" marR="9525" marT="9525" marB="0">
                    <a:noFill/>
                  </a:tcPr>
                </a:tc>
                <a:extLst>
                  <a:ext uri="{0D108BD9-81ED-4DB2-BD59-A6C34878D82A}">
                    <a16:rowId xmlns:a16="http://schemas.microsoft.com/office/drawing/2014/main" val="2659449973"/>
                  </a:ext>
                </a:extLst>
              </a:tr>
              <a:tr h="41962">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7</a:t>
                      </a:r>
                    </a:p>
                  </a:txBody>
                  <a:tcPr marL="0" marR="0" marT="0" marB="0" anchor="ctr">
                    <a:noFill/>
                  </a:tcPr>
                </a:tc>
                <a:tc>
                  <a:txBody>
                    <a:bodyPr/>
                    <a:lstStyle/>
                    <a:p>
                      <a:pPr algn="l" fontAlgn="b"/>
                      <a:r>
                        <a:rPr lang="ru-RU" sz="950" b="0" i="0" u="none" strike="noStrike" dirty="0">
                          <a:solidFill>
                            <a:srgbClr val="000000"/>
                          </a:solidFill>
                          <a:effectLst/>
                          <a:latin typeface="Calibri" panose="020F0502020204030204" pitchFamily="34" charset="0"/>
                        </a:rPr>
                        <a:t>Анализировать прочитанный текст с точки зрения его основной мысли; распознавать и  формулировать основную мысль текста в письменной форме, соблюдая нормы построения предложения и словоупотребления. Владеть навыками различных видов чтения (изучающим, ознакомительным, просмотровым) и информационной переработки прочитанного материала;  адекватно понимать тексты различных функционально-смысловых типов речи &lt;…&gt; и функциональных разновидностей языка;  анализировать текст с точки зрения его темы, цели</a:t>
                      </a:r>
                    </a:p>
                  </a:txBody>
                  <a:tcPr marL="9525" marR="9525" marT="9525" marB="0">
                    <a:noFill/>
                  </a:tcPr>
                </a:tc>
                <a:extLst>
                  <a:ext uri="{0D108BD9-81ED-4DB2-BD59-A6C34878D82A}">
                    <a16:rowId xmlns:a16="http://schemas.microsoft.com/office/drawing/2014/main" val="3796167533"/>
                  </a:ext>
                </a:extLst>
              </a:tr>
              <a:tr h="41962">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8</a:t>
                      </a:r>
                    </a:p>
                  </a:txBody>
                  <a:tcPr marL="0" marR="0" marT="0" marB="0" anchor="ctr">
                    <a:noFill/>
                  </a:tcPr>
                </a:tc>
                <a:tc>
                  <a:txBody>
                    <a:bodyPr/>
                    <a:lstStyle/>
                    <a:p>
                      <a:pPr algn="l" fontAlgn="b"/>
                      <a:r>
                        <a:rPr lang="ru-RU" sz="950" b="0" i="0" u="none" strike="noStrike" dirty="0">
                          <a:solidFill>
                            <a:srgbClr val="000000"/>
                          </a:solidFill>
                          <a:effectLst/>
                          <a:latin typeface="Calibri" panose="020F0502020204030204" pitchFamily="34" charset="0"/>
                        </a:rPr>
                        <a:t>Анализировать прочитанную часть текста с точки зрения ее </a:t>
                      </a:r>
                      <a:r>
                        <a:rPr lang="ru-RU" sz="950" b="0" i="0" u="none" strike="noStrike" dirty="0" err="1">
                          <a:solidFill>
                            <a:srgbClr val="000000"/>
                          </a:solidFill>
                          <a:effectLst/>
                          <a:latin typeface="Calibri" panose="020F0502020204030204" pitchFamily="34" charset="0"/>
                        </a:rPr>
                        <a:t>микротемы</a:t>
                      </a:r>
                      <a:r>
                        <a:rPr lang="ru-RU" sz="950" b="0" i="0" u="none" strike="noStrike" dirty="0">
                          <a:solidFill>
                            <a:srgbClr val="000000"/>
                          </a:solidFill>
                          <a:effectLst/>
                          <a:latin typeface="Calibri" panose="020F0502020204030204" pitchFamily="34" charset="0"/>
                        </a:rPr>
                        <a:t>; распознавать и адекватно формулировать </a:t>
                      </a:r>
                      <a:r>
                        <a:rPr lang="ru-RU" sz="950" b="0" i="0" u="none" strike="noStrike" dirty="0" err="1">
                          <a:solidFill>
                            <a:srgbClr val="000000"/>
                          </a:solidFill>
                          <a:effectLst/>
                          <a:latin typeface="Calibri" panose="020F0502020204030204" pitchFamily="34" charset="0"/>
                        </a:rPr>
                        <a:t>микротему</a:t>
                      </a:r>
                      <a:r>
                        <a:rPr lang="ru-RU" sz="950" b="0" i="0" u="none" strike="noStrike" dirty="0">
                          <a:solidFill>
                            <a:srgbClr val="000000"/>
                          </a:solidFill>
                          <a:effectLst/>
                          <a:latin typeface="Calibri" panose="020F0502020204030204" pitchFamily="34" charset="0"/>
                        </a:rPr>
                        <a:t> заданного абзаца текста в письменной форме, соблюдая нормы построения предложения и словоупотребления. Владеть навыками различных видов чтения (изучающим, ознакомительным, просмотровым) и информационной переработки прочитанного материала;  адекватно понимать тексты различных функционально-смысловых типов речи &lt;…&gt; и функциональных разновидностей языка</a:t>
                      </a:r>
                    </a:p>
                  </a:txBody>
                  <a:tcPr marL="9525" marR="9525" marT="9525" marB="0">
                    <a:noFill/>
                  </a:tcPr>
                </a:tc>
                <a:extLst>
                  <a:ext uri="{0D108BD9-81ED-4DB2-BD59-A6C34878D82A}">
                    <a16:rowId xmlns:a16="http://schemas.microsoft.com/office/drawing/2014/main" val="361420462"/>
                  </a:ext>
                </a:extLst>
              </a:tr>
              <a:tr h="41962">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9</a:t>
                      </a:r>
                    </a:p>
                  </a:txBody>
                  <a:tcPr marL="0" marR="0" marT="0" marB="0" anchor="ctr">
                    <a:noFill/>
                  </a:tcPr>
                </a:tc>
                <a:tc>
                  <a:txBody>
                    <a:bodyPr/>
                    <a:lstStyle/>
                    <a:p>
                      <a:pPr algn="l" fontAlgn="b"/>
                      <a:r>
                        <a:rPr lang="ru-RU" sz="950" b="0" i="0" u="none" strike="noStrike" dirty="0">
                          <a:solidFill>
                            <a:srgbClr val="000000"/>
                          </a:solidFill>
                          <a:effectLst/>
                          <a:latin typeface="Calibri" panose="020F0502020204030204" pitchFamily="34" charset="0"/>
                        </a:rPr>
                        <a:t>Определять вид тропа. Владеть навыками различных видов чтения (изучающим, ознакомительным, просмотровым) и информационной переработки прочитанного материала;  адекватно понимать тексты различных функционально-смысловых типов речи &lt;…&gt; и функциональных разновидностей языка;  проводить лексический анализ слова; опознавать лексические средства выразительности и основные виды тропов (метафора, эпитет, сравнение, гипербола, олицетворение)  </a:t>
                      </a:r>
                    </a:p>
                  </a:txBody>
                  <a:tcPr marL="9525" marR="9525" marT="9525" marB="0">
                    <a:noFill/>
                  </a:tcPr>
                </a:tc>
                <a:extLst>
                  <a:ext uri="{0D108BD9-81ED-4DB2-BD59-A6C34878D82A}">
                    <a16:rowId xmlns:a16="http://schemas.microsoft.com/office/drawing/2014/main" val="1946884854"/>
                  </a:ext>
                </a:extLst>
              </a:tr>
              <a:tr h="41962">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10</a:t>
                      </a:r>
                    </a:p>
                  </a:txBody>
                  <a:tcPr marL="0" marR="0" marT="0" marB="0" anchor="ctr">
                    <a:noFill/>
                  </a:tcPr>
                </a:tc>
                <a:tc>
                  <a:txBody>
                    <a:bodyPr/>
                    <a:lstStyle/>
                    <a:p>
                      <a:pPr algn="l" fontAlgn="b"/>
                      <a:r>
                        <a:rPr lang="ru-RU" sz="950" b="0" i="0" u="none" strike="noStrike" dirty="0">
                          <a:solidFill>
                            <a:srgbClr val="000000"/>
                          </a:solidFill>
                          <a:effectLst/>
                          <a:latin typeface="Calibri" panose="020F0502020204030204" pitchFamily="34" charset="0"/>
                        </a:rPr>
                        <a:t>Распознавать лексическое значение слова с опорой на указанный в задании контекст. Владеть навыками различных видов чтения (изучающим, ознакомительным, просмотровым) и информационной переработки прочитанного материала;  проводить лексический анализ слова  </a:t>
                      </a:r>
                    </a:p>
                  </a:txBody>
                  <a:tcPr marL="9525" marR="9525" marT="9525" marB="0">
                    <a:noFill/>
                  </a:tcPr>
                </a:tc>
                <a:extLst>
                  <a:ext uri="{0D108BD9-81ED-4DB2-BD59-A6C34878D82A}">
                    <a16:rowId xmlns:a16="http://schemas.microsoft.com/office/drawing/2014/main" val="2320868689"/>
                  </a:ext>
                </a:extLst>
              </a:tr>
              <a:tr h="41962">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11.1</a:t>
                      </a:r>
                    </a:p>
                  </a:txBody>
                  <a:tcPr marL="0" marR="0" marT="0" marB="0" anchor="ctr">
                    <a:noFill/>
                  </a:tcPr>
                </a:tc>
                <a:tc rowSpan="2">
                  <a:txBody>
                    <a:bodyPr/>
                    <a:lstStyle/>
                    <a:p>
                      <a:pPr algn="l" fontAlgn="b"/>
                      <a:r>
                        <a:rPr lang="ru-RU" sz="950" b="0" i="0" u="none" strike="noStrike" dirty="0">
                          <a:solidFill>
                            <a:srgbClr val="000000"/>
                          </a:solidFill>
                          <a:effectLst/>
                          <a:latin typeface="Calibri" panose="020F0502020204030204" pitchFamily="34" charset="0"/>
                        </a:rPr>
                        <a:t>Распознавать подчинительные словосочетания, определять вид подчинительной связи. Опознавать основные единицы синтаксиса (словосочетание, предложение, текст);  анализировать различные виды словосочетаний и предложений с точки зрения их структурно-смысловой организации и функциональных особенностей  </a:t>
                      </a:r>
                    </a:p>
                  </a:txBody>
                  <a:tcPr marL="9525" marR="9525" marT="9525" marB="0">
                    <a:noFill/>
                  </a:tcPr>
                </a:tc>
                <a:extLst>
                  <a:ext uri="{0D108BD9-81ED-4DB2-BD59-A6C34878D82A}">
                    <a16:rowId xmlns:a16="http://schemas.microsoft.com/office/drawing/2014/main" val="4113645568"/>
                  </a:ext>
                </a:extLst>
              </a:tr>
              <a:tr h="83924">
                <a:tc>
                  <a:txBody>
                    <a:bodyPr/>
                    <a:lstStyle/>
                    <a:p>
                      <a:pPr algn="ctr">
                        <a:spcBef>
                          <a:spcPts val="55"/>
                        </a:spcBef>
                        <a:spcAft>
                          <a:spcPts val="0"/>
                        </a:spcAft>
                        <a:tabLst>
                          <a:tab pos="452120" algn="l"/>
                        </a:tabLst>
                      </a:pPr>
                      <a:r>
                        <a:rPr lang="ru-RU" sz="950" dirty="0">
                          <a:effectLst/>
                          <a:latin typeface="Montserrat regular" panose="00000500000000000000" pitchFamily="2" charset="-52"/>
                          <a:cs typeface="Times New Roman" panose="02020603050405020304" pitchFamily="18" charset="0"/>
                        </a:rPr>
                        <a:t>11.2</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oFill/>
                  </a:tcPr>
                </a:tc>
                <a:extLst>
                  <a:ext uri="{0D108BD9-81ED-4DB2-BD59-A6C34878D82A}">
                    <a16:rowId xmlns:a16="http://schemas.microsoft.com/office/drawing/2014/main" val="559655717"/>
                  </a:ext>
                </a:extLst>
              </a:tr>
              <a:tr h="41962">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12</a:t>
                      </a:r>
                    </a:p>
                  </a:txBody>
                  <a:tcPr marL="0" marR="0" marT="0" marB="0" anchor="ctr">
                    <a:noFill/>
                  </a:tcPr>
                </a:tc>
                <a:tc>
                  <a:txBody>
                    <a:bodyPr/>
                    <a:lstStyle/>
                    <a:p>
                      <a:pPr algn="l" fontAlgn="b"/>
                      <a:r>
                        <a:rPr lang="ru-RU" sz="950" b="0" i="0" u="none" strike="noStrike" dirty="0">
                          <a:solidFill>
                            <a:srgbClr val="000000"/>
                          </a:solidFill>
                          <a:effectLst/>
                          <a:latin typeface="Calibri" panose="020F0502020204030204" pitchFamily="34" charset="0"/>
                        </a:rPr>
                        <a:t>Находить в предложении грамматическую основу. Находить грамматическую основу предложения  </a:t>
                      </a:r>
                    </a:p>
                  </a:txBody>
                  <a:tcPr marL="9525" marR="9525" marT="9525" marB="0">
                    <a:noFill/>
                  </a:tcPr>
                </a:tc>
                <a:extLst>
                  <a:ext uri="{0D108BD9-81ED-4DB2-BD59-A6C34878D82A}">
                    <a16:rowId xmlns:a16="http://schemas.microsoft.com/office/drawing/2014/main" val="505844708"/>
                  </a:ext>
                </a:extLst>
              </a:tr>
              <a:tr h="41962">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13</a:t>
                      </a:r>
                    </a:p>
                  </a:txBody>
                  <a:tcPr marL="0" marR="0" marT="0" marB="0" anchor="ctr">
                    <a:noFill/>
                  </a:tcPr>
                </a:tc>
                <a:tc>
                  <a:txBody>
                    <a:bodyPr/>
                    <a:lstStyle/>
                    <a:p>
                      <a:pPr algn="l" fontAlgn="b"/>
                      <a:r>
                        <a:rPr lang="ru-RU" sz="950" b="0" i="0" u="none" strike="noStrike" dirty="0">
                          <a:solidFill>
                            <a:srgbClr val="000000"/>
                          </a:solidFill>
                          <a:effectLst/>
                          <a:latin typeface="Calibri" panose="020F0502020204030204" pitchFamily="34" charset="0"/>
                        </a:rPr>
                        <a:t>Определять тип односоставного предложения. Анализировать различные виды словосочетаний и предложений с точки зрения их структурно-смысловой организации и функциональных особенностей  </a:t>
                      </a:r>
                    </a:p>
                  </a:txBody>
                  <a:tcPr marL="9525" marR="9525" marT="9525" marB="0">
                    <a:noFill/>
                  </a:tcPr>
                </a:tc>
                <a:extLst>
                  <a:ext uri="{0D108BD9-81ED-4DB2-BD59-A6C34878D82A}">
                    <a16:rowId xmlns:a16="http://schemas.microsoft.com/office/drawing/2014/main" val="3803150673"/>
                  </a:ext>
                </a:extLst>
              </a:tr>
              <a:tr h="41962">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14.1</a:t>
                      </a:r>
                    </a:p>
                  </a:txBody>
                  <a:tcPr marL="0" marR="0" marT="0" marB="0" anchor="ctr">
                    <a:noFill/>
                  </a:tcPr>
                </a:tc>
                <a:tc rowSpan="2">
                  <a:txBody>
                    <a:bodyPr/>
                    <a:lstStyle/>
                    <a:p>
                      <a:pPr algn="l" fontAlgn="b"/>
                      <a:r>
                        <a:rPr lang="ru-RU" sz="950" b="0" i="0" u="none" strike="noStrike" dirty="0">
                          <a:solidFill>
                            <a:srgbClr val="000000"/>
                          </a:solidFill>
                          <a:effectLst/>
                          <a:latin typeface="Calibri" panose="020F0502020204030204" pitchFamily="34" charset="0"/>
                        </a:rPr>
                        <a:t>Находить в ряду других предложений предложение с вводным словом, подбирать к данному вводному слову синоним (из той же группы по значению). Опознавать предложения простые и сложные, предложения осложненной структуры; анализировать различные виды словосочетаний и предложений с точки зрения их структурно-смысловой организации и функциональных особенностей; проводить лексический анализ слова  </a:t>
                      </a:r>
                    </a:p>
                  </a:txBody>
                  <a:tcPr marL="9525" marR="9525" marT="9525" marB="0">
                    <a:noFill/>
                  </a:tcPr>
                </a:tc>
                <a:extLst>
                  <a:ext uri="{0D108BD9-81ED-4DB2-BD59-A6C34878D82A}">
                    <a16:rowId xmlns:a16="http://schemas.microsoft.com/office/drawing/2014/main" val="3593114233"/>
                  </a:ext>
                </a:extLst>
              </a:tr>
              <a:tr h="179829">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14.2</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oFill/>
                  </a:tcPr>
                </a:tc>
                <a:extLst>
                  <a:ext uri="{0D108BD9-81ED-4DB2-BD59-A6C34878D82A}">
                    <a16:rowId xmlns:a16="http://schemas.microsoft.com/office/drawing/2014/main" val="3154431114"/>
                  </a:ext>
                </a:extLst>
              </a:tr>
              <a:tr h="167294">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15.1</a:t>
                      </a:r>
                    </a:p>
                  </a:txBody>
                  <a:tcPr marL="0" marR="0" marT="0" marB="0" anchor="ctr">
                    <a:noFill/>
                  </a:tcPr>
                </a:tc>
                <a:tc rowSpan="2">
                  <a:txBody>
                    <a:bodyPr/>
                    <a:lstStyle/>
                    <a:p>
                      <a:pPr algn="l" fontAlgn="b"/>
                      <a:r>
                        <a:rPr lang="ru-RU" sz="950" b="0" i="0" u="none" strike="noStrike" dirty="0">
                          <a:solidFill>
                            <a:srgbClr val="000000"/>
                          </a:solidFill>
                          <a:effectLst/>
                          <a:latin typeface="Calibri" panose="020F0502020204030204" pitchFamily="34" charset="0"/>
                        </a:rPr>
                        <a:t>Находить в ряду других предложений предложение с обособленным согласованным определением,  обосновывать условия обособления согласованного определения, в том числе с помощью графической схемы. Опознавать предложения простые и сложные, предложения осложненной структуры; анализировать различные виды словосочетаний и предложений с точки зрения их структурно-смысловой организации и функциональных особенностей; опираться на грамматико-интонационный анализ при объяснении расстановки знаков препинания</a:t>
                      </a:r>
                    </a:p>
                  </a:txBody>
                  <a:tcPr marL="9525" marR="9525" marT="9525" marB="0">
                    <a:noFill/>
                  </a:tcPr>
                </a:tc>
                <a:extLst>
                  <a:ext uri="{0D108BD9-81ED-4DB2-BD59-A6C34878D82A}">
                    <a16:rowId xmlns:a16="http://schemas.microsoft.com/office/drawing/2014/main" val="128964685"/>
                  </a:ext>
                </a:extLst>
              </a:tr>
              <a:tr h="62500">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15.2</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oFill/>
                  </a:tcPr>
                </a:tc>
                <a:extLst>
                  <a:ext uri="{0D108BD9-81ED-4DB2-BD59-A6C34878D82A}">
                    <a16:rowId xmlns:a16="http://schemas.microsoft.com/office/drawing/2014/main" val="3563562072"/>
                  </a:ext>
                </a:extLst>
              </a:tr>
              <a:tr h="235535">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16.1</a:t>
                      </a:r>
                    </a:p>
                  </a:txBody>
                  <a:tcPr marL="0" marR="0" marT="0" marB="0" anchor="ctr">
                    <a:noFill/>
                  </a:tcPr>
                </a:tc>
                <a:tc rowSpan="2">
                  <a:txBody>
                    <a:bodyPr/>
                    <a:lstStyle/>
                    <a:p>
                      <a:pPr algn="l" fontAlgn="b"/>
                      <a:r>
                        <a:rPr lang="ru-RU" sz="950" b="0" i="0" u="none" strike="noStrike" dirty="0">
                          <a:solidFill>
                            <a:srgbClr val="000000"/>
                          </a:solidFill>
                          <a:effectLst/>
                          <a:latin typeface="Calibri" panose="020F0502020204030204" pitchFamily="34" charset="0"/>
                        </a:rPr>
                        <a:t>Находить в ряду других предложений предложение с обособленным обстоятельством,  обосновывать условия обособления обстоятельства, в том числе с помощью графической схемы. Опознавать предложения простые и сложные, предложения осложненной структуры; анализировать различные виды словосочетаний и предложений с точки зрения их структурно-смысловой организации и функциональных особенностей; опираться на грамматико-интонационный анализ при объяснении расстановки знаков препинания в предложении</a:t>
                      </a:r>
                    </a:p>
                  </a:txBody>
                  <a:tcPr marL="9525" marR="9525" marT="9525" marB="0" anchor="b">
                    <a:noFill/>
                  </a:tcPr>
                </a:tc>
                <a:extLst>
                  <a:ext uri="{0D108BD9-81ED-4DB2-BD59-A6C34878D82A}">
                    <a16:rowId xmlns:a16="http://schemas.microsoft.com/office/drawing/2014/main" val="948520697"/>
                  </a:ext>
                </a:extLst>
              </a:tr>
              <a:tr h="167294">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16.2</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211631790"/>
                  </a:ext>
                </a:extLst>
              </a:tr>
              <a:tr h="167294">
                <a:tc>
                  <a:txBody>
                    <a:bodyPr/>
                    <a:lstStyle/>
                    <a:p>
                      <a:pPr algn="ctr">
                        <a:spcBef>
                          <a:spcPts val="55"/>
                        </a:spcBef>
                        <a:spcAft>
                          <a:spcPts val="0"/>
                        </a:spcAft>
                        <a:tabLst>
                          <a:tab pos="452120" algn="l"/>
                        </a:tabLst>
                      </a:pPr>
                      <a:r>
                        <a:rPr lang="ru-RU" sz="950" dirty="0">
                          <a:effectLst/>
                          <a:latin typeface="Montserrat regular" panose="00000500000000000000" pitchFamily="2" charset="-52"/>
                          <a:ea typeface="Times New Roman" panose="02020603050405020304" pitchFamily="18" charset="0"/>
                          <a:cs typeface="Times New Roman" panose="02020603050405020304" pitchFamily="18" charset="0"/>
                        </a:rPr>
                        <a:t>17</a:t>
                      </a:r>
                    </a:p>
                  </a:txBody>
                  <a:tcPr marL="0" marR="0" marT="0" marB="0" anchor="ctr">
                    <a:noFill/>
                  </a:tcPr>
                </a:tc>
                <a:tc>
                  <a:txBody>
                    <a:bodyPr/>
                    <a:lstStyle/>
                    <a:p>
                      <a:pPr algn="l" fontAlgn="b"/>
                      <a:r>
                        <a:rPr lang="ru-RU" sz="950" b="0" i="0" u="none" strike="noStrike" dirty="0">
                          <a:solidFill>
                            <a:srgbClr val="000000"/>
                          </a:solidFill>
                          <a:effectLst/>
                          <a:latin typeface="Calibri" panose="020F0502020204030204" pitchFamily="34" charset="0"/>
                        </a:rPr>
                        <a:t>Опознавать по графической схеме простое предложение, осложненное однородными сказуемыми; находить в ряду других предложений предложение с однородными сказуемыми с опорой на графическую схему. Опознавать предложения простые и сложные, предложения осложненной структуры; анализировать различные виды словосочетаний и предложений с точки зрения их структурно-смысловой организации и функциональных особенностей  </a:t>
                      </a:r>
                    </a:p>
                  </a:txBody>
                  <a:tcPr marL="9525" marR="9525" marT="9525" marB="0" anchor="b">
                    <a:noFill/>
                  </a:tcPr>
                </a:tc>
                <a:extLst>
                  <a:ext uri="{0D108BD9-81ED-4DB2-BD59-A6C34878D82A}">
                    <a16:rowId xmlns:a16="http://schemas.microsoft.com/office/drawing/2014/main" val="787312287"/>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4" name="TextBox 3">
            <a:extLst>
              <a:ext uri="{FF2B5EF4-FFF2-40B4-BE49-F238E27FC236}">
                <a16:creationId xmlns:a16="http://schemas.microsoft.com/office/drawing/2014/main" id="{642474EF-1F6E-415F-8E7D-97888A619390}"/>
              </a:ext>
            </a:extLst>
          </p:cNvPr>
          <p:cNvSpPr txBox="1"/>
          <p:nvPr/>
        </p:nvSpPr>
        <p:spPr>
          <a:xfrm>
            <a:off x="10597333" y="13711"/>
            <a:ext cx="1594667" cy="276999"/>
          </a:xfrm>
          <a:prstGeom prst="rect">
            <a:avLst/>
          </a:prstGeom>
          <a:noFill/>
        </p:spPr>
        <p:txBody>
          <a:bodyPr wrap="none" rtlCol="0">
            <a:spAutoFit/>
          </a:bodyPr>
          <a:lstStyle/>
          <a:p>
            <a:r>
              <a:rPr lang="ru-RU" sz="1200" dirty="0">
                <a:solidFill>
                  <a:schemeClr val="tx2">
                    <a:lumMod val="40000"/>
                    <a:lumOff val="60000"/>
                  </a:schemeClr>
                </a:solidFill>
              </a:rPr>
              <a:t>Русский язык, 8 класс</a:t>
            </a:r>
          </a:p>
        </p:txBody>
      </p:sp>
    </p:spTree>
    <p:extLst>
      <p:ext uri="{BB962C8B-B14F-4D97-AF65-F5344CB8AC3E}">
        <p14:creationId xmlns:p14="http://schemas.microsoft.com/office/powerpoint/2010/main" val="1980448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graphicFrame>
        <p:nvGraphicFramePr>
          <p:cNvPr id="4" name="Таблица 3">
            <a:extLst>
              <a:ext uri="{FF2B5EF4-FFF2-40B4-BE49-F238E27FC236}">
                <a16:creationId xmlns:a16="http://schemas.microsoft.com/office/drawing/2014/main" id="{B6D6D824-8B49-407A-828A-381462990900}"/>
              </a:ext>
            </a:extLst>
          </p:cNvPr>
          <p:cNvGraphicFramePr>
            <a:graphicFrameLocks noGrp="1"/>
          </p:cNvGraphicFramePr>
          <p:nvPr>
            <p:extLst>
              <p:ext uri="{D42A27DB-BD31-4B8C-83A1-F6EECF244321}">
                <p14:modId xmlns:p14="http://schemas.microsoft.com/office/powerpoint/2010/main" val="1364690759"/>
              </p:ext>
            </p:extLst>
          </p:nvPr>
        </p:nvGraphicFramePr>
        <p:xfrm>
          <a:off x="75942" y="803053"/>
          <a:ext cx="11796583" cy="5449570"/>
        </p:xfrm>
        <a:graphic>
          <a:graphicData uri="http://schemas.openxmlformats.org/drawingml/2006/table">
            <a:tbl>
              <a:tblPr firstRow="1" firstCol="1" lastRow="1" lastCol="1" bandRow="1" bandCol="1">
                <a:noFill/>
                <a:tableStyleId>{5940675A-B579-460E-94D1-54222C63F5DA}</a:tableStyleId>
              </a:tblPr>
              <a:tblGrid>
                <a:gridCol w="586788">
                  <a:extLst>
                    <a:ext uri="{9D8B030D-6E8A-4147-A177-3AD203B41FA5}">
                      <a16:colId xmlns:a16="http://schemas.microsoft.com/office/drawing/2014/main" val="1602300257"/>
                    </a:ext>
                  </a:extLst>
                </a:gridCol>
                <a:gridCol w="11209795">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1400" b="1" dirty="0">
                          <a:effectLst/>
                          <a:latin typeface="Montserrat regular" panose="00000500000000000000" pitchFamily="2" charset="-52"/>
                        </a:rPr>
                        <a:t>№</a:t>
                      </a:r>
                    </a:p>
                    <a:p>
                      <a:pPr algn="ctr">
                        <a:lnSpc>
                          <a:spcPct val="115000"/>
                        </a:lnSpc>
                        <a:spcBef>
                          <a:spcPts val="55"/>
                        </a:spcBef>
                        <a:spcAft>
                          <a:spcPts val="0"/>
                        </a:spcAft>
                        <a:tabLst>
                          <a:tab pos="452120" algn="l"/>
                        </a:tabLst>
                      </a:pPr>
                      <a:r>
                        <a:rPr lang="ru-RU" sz="1400" b="1" dirty="0">
                          <a:effectLst/>
                          <a:latin typeface="Montserrat regular" panose="00000500000000000000" pitchFamily="2" charset="-52"/>
                        </a:rPr>
                        <a:t>п/п</a:t>
                      </a:r>
                      <a:endParaRPr lang="ru-RU" sz="1400" b="1"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400" b="1" dirty="0">
                          <a:effectLst/>
                          <a:latin typeface="Montserrat regular" panose="00000500000000000000" pitchFamily="2" charset="-52"/>
                        </a:rPr>
                        <a:t>Блоки</a:t>
                      </a:r>
                      <a:r>
                        <a:rPr lang="ru-RU" sz="1400" b="1" spc="-35" dirty="0">
                          <a:effectLst/>
                          <a:latin typeface="Montserrat regular" panose="00000500000000000000" pitchFamily="2" charset="-52"/>
                        </a:rPr>
                        <a:t> </a:t>
                      </a:r>
                      <a:r>
                        <a:rPr lang="ru-RU" sz="1400" b="1" dirty="0" err="1">
                          <a:effectLst/>
                          <a:latin typeface="Montserrat regular" panose="00000500000000000000" pitchFamily="2" charset="-52"/>
                        </a:rPr>
                        <a:t>ПООП</a:t>
                      </a:r>
                      <a:r>
                        <a:rPr lang="ru-RU" sz="1400" b="1" spc="-35" dirty="0">
                          <a:effectLst/>
                          <a:latin typeface="Montserrat regular" panose="00000500000000000000" pitchFamily="2" charset="-52"/>
                        </a:rPr>
                        <a:t> </a:t>
                      </a:r>
                      <a:r>
                        <a:rPr lang="ru-RU" sz="1400" b="1" dirty="0" err="1">
                          <a:effectLst/>
                          <a:latin typeface="Montserrat regular" panose="00000500000000000000" pitchFamily="2" charset="-52"/>
                        </a:rPr>
                        <a:t>НОО</a:t>
                      </a:r>
                      <a:r>
                        <a:rPr lang="ru-RU" sz="1400" b="1" dirty="0">
                          <a:effectLst/>
                          <a:latin typeface="Montserrat regular" panose="00000500000000000000" pitchFamily="2" charset="-52"/>
                        </a:rPr>
                        <a:t>:</a:t>
                      </a:r>
                      <a:r>
                        <a:rPr lang="ru-RU" sz="1400" b="1" spc="-35" dirty="0">
                          <a:effectLst/>
                          <a:latin typeface="Montserrat regular" panose="00000500000000000000" pitchFamily="2" charset="-52"/>
                        </a:rPr>
                        <a:t> </a:t>
                      </a:r>
                      <a:r>
                        <a:rPr lang="ru-RU" sz="1400" b="1" dirty="0">
                          <a:effectLst/>
                          <a:latin typeface="Montserrat regular" panose="00000500000000000000" pitchFamily="2" charset="-52"/>
                        </a:rPr>
                        <a:t>выпускник</a:t>
                      </a:r>
                      <a:r>
                        <a:rPr lang="ru-RU" sz="1400" b="1" spc="-45" dirty="0">
                          <a:effectLst/>
                          <a:latin typeface="Montserrat regular" panose="00000500000000000000" pitchFamily="2" charset="-52"/>
                        </a:rPr>
                        <a:t> </a:t>
                      </a:r>
                      <a:r>
                        <a:rPr lang="ru-RU" sz="1400" b="1" dirty="0">
                          <a:effectLst/>
                          <a:latin typeface="Montserrat regular" panose="00000500000000000000" pitchFamily="2" charset="-52"/>
                        </a:rPr>
                        <a:t>научится</a:t>
                      </a:r>
                      <a:r>
                        <a:rPr lang="ru-RU" sz="1400" b="1" spc="-35" dirty="0">
                          <a:effectLst/>
                          <a:latin typeface="Montserrat regular" panose="00000500000000000000" pitchFamily="2" charset="-52"/>
                        </a:rPr>
                        <a:t> </a:t>
                      </a:r>
                      <a:r>
                        <a:rPr lang="ru-RU" sz="1400" b="1" dirty="0">
                          <a:effectLst/>
                          <a:latin typeface="Montserrat regular" panose="00000500000000000000" pitchFamily="2" charset="-52"/>
                        </a:rPr>
                        <a:t>/</a:t>
                      </a:r>
                      <a:r>
                        <a:rPr lang="ru-RU" sz="1400" b="1" spc="-20" dirty="0">
                          <a:effectLst/>
                          <a:latin typeface="Montserrat regular" panose="00000500000000000000" pitchFamily="2" charset="-52"/>
                        </a:rPr>
                        <a:t> </a:t>
                      </a:r>
                      <a:r>
                        <a:rPr lang="ru-RU" sz="1400" b="1" dirty="0">
                          <a:effectLst/>
                          <a:latin typeface="Montserrat regular" panose="00000500000000000000" pitchFamily="2" charset="-52"/>
                        </a:rPr>
                        <a:t>получит </a:t>
                      </a:r>
                      <a:r>
                        <a:rPr lang="ru-RU" sz="1400" b="1" spc="-285" dirty="0">
                          <a:effectLst/>
                          <a:latin typeface="Montserrat regular" panose="00000500000000000000" pitchFamily="2" charset="-52"/>
                        </a:rPr>
                        <a:t> </a:t>
                      </a:r>
                      <a:r>
                        <a:rPr lang="ru-RU" sz="1400" b="1" dirty="0">
                          <a:effectLst/>
                          <a:latin typeface="Montserrat regular" panose="00000500000000000000" pitchFamily="2" charset="-52"/>
                        </a:rPr>
                        <a:t>возможность</a:t>
                      </a:r>
                      <a:r>
                        <a:rPr lang="ru-RU" sz="1400" b="1" spc="-10" dirty="0">
                          <a:effectLst/>
                          <a:latin typeface="Montserrat regular" panose="00000500000000000000" pitchFamily="2" charset="-52"/>
                        </a:rPr>
                        <a:t> </a:t>
                      </a:r>
                      <a:r>
                        <a:rPr lang="ru-RU" sz="1400" b="1" dirty="0">
                          <a:effectLst/>
                          <a:latin typeface="Montserrat regular" panose="00000500000000000000" pitchFamily="2" charset="-52"/>
                        </a:rPr>
                        <a:t>научиться</a:t>
                      </a:r>
                      <a:r>
                        <a:rPr lang="ru-RU" sz="1400" b="1" spc="-5" dirty="0">
                          <a:effectLst/>
                          <a:latin typeface="Montserrat regular" panose="00000500000000000000" pitchFamily="2" charset="-52"/>
                        </a:rPr>
                        <a:t> </a:t>
                      </a:r>
                      <a:r>
                        <a:rPr lang="ru-RU" sz="1400" b="1" dirty="0">
                          <a:effectLst/>
                          <a:latin typeface="Montserrat regular" panose="00000500000000000000" pitchFamily="2" charset="-52"/>
                        </a:rPr>
                        <a:t>или</a:t>
                      </a:r>
                      <a:r>
                        <a:rPr lang="ru-RU" sz="1400" b="1" spc="-10" dirty="0">
                          <a:effectLst/>
                          <a:latin typeface="Montserrat regular" panose="00000500000000000000" pitchFamily="2" charset="-52"/>
                        </a:rPr>
                        <a:t> </a:t>
                      </a:r>
                      <a:r>
                        <a:rPr lang="ru-RU" sz="1400" b="1" dirty="0">
                          <a:effectLst/>
                          <a:latin typeface="Montserrat regular" panose="00000500000000000000" pitchFamily="2" charset="-52"/>
                        </a:rPr>
                        <a:t>проверяемые требования</a:t>
                      </a:r>
                      <a:r>
                        <a:rPr lang="ru-RU" sz="1400" b="1" spc="-20" dirty="0">
                          <a:effectLst/>
                          <a:latin typeface="Montserrat regular" panose="00000500000000000000" pitchFamily="2" charset="-52"/>
                        </a:rPr>
                        <a:t> </a:t>
                      </a:r>
                      <a:r>
                        <a:rPr lang="ru-RU" sz="1400" b="1" dirty="0">
                          <a:effectLst/>
                          <a:latin typeface="Montserrat regular" panose="00000500000000000000" pitchFamily="2" charset="-52"/>
                        </a:rPr>
                        <a:t>(умения)</a:t>
                      </a:r>
                      <a:r>
                        <a:rPr lang="ru-RU" sz="1400" b="1" spc="-25" dirty="0">
                          <a:effectLst/>
                          <a:latin typeface="Montserrat regular" panose="00000500000000000000" pitchFamily="2" charset="-52"/>
                        </a:rPr>
                        <a:t> </a:t>
                      </a:r>
                      <a:r>
                        <a:rPr lang="ru-RU" sz="1400" b="1" dirty="0">
                          <a:effectLst/>
                          <a:latin typeface="Montserrat regular" panose="00000500000000000000" pitchFamily="2" charset="-52"/>
                        </a:rPr>
                        <a:t>в</a:t>
                      </a:r>
                      <a:r>
                        <a:rPr lang="ru-RU" sz="1400" b="1" spc="-30" dirty="0">
                          <a:effectLst/>
                          <a:latin typeface="Montserrat regular" panose="00000500000000000000" pitchFamily="2" charset="-52"/>
                        </a:rPr>
                        <a:t> </a:t>
                      </a:r>
                      <a:r>
                        <a:rPr lang="ru-RU" sz="1400" b="1" dirty="0">
                          <a:effectLst/>
                          <a:latin typeface="Montserrat regular" panose="00000500000000000000" pitchFamily="2" charset="-52"/>
                        </a:rPr>
                        <a:t>соответствии</a:t>
                      </a:r>
                      <a:r>
                        <a:rPr lang="ru-RU" sz="1400" b="1" spc="-20" dirty="0">
                          <a:effectLst/>
                          <a:latin typeface="Montserrat regular" panose="00000500000000000000" pitchFamily="2" charset="-52"/>
                        </a:rPr>
                        <a:t> </a:t>
                      </a:r>
                      <a:r>
                        <a:rPr lang="ru-RU" sz="1400" b="1" dirty="0">
                          <a:effectLst/>
                          <a:latin typeface="Montserrat regular" panose="00000500000000000000" pitchFamily="2" charset="-52"/>
                        </a:rPr>
                        <a:t>с</a:t>
                      </a:r>
                      <a:r>
                        <a:rPr lang="ru-RU" sz="1400" b="1" spc="-25" dirty="0">
                          <a:effectLst/>
                          <a:latin typeface="Montserrat regular" panose="00000500000000000000" pitchFamily="2" charset="-52"/>
                        </a:rPr>
                        <a:t> </a:t>
                      </a:r>
                      <a:r>
                        <a:rPr lang="ru-RU" sz="1400" b="1" dirty="0" err="1">
                          <a:effectLst/>
                          <a:latin typeface="Montserrat regular" panose="00000500000000000000" pitchFamily="2" charset="-52"/>
                        </a:rPr>
                        <a:t>ФГОС</a:t>
                      </a:r>
                      <a:endParaRPr lang="ru-RU" sz="1400" b="1" dirty="0">
                        <a:effectLst/>
                        <a:latin typeface="Montserrat regular" panose="00000500000000000000" pitchFamily="2" charset="-52"/>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392254">
                <a:tc>
                  <a:txBody>
                    <a:bodyPr/>
                    <a:lstStyle/>
                    <a:p>
                      <a:pPr algn="ctr">
                        <a:lnSpc>
                          <a:spcPct val="115000"/>
                        </a:lnSpc>
                        <a:spcBef>
                          <a:spcPts val="1200"/>
                        </a:spcBef>
                        <a:spcAft>
                          <a:spcPts val="0"/>
                        </a:spcAft>
                      </a:pPr>
                      <a:r>
                        <a:rPr lang="ru-RU" sz="1200" dirty="0">
                          <a:effectLst/>
                          <a:latin typeface="+mn-lt"/>
                          <a:ea typeface="Times New Roman" panose="02020603050405020304" pitchFamily="18" charset="0"/>
                          <a:cs typeface="Times New Roman" panose="02020603050405020304" pitchFamily="18" charset="0"/>
                        </a:rPr>
                        <a:t>1</a:t>
                      </a:r>
                    </a:p>
                  </a:txBody>
                  <a:tcPr marL="68580" marR="68580" marT="0" marB="0" anchor="ctr">
                    <a:noFill/>
                  </a:tcPr>
                </a:tc>
                <a:tc rowSpan="2">
                  <a:txBody>
                    <a:bodyPr/>
                    <a:lstStyle/>
                    <a:p>
                      <a:pPr algn="l" fontAlgn="b"/>
                      <a:r>
                        <a:rPr lang="ru-RU" sz="1100" b="0" i="0" u="none" strike="noStrike" dirty="0">
                          <a:solidFill>
                            <a:srgbClr val="000000"/>
                          </a:solidFill>
                          <a:effectLst/>
                          <a:latin typeface="Calibri" panose="020F0502020204030204" pitchFamily="34" charset="0"/>
                        </a:rPr>
                        <a:t>Биология – наука о живых организмах. Опора и движение. Кровь и кровообращение. Дыхание и пищеварение. Обмен веществ и энергии. Выделение. Сенсорные системы. Здоровье человека и его охрана. Владеть системой биологических знаний – понятиями, закономерностями, законами, теориями, имеющими важное общеобразовательное и познавательное значение; сведениями по истории становления биологии как науки. Знать и аргументировать основные принципы здорового образа жизни, рациональной организации труда и отдыха. Анализировать и оценивать влияние факторов риска на здоровье человека. Описывать и использовать приемы оказания первой помощи</a:t>
                      </a:r>
                    </a:p>
                  </a:txBody>
                  <a:tcPr marL="9525" marR="9525" marT="9525" marB="0" anchor="b">
                    <a:noFill/>
                  </a:tcPr>
                </a:tc>
                <a:extLst>
                  <a:ext uri="{0D108BD9-81ED-4DB2-BD59-A6C34878D82A}">
                    <a16:rowId xmlns:a16="http://schemas.microsoft.com/office/drawing/2014/main" val="3392768954"/>
                  </a:ext>
                </a:extLst>
              </a:tr>
              <a:tr h="0">
                <a:tc>
                  <a:txBody>
                    <a:bodyPr/>
                    <a:lstStyle/>
                    <a:p>
                      <a:pPr algn="ctr">
                        <a:lnSpc>
                          <a:spcPct val="115000"/>
                        </a:lnSpc>
                        <a:spcBef>
                          <a:spcPts val="1200"/>
                        </a:spcBef>
                        <a:spcAft>
                          <a:spcPts val="0"/>
                        </a:spcAft>
                      </a:pPr>
                      <a:r>
                        <a:rPr lang="ru-RU" sz="1200" dirty="0">
                          <a:effectLst/>
                          <a:latin typeface="+mn-lt"/>
                          <a:ea typeface="Times New Roman" panose="02020603050405020304" pitchFamily="18" charset="0"/>
                          <a:cs typeface="Times New Roman" panose="02020603050405020304" pitchFamily="18" charset="0"/>
                        </a:rPr>
                        <a:t>2</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5641834"/>
                  </a:ext>
                </a:extLst>
              </a:tr>
              <a:tr h="391100">
                <a:tc>
                  <a:txBody>
                    <a:bodyPr/>
                    <a:lstStyle/>
                    <a:p>
                      <a:pPr algn="ctr">
                        <a:lnSpc>
                          <a:spcPct val="115000"/>
                        </a:lnSpc>
                        <a:spcBef>
                          <a:spcPts val="1200"/>
                        </a:spcBef>
                        <a:spcAft>
                          <a:spcPts val="0"/>
                        </a:spcAft>
                      </a:pPr>
                      <a:r>
                        <a:rPr lang="ru-RU" sz="1200" dirty="0">
                          <a:effectLst/>
                          <a:latin typeface="+mn-lt"/>
                          <a:ea typeface="Times New Roman" panose="02020603050405020304" pitchFamily="18" charset="0"/>
                          <a:cs typeface="Times New Roman" panose="02020603050405020304" pitchFamily="18" charset="0"/>
                        </a:rPr>
                        <a:t>3.1</a:t>
                      </a:r>
                    </a:p>
                  </a:txBody>
                  <a:tcPr marL="68580" marR="68580" marT="0" marB="0" anchor="ctr">
                    <a:noFill/>
                  </a:tcPr>
                </a:tc>
                <a:tc rowSpan="2">
                  <a:txBody>
                    <a:bodyPr/>
                    <a:lstStyle/>
                    <a:p>
                      <a:pPr algn="l" fontAlgn="b"/>
                      <a:r>
                        <a:rPr lang="ru-RU" sz="1100" b="0" i="0" u="none" strike="noStrike" dirty="0">
                          <a:solidFill>
                            <a:srgbClr val="000000"/>
                          </a:solidFill>
                          <a:effectLst/>
                          <a:latin typeface="Calibri" panose="020F0502020204030204" pitchFamily="34" charset="0"/>
                        </a:rPr>
                        <a:t> Нейрогуморальная регуляция функций организма. Опора и движение. Кровь и кровообращение. Дыхание и пищеварение. Обмен веществ и энергии. Выделение. Размножение и развитие. Сенсорные системы. Здоровье человека и его охрана. Научится пользоваться научными методами для распознания биологических проблем; давать научное объяснение биологическим фактам, процессам, явлениям, закономерностям, их роли в жизни организмов и человека; проводить наблюдения за живыми объектами, собственным организмом; описывать биологические объекты, процессы и явления; ставить несложные биологические эксперименты и интерпретировать их результаты</a:t>
                      </a:r>
                    </a:p>
                  </a:txBody>
                  <a:tcPr marL="9525" marR="9525" marT="9525" marB="0" anchor="b">
                    <a:noFill/>
                  </a:tcPr>
                </a:tc>
                <a:extLst>
                  <a:ext uri="{0D108BD9-81ED-4DB2-BD59-A6C34878D82A}">
                    <a16:rowId xmlns:a16="http://schemas.microsoft.com/office/drawing/2014/main" val="2254239100"/>
                  </a:ext>
                </a:extLst>
              </a:tr>
              <a:tr h="0">
                <a:tc>
                  <a:txBody>
                    <a:bodyPr/>
                    <a:lstStyle/>
                    <a:p>
                      <a:pPr algn="ctr">
                        <a:lnSpc>
                          <a:spcPct val="115000"/>
                        </a:lnSpc>
                        <a:spcBef>
                          <a:spcPts val="1200"/>
                        </a:spcBef>
                        <a:spcAft>
                          <a:spcPts val="0"/>
                        </a:spcAft>
                      </a:pPr>
                      <a:r>
                        <a:rPr lang="ru-RU" sz="1200" dirty="0">
                          <a:effectLst/>
                          <a:latin typeface="+mn-lt"/>
                          <a:ea typeface="Times New Roman" panose="02020603050405020304" pitchFamily="18" charset="0"/>
                          <a:cs typeface="Times New Roman" panose="02020603050405020304" pitchFamily="18" charset="0"/>
                        </a:rPr>
                        <a:t>3.2</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630232416"/>
                  </a:ext>
                </a:extLst>
              </a:tr>
              <a:tr h="0">
                <a:tc>
                  <a:txBody>
                    <a:bodyPr/>
                    <a:lstStyle/>
                    <a:p>
                      <a:pPr algn="ctr">
                        <a:lnSpc>
                          <a:spcPct val="115000"/>
                        </a:lnSpc>
                        <a:spcBef>
                          <a:spcPts val="1200"/>
                        </a:spcBef>
                        <a:spcAft>
                          <a:spcPts val="0"/>
                        </a:spcAft>
                      </a:pPr>
                      <a:r>
                        <a:rPr lang="ru-RU" sz="1200" dirty="0">
                          <a:effectLst/>
                          <a:latin typeface="+mn-lt"/>
                          <a:ea typeface="Times New Roman" panose="02020603050405020304" pitchFamily="18" charset="0"/>
                          <a:cs typeface="Times New Roman" panose="02020603050405020304" pitchFamily="18" charset="0"/>
                        </a:rPr>
                        <a:t>4.1</a:t>
                      </a:r>
                    </a:p>
                  </a:txBody>
                  <a:tcPr marL="68580" marR="68580" marT="0" marB="0" anchor="ctr">
                    <a:noFill/>
                  </a:tcPr>
                </a:tc>
                <a:tc rowSpan="2">
                  <a:txBody>
                    <a:bodyPr/>
                    <a:lstStyle/>
                    <a:p>
                      <a:pPr algn="l" fontAlgn="b"/>
                      <a:r>
                        <a:rPr lang="ru-RU" sz="1100" b="0" i="0" u="none" strike="noStrike" dirty="0">
                          <a:solidFill>
                            <a:srgbClr val="000000"/>
                          </a:solidFill>
                          <a:effectLst/>
                          <a:latin typeface="Calibri" panose="020F0502020204030204" pitchFamily="34" charset="0"/>
                        </a:rPr>
                        <a:t>Общий план строения организма человека. Различать по внешнему виду, схемам и описаниям реальные биологические объекты (клетки, ткани органы, системы органов) или их изображения, выявлять отличительные признаки биологических объектов</a:t>
                      </a:r>
                    </a:p>
                  </a:txBody>
                  <a:tcPr marL="9525" marR="9525" marT="9525" marB="0" anchor="b">
                    <a:noFill/>
                  </a:tcPr>
                </a:tc>
                <a:extLst>
                  <a:ext uri="{0D108BD9-81ED-4DB2-BD59-A6C34878D82A}">
                    <a16:rowId xmlns:a16="http://schemas.microsoft.com/office/drawing/2014/main" val="3618226364"/>
                  </a:ext>
                </a:extLst>
              </a:tr>
              <a:tr h="0">
                <a:tc>
                  <a:txBody>
                    <a:bodyPr/>
                    <a:lstStyle/>
                    <a:p>
                      <a:pPr algn="ctr">
                        <a:lnSpc>
                          <a:spcPct val="115000"/>
                        </a:lnSpc>
                        <a:spcBef>
                          <a:spcPts val="1200"/>
                        </a:spcBef>
                        <a:spcAft>
                          <a:spcPts val="0"/>
                        </a:spcAft>
                      </a:pPr>
                      <a:r>
                        <a:rPr lang="ru-RU" sz="1200" dirty="0">
                          <a:effectLst/>
                          <a:latin typeface="+mn-lt"/>
                          <a:ea typeface="Times New Roman" panose="02020603050405020304" pitchFamily="18" charset="0"/>
                          <a:cs typeface="Times New Roman" panose="02020603050405020304" pitchFamily="18" charset="0"/>
                        </a:rPr>
                        <a:t>4.2</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422785276"/>
                  </a:ext>
                </a:extLst>
              </a:tr>
              <a:tr h="0">
                <a:tc>
                  <a:txBody>
                    <a:bodyPr/>
                    <a:lstStyle/>
                    <a:p>
                      <a:pPr algn="ctr">
                        <a:lnSpc>
                          <a:spcPct val="115000"/>
                        </a:lnSpc>
                        <a:spcBef>
                          <a:spcPts val="1200"/>
                        </a:spcBef>
                        <a:spcAft>
                          <a:spcPts val="0"/>
                        </a:spcAft>
                      </a:pPr>
                      <a:r>
                        <a:rPr lang="ru-RU" sz="1200" dirty="0">
                          <a:effectLst/>
                          <a:latin typeface="+mn-lt"/>
                          <a:ea typeface="Times New Roman" panose="02020603050405020304" pitchFamily="18" charset="0"/>
                          <a:cs typeface="Times New Roman" panose="02020603050405020304" pitchFamily="18" charset="0"/>
                        </a:rPr>
                        <a:t>5.1</a:t>
                      </a:r>
                    </a:p>
                  </a:txBody>
                  <a:tcPr marL="68580" marR="68580" marT="0" marB="0" anchor="ctr">
                    <a:noFill/>
                  </a:tcPr>
                </a:tc>
                <a:tc rowSpan="2">
                  <a:txBody>
                    <a:bodyPr/>
                    <a:lstStyle/>
                    <a:p>
                      <a:pPr algn="l" fontAlgn="b"/>
                      <a:r>
                        <a:rPr lang="ru-RU" sz="1100" b="0" i="0" u="none" strike="noStrike" dirty="0">
                          <a:solidFill>
                            <a:srgbClr val="000000"/>
                          </a:solidFill>
                          <a:effectLst/>
                          <a:latin typeface="Calibri" panose="020F0502020204030204" pitchFamily="34" charset="0"/>
                        </a:rPr>
                        <a:t>Общий план строения организма человека. Выделять существенные признаки биологических объектов (животных клеток и тканей, органов и систем органов человека) и процессов жизнедеятельности, характерных для организма человека</a:t>
                      </a:r>
                    </a:p>
                  </a:txBody>
                  <a:tcPr marL="9525" marR="9525" marT="9525" marB="0" anchor="b">
                    <a:noFill/>
                  </a:tcPr>
                </a:tc>
                <a:extLst>
                  <a:ext uri="{0D108BD9-81ED-4DB2-BD59-A6C34878D82A}">
                    <a16:rowId xmlns:a16="http://schemas.microsoft.com/office/drawing/2014/main" val="3458363919"/>
                  </a:ext>
                </a:extLst>
              </a:tr>
              <a:tr h="0">
                <a:tc>
                  <a:txBody>
                    <a:bodyPr/>
                    <a:lstStyle/>
                    <a:p>
                      <a:pPr algn="ctr">
                        <a:lnSpc>
                          <a:spcPct val="115000"/>
                        </a:lnSpc>
                        <a:spcBef>
                          <a:spcPts val="1200"/>
                        </a:spcBef>
                        <a:spcAft>
                          <a:spcPts val="0"/>
                        </a:spcAft>
                      </a:pPr>
                      <a:r>
                        <a:rPr lang="ru-RU" sz="1200" dirty="0">
                          <a:effectLst/>
                          <a:latin typeface="+mn-lt"/>
                          <a:ea typeface="Times New Roman" panose="02020603050405020304" pitchFamily="18" charset="0"/>
                          <a:cs typeface="Times New Roman" panose="02020603050405020304" pitchFamily="18" charset="0"/>
                        </a:rPr>
                        <a:t>5.2</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626425031"/>
                  </a:ext>
                </a:extLst>
              </a:tr>
              <a:tr h="0">
                <a:tc>
                  <a:txBody>
                    <a:bodyPr/>
                    <a:lstStyle/>
                    <a:p>
                      <a:pPr algn="ctr">
                        <a:lnSpc>
                          <a:spcPct val="115000"/>
                        </a:lnSpc>
                        <a:spcBef>
                          <a:spcPts val="1200"/>
                        </a:spcBef>
                        <a:spcAft>
                          <a:spcPts val="0"/>
                        </a:spcAft>
                      </a:pPr>
                      <a:r>
                        <a:rPr lang="ru-RU" sz="1200" dirty="0">
                          <a:effectLst/>
                          <a:latin typeface="+mn-lt"/>
                          <a:ea typeface="Times New Roman" panose="02020603050405020304" pitchFamily="18" charset="0"/>
                          <a:cs typeface="Times New Roman" panose="02020603050405020304" pitchFamily="18" charset="0"/>
                        </a:rPr>
                        <a:t>6.1</a:t>
                      </a:r>
                    </a:p>
                  </a:txBody>
                  <a:tcPr marL="68580" marR="68580" marT="0" marB="0" anchor="ctr">
                    <a:noFill/>
                  </a:tcPr>
                </a:tc>
                <a:tc rowSpan="2">
                  <a:txBody>
                    <a:bodyPr/>
                    <a:lstStyle/>
                    <a:p>
                      <a:pPr algn="l" fontAlgn="b"/>
                      <a:r>
                        <a:rPr lang="ru-RU" sz="1100" b="0" i="0" u="none" strike="noStrike" dirty="0">
                          <a:solidFill>
                            <a:srgbClr val="000000"/>
                          </a:solidFill>
                          <a:effectLst/>
                          <a:latin typeface="Calibri" panose="020F0502020204030204" pitchFamily="34" charset="0"/>
                        </a:rPr>
                        <a:t>Общий план строения организма человека. Нейрогуморальная регуляция функций организма. Опора и движение. Кровь и кровообращение. Дыхание и пищеварение. Выделение продуктов жизнедеятельности. Размножение и развитие. Сенсорные системы (анализаторы). Различать по внешнему виду, схемам и описаниям реальные биологические объекты (клетки, ткани органы, системы органов) или их изображения, выявлять отличительные признаки биологических объектов</a:t>
                      </a:r>
                    </a:p>
                  </a:txBody>
                  <a:tcPr marL="9525" marR="9525" marT="9525" marB="0" anchor="b">
                    <a:noFill/>
                  </a:tcPr>
                </a:tc>
                <a:extLst>
                  <a:ext uri="{0D108BD9-81ED-4DB2-BD59-A6C34878D82A}">
                    <a16:rowId xmlns:a16="http://schemas.microsoft.com/office/drawing/2014/main" val="4059027196"/>
                  </a:ext>
                </a:extLst>
              </a:tr>
              <a:tr h="0">
                <a:tc>
                  <a:txBody>
                    <a:bodyPr/>
                    <a:lstStyle/>
                    <a:p>
                      <a:pPr algn="ctr">
                        <a:lnSpc>
                          <a:spcPct val="115000"/>
                        </a:lnSpc>
                        <a:spcBef>
                          <a:spcPts val="1200"/>
                        </a:spcBef>
                        <a:spcAft>
                          <a:spcPts val="0"/>
                        </a:spcAft>
                      </a:pPr>
                      <a:r>
                        <a:rPr lang="ru-RU" sz="1200" dirty="0">
                          <a:effectLst/>
                          <a:latin typeface="+mn-lt"/>
                          <a:ea typeface="Times New Roman" panose="02020603050405020304" pitchFamily="18" charset="0"/>
                          <a:cs typeface="Times New Roman" panose="02020603050405020304" pitchFamily="18" charset="0"/>
                        </a:rPr>
                        <a:t>6.2</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705114817"/>
                  </a:ext>
                </a:extLst>
              </a:tr>
              <a:tr h="0">
                <a:tc>
                  <a:txBody>
                    <a:bodyPr/>
                    <a:lstStyle/>
                    <a:p>
                      <a:pPr algn="ctr">
                        <a:lnSpc>
                          <a:spcPct val="115000"/>
                        </a:lnSpc>
                        <a:spcBef>
                          <a:spcPts val="1200"/>
                        </a:spcBef>
                        <a:spcAft>
                          <a:spcPts val="0"/>
                        </a:spcAft>
                      </a:pPr>
                      <a:r>
                        <a:rPr lang="ru-RU" sz="1200" dirty="0">
                          <a:effectLst/>
                          <a:latin typeface="+mn-lt"/>
                          <a:ea typeface="Times New Roman" panose="02020603050405020304" pitchFamily="18" charset="0"/>
                          <a:cs typeface="Times New Roman" panose="02020603050405020304" pitchFamily="18" charset="0"/>
                        </a:rPr>
                        <a:t>7.1</a:t>
                      </a:r>
                    </a:p>
                  </a:txBody>
                  <a:tcPr marL="68580" marR="68580" marT="0" marB="0" anchor="ctr">
                    <a:noFill/>
                  </a:tcPr>
                </a:tc>
                <a:tc rowSpan="2">
                  <a:txBody>
                    <a:bodyPr/>
                    <a:lstStyle/>
                    <a:p>
                      <a:pPr algn="l" fontAlgn="b"/>
                      <a:r>
                        <a:rPr lang="ru-RU" sz="1100" b="0" i="0" u="none" strike="noStrike" dirty="0">
                          <a:solidFill>
                            <a:srgbClr val="000000"/>
                          </a:solidFill>
                          <a:effectLst/>
                          <a:latin typeface="Calibri" panose="020F0502020204030204" pitchFamily="34" charset="0"/>
                        </a:rPr>
                        <a:t>Нейрогуморальная регуляция функций организма. Опора и движение. Кровь и кровообращение. Дыхание и пищеварение. Обмен веществ и энергии и выделение. Размножение и развитие. Сенсорные системы (анализаторы). Высшая нервная деятельность. Различать по внешнему виду, схемам и описаниям реальные биологические объекты (клетки, ткани органы, системы органов) или их изображения, выявлять отличительные признаки биологических объектов</a:t>
                      </a:r>
                    </a:p>
                  </a:txBody>
                  <a:tcPr marL="9525" marR="9525" marT="9525" marB="0" anchor="b">
                    <a:noFill/>
                  </a:tcPr>
                </a:tc>
                <a:extLst>
                  <a:ext uri="{0D108BD9-81ED-4DB2-BD59-A6C34878D82A}">
                    <a16:rowId xmlns:a16="http://schemas.microsoft.com/office/drawing/2014/main" val="3747209494"/>
                  </a:ext>
                </a:extLst>
              </a:tr>
              <a:tr h="0">
                <a:tc>
                  <a:txBody>
                    <a:bodyPr/>
                    <a:lstStyle/>
                    <a:p>
                      <a:pPr algn="ctr">
                        <a:lnSpc>
                          <a:spcPct val="115000"/>
                        </a:lnSpc>
                        <a:spcBef>
                          <a:spcPts val="1200"/>
                        </a:spcBef>
                        <a:spcAft>
                          <a:spcPts val="0"/>
                        </a:spcAft>
                      </a:pPr>
                      <a:r>
                        <a:rPr lang="ru-RU" sz="1200" dirty="0">
                          <a:effectLst/>
                          <a:latin typeface="+mn-lt"/>
                          <a:ea typeface="Times New Roman" panose="02020603050405020304" pitchFamily="18" charset="0"/>
                          <a:cs typeface="Times New Roman" panose="02020603050405020304" pitchFamily="18" charset="0"/>
                        </a:rPr>
                        <a:t>7.2</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200598924"/>
                  </a:ext>
                </a:extLst>
              </a:tr>
              <a:tr h="0">
                <a:tc>
                  <a:txBody>
                    <a:bodyPr/>
                    <a:lstStyle/>
                    <a:p>
                      <a:pPr algn="ctr">
                        <a:lnSpc>
                          <a:spcPct val="115000"/>
                        </a:lnSpc>
                        <a:spcBef>
                          <a:spcPts val="1200"/>
                        </a:spcBef>
                        <a:spcAft>
                          <a:spcPts val="0"/>
                        </a:spcAft>
                      </a:pPr>
                      <a:r>
                        <a:rPr lang="ru-RU" sz="1200" dirty="0">
                          <a:effectLst/>
                          <a:latin typeface="+mn-lt"/>
                          <a:ea typeface="Times New Roman" panose="02020603050405020304" pitchFamily="18" charset="0"/>
                          <a:cs typeface="Times New Roman" panose="02020603050405020304" pitchFamily="18" charset="0"/>
                        </a:rPr>
                        <a:t>8.1</a:t>
                      </a:r>
                    </a:p>
                  </a:txBody>
                  <a:tcPr marL="68580" marR="68580" marT="0" marB="0" anchor="ctr">
                    <a:noFill/>
                  </a:tcPr>
                </a:tc>
                <a:tc rowSpan="2">
                  <a:txBody>
                    <a:bodyPr/>
                    <a:lstStyle/>
                    <a:p>
                      <a:pPr algn="l" fontAlgn="b"/>
                      <a:r>
                        <a:rPr lang="ru-RU" sz="1100" b="0" i="0" u="none" strike="noStrike" dirty="0">
                          <a:solidFill>
                            <a:srgbClr val="000000"/>
                          </a:solidFill>
                          <a:effectLst/>
                          <a:latin typeface="Calibri" panose="020F0502020204030204" pitchFamily="34" charset="0"/>
                        </a:rPr>
                        <a:t>Нейрогуморальная регуляция функций организма. Опора и движение. Кровь и кровообращение. Дыхание и пищеварение. Обмен веществ и энергии. Выделение продуктов жизнедеятельности. Размножение и развитие. Сенсорные системы (анализаторы). Высшая нервная деятельность. Устанавливать взаимосвязи между особенностями строения и функциями клеток и тканей, органов и систем органов</a:t>
                      </a:r>
                    </a:p>
                  </a:txBody>
                  <a:tcPr marL="9525" marR="9525" marT="9525" marB="0" anchor="b">
                    <a:noFill/>
                  </a:tcPr>
                </a:tc>
                <a:extLst>
                  <a:ext uri="{0D108BD9-81ED-4DB2-BD59-A6C34878D82A}">
                    <a16:rowId xmlns:a16="http://schemas.microsoft.com/office/drawing/2014/main" val="1833442502"/>
                  </a:ext>
                </a:extLst>
              </a:tr>
              <a:tr h="0">
                <a:tc>
                  <a:txBody>
                    <a:bodyPr/>
                    <a:lstStyle/>
                    <a:p>
                      <a:pPr algn="ctr">
                        <a:lnSpc>
                          <a:spcPct val="115000"/>
                        </a:lnSpc>
                        <a:spcBef>
                          <a:spcPts val="1200"/>
                        </a:spcBef>
                        <a:spcAft>
                          <a:spcPts val="0"/>
                        </a:spcAft>
                      </a:pPr>
                      <a:r>
                        <a:rPr lang="ru-RU" sz="1200" dirty="0">
                          <a:effectLst/>
                          <a:latin typeface="+mn-lt"/>
                          <a:ea typeface="Times New Roman" panose="02020603050405020304" pitchFamily="18" charset="0"/>
                          <a:cs typeface="Times New Roman" panose="02020603050405020304" pitchFamily="18" charset="0"/>
                        </a:rPr>
                        <a:t>8.2</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395485272"/>
                  </a:ext>
                </a:extLst>
              </a:tr>
              <a:tr h="0">
                <a:tc>
                  <a:txBody>
                    <a:bodyPr/>
                    <a:lstStyle/>
                    <a:p>
                      <a:pPr algn="ctr">
                        <a:lnSpc>
                          <a:spcPct val="115000"/>
                        </a:lnSpc>
                        <a:spcBef>
                          <a:spcPts val="1200"/>
                        </a:spcBef>
                        <a:spcAft>
                          <a:spcPts val="0"/>
                        </a:spcAft>
                      </a:pPr>
                      <a:r>
                        <a:rPr lang="ru-RU" sz="1200" dirty="0">
                          <a:effectLst/>
                          <a:latin typeface="+mn-lt"/>
                          <a:ea typeface="Times New Roman" panose="02020603050405020304" pitchFamily="18" charset="0"/>
                          <a:cs typeface="Times New Roman" panose="02020603050405020304" pitchFamily="18" charset="0"/>
                        </a:rPr>
                        <a:t>9.1</a:t>
                      </a:r>
                    </a:p>
                  </a:txBody>
                  <a:tcPr marL="68580" marR="68580" marT="0" marB="0" anchor="ctr">
                    <a:noFill/>
                  </a:tcPr>
                </a:tc>
                <a:tc rowSpan="3">
                  <a:txBody>
                    <a:bodyPr/>
                    <a:lstStyle/>
                    <a:p>
                      <a:pPr algn="l" fontAlgn="b"/>
                      <a:r>
                        <a:rPr lang="ru-RU" sz="1100" b="0" i="0" u="none" strike="noStrike" dirty="0">
                          <a:solidFill>
                            <a:srgbClr val="000000"/>
                          </a:solidFill>
                          <a:effectLst/>
                          <a:latin typeface="Calibri" panose="020F0502020204030204" pitchFamily="34" charset="0"/>
                        </a:rPr>
                        <a:t>Обмен веществ и энергии. Выделение продуктов жизнедеятельности. Знать и аргументировать основные принципы здорового образа жизни, рациональной организации труда и отдыха</a:t>
                      </a:r>
                    </a:p>
                  </a:txBody>
                  <a:tcPr marL="9525" marR="9525" marT="9525" marB="0">
                    <a:noFill/>
                  </a:tcPr>
                </a:tc>
                <a:extLst>
                  <a:ext uri="{0D108BD9-81ED-4DB2-BD59-A6C34878D82A}">
                    <a16:rowId xmlns:a16="http://schemas.microsoft.com/office/drawing/2014/main" val="1993799889"/>
                  </a:ext>
                </a:extLst>
              </a:tr>
              <a:tr h="0">
                <a:tc>
                  <a:txBody>
                    <a:bodyPr/>
                    <a:lstStyle/>
                    <a:p>
                      <a:pPr algn="ctr">
                        <a:lnSpc>
                          <a:spcPct val="115000"/>
                        </a:lnSpc>
                        <a:spcBef>
                          <a:spcPts val="1200"/>
                        </a:spcBef>
                        <a:spcAft>
                          <a:spcPts val="0"/>
                        </a:spcAft>
                      </a:pPr>
                      <a:r>
                        <a:rPr lang="ru-RU" sz="1200" dirty="0">
                          <a:effectLst/>
                          <a:latin typeface="+mn-lt"/>
                          <a:ea typeface="Times New Roman" panose="02020603050405020304" pitchFamily="18" charset="0"/>
                          <a:cs typeface="Times New Roman" panose="02020603050405020304" pitchFamily="18" charset="0"/>
                        </a:rPr>
                        <a:t>9.2</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613568640"/>
                  </a:ext>
                </a:extLst>
              </a:tr>
              <a:tr h="0">
                <a:tc>
                  <a:txBody>
                    <a:bodyPr/>
                    <a:lstStyle/>
                    <a:p>
                      <a:pPr algn="ctr">
                        <a:lnSpc>
                          <a:spcPct val="115000"/>
                        </a:lnSpc>
                        <a:spcBef>
                          <a:spcPts val="1200"/>
                        </a:spcBef>
                        <a:spcAft>
                          <a:spcPts val="0"/>
                        </a:spcAft>
                      </a:pPr>
                      <a:r>
                        <a:rPr lang="ru-RU" sz="1200" dirty="0">
                          <a:effectLst/>
                          <a:latin typeface="+mn-lt"/>
                          <a:ea typeface="Times New Roman" panose="02020603050405020304" pitchFamily="18" charset="0"/>
                          <a:cs typeface="Times New Roman" panose="02020603050405020304" pitchFamily="18" charset="0"/>
                        </a:rPr>
                        <a:t>9.3</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237276163"/>
                  </a:ext>
                </a:extLst>
              </a:tr>
              <a:tr h="382113">
                <a:tc>
                  <a:txBody>
                    <a:bodyPr/>
                    <a:lstStyle/>
                    <a:p>
                      <a:pPr algn="ctr">
                        <a:lnSpc>
                          <a:spcPct val="115000"/>
                        </a:lnSpc>
                        <a:spcBef>
                          <a:spcPts val="1200"/>
                        </a:spcBef>
                        <a:spcAft>
                          <a:spcPts val="0"/>
                        </a:spcAft>
                      </a:pPr>
                      <a:r>
                        <a:rPr lang="ru-RU" sz="1200" dirty="0">
                          <a:effectLst/>
                          <a:latin typeface="+mn-lt"/>
                          <a:ea typeface="Times New Roman" panose="02020603050405020304" pitchFamily="18" charset="0"/>
                          <a:cs typeface="Times New Roman" panose="02020603050405020304" pitchFamily="18" charset="0"/>
                        </a:rPr>
                        <a:t>10.1</a:t>
                      </a:r>
                    </a:p>
                  </a:txBody>
                  <a:tcPr marL="68580" marR="68580" marT="0" marB="0" anchor="ctr">
                    <a:noFill/>
                  </a:tcPr>
                </a:tc>
                <a:tc rowSpan="2">
                  <a:txBody>
                    <a:bodyPr/>
                    <a:lstStyle/>
                    <a:p>
                      <a:pPr algn="l" fontAlgn="b"/>
                      <a:r>
                        <a:rPr lang="ru-RU" sz="1100" b="0" i="0" u="none" strike="noStrike" dirty="0">
                          <a:solidFill>
                            <a:srgbClr val="000000"/>
                          </a:solidFill>
                          <a:effectLst/>
                          <a:latin typeface="Calibri" panose="020F0502020204030204" pitchFamily="34" charset="0"/>
                        </a:rPr>
                        <a:t>Биология – наука о живых организмах. Общий план строения организма человека. Нейрогуморальная регуляция функций организма. Опора и движение. Кровь и кровообращение. Дыхание и пищеварение. Обмен веществ и энергии. Выделение продуктов жизнедеятельности. Размножение и развитие. Сенсорные системы (анализаторы). Высшая нервная деятельность. Здоровье человека и его охрана. Аргументировать, приводить доказательства взаимосвязи человека и окружающей среды, родства человека с животными. Аргументировать, приводить доказательства отличий человека от животных</a:t>
                      </a:r>
                    </a:p>
                  </a:txBody>
                  <a:tcPr marL="9525" marR="9525" marT="9525" marB="0" anchor="b">
                    <a:noFill/>
                  </a:tcPr>
                </a:tc>
                <a:extLst>
                  <a:ext uri="{0D108BD9-81ED-4DB2-BD59-A6C34878D82A}">
                    <a16:rowId xmlns:a16="http://schemas.microsoft.com/office/drawing/2014/main" val="1622482912"/>
                  </a:ext>
                </a:extLst>
              </a:tr>
              <a:tr h="0">
                <a:tc>
                  <a:txBody>
                    <a:bodyPr/>
                    <a:lstStyle/>
                    <a:p>
                      <a:pPr algn="ctr">
                        <a:lnSpc>
                          <a:spcPct val="115000"/>
                        </a:lnSpc>
                        <a:spcBef>
                          <a:spcPts val="1200"/>
                        </a:spcBef>
                        <a:spcAft>
                          <a:spcPts val="0"/>
                        </a:spcAft>
                      </a:pPr>
                      <a:r>
                        <a:rPr lang="ru-RU" sz="1200" dirty="0">
                          <a:effectLst/>
                          <a:latin typeface="+mn-lt"/>
                          <a:ea typeface="Times New Roman" panose="02020603050405020304" pitchFamily="18" charset="0"/>
                          <a:cs typeface="Times New Roman" panose="02020603050405020304" pitchFamily="18" charset="0"/>
                        </a:rPr>
                        <a:t>10.2</a:t>
                      </a:r>
                    </a:p>
                  </a:txBody>
                  <a:tcPr marL="68580" marR="6858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113698223"/>
                  </a:ext>
                </a:extLst>
              </a:tr>
            </a:tbl>
          </a:graphicData>
        </a:graphic>
      </p:graphicFrame>
      <p:sp>
        <p:nvSpPr>
          <p:cNvPr id="7" name="TextBox 6">
            <a:extLst>
              <a:ext uri="{FF2B5EF4-FFF2-40B4-BE49-F238E27FC236}">
                <a16:creationId xmlns:a16="http://schemas.microsoft.com/office/drawing/2014/main" id="{8246B5D5-032E-4955-A677-EAAD59FDE0E6}"/>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Биология (КП), 8 класс</a:t>
            </a:r>
          </a:p>
        </p:txBody>
      </p:sp>
    </p:spTree>
    <p:extLst>
      <p:ext uri="{BB962C8B-B14F-4D97-AF65-F5344CB8AC3E}">
        <p14:creationId xmlns:p14="http://schemas.microsoft.com/office/powerpoint/2010/main" val="1329660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dirty="0"/>
              <a:t>Изменение доли участников по качеству знаний («4»+«5») по результатам ВПР в  2021-2024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3826255419"/>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2804050505"/>
              </p:ext>
            </p:extLst>
          </p:nvPr>
        </p:nvGraphicFramePr>
        <p:xfrm>
          <a:off x="0" y="3656001"/>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141050B-8F13-4F47-92FD-2EC0FE10D850}"/>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Биология (КП), 8 класс</a:t>
            </a:r>
          </a:p>
        </p:txBody>
      </p:sp>
    </p:spTree>
    <p:extLst>
      <p:ext uri="{BB962C8B-B14F-4D97-AF65-F5344CB8AC3E}">
        <p14:creationId xmlns:p14="http://schemas.microsoft.com/office/powerpoint/2010/main" val="41515392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4260073888"/>
              </p:ext>
            </p:extLst>
          </p:nvPr>
        </p:nvGraphicFramePr>
        <p:xfrm>
          <a:off x="409575" y="723900"/>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67841" y="6340614"/>
            <a:ext cx="329501"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69763" y="6588111"/>
            <a:ext cx="327574" cy="194414"/>
          </a:xfrm>
          <a:prstGeom prst="rect">
            <a:avLst/>
          </a:prstGeom>
          <a:solidFill>
            <a:schemeClr val="accent2">
              <a:lumMod val="60000"/>
              <a:lumOff val="40000"/>
            </a:schemeClr>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67835" y="6077441"/>
            <a:ext cx="329512"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3" name="TextBox 12">
            <a:extLst>
              <a:ext uri="{FF2B5EF4-FFF2-40B4-BE49-F238E27FC236}">
                <a16:creationId xmlns:a16="http://schemas.microsoft.com/office/drawing/2014/main" id="{A161753D-1EC4-42B4-ABC4-E22F5E523742}"/>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Биология (КП), 8 класс</a:t>
            </a:r>
          </a:p>
        </p:txBody>
      </p:sp>
    </p:spTree>
    <p:extLst>
      <p:ext uri="{BB962C8B-B14F-4D97-AF65-F5344CB8AC3E}">
        <p14:creationId xmlns:p14="http://schemas.microsoft.com/office/powerpoint/2010/main" val="25912860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3968487399"/>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8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214706</a:t>
                      </a:r>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ru-RU" sz="1400" dirty="0"/>
                        <a:t>3695</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4050791434"/>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E178A817-3920-439D-9C2F-A14AA7138E78}"/>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Биология (КП), 8 класс</a:t>
            </a:r>
          </a:p>
        </p:txBody>
      </p:sp>
    </p:spTree>
    <p:extLst>
      <p:ext uri="{BB962C8B-B14F-4D97-AF65-F5344CB8AC3E}">
        <p14:creationId xmlns:p14="http://schemas.microsoft.com/office/powerpoint/2010/main" val="21160390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2764725057"/>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929054" y="4783058"/>
            <a:ext cx="291892" cy="2734398"/>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608586" y="5156444"/>
            <a:ext cx="291893" cy="2011835"/>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456665" y="5088168"/>
            <a:ext cx="277485" cy="2138584"/>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747219" y="4428903"/>
            <a:ext cx="190832" cy="3399272"/>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2597388" y="6296201"/>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017245" y="6299199"/>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319182" y="6363881"/>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478307" y="6308308"/>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2C2807E0-47B6-41D3-A86A-BFE028AB568D}"/>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Биология (КП), 8 класс</a:t>
            </a:r>
          </a:p>
        </p:txBody>
      </p:sp>
    </p:spTree>
    <p:extLst>
      <p:ext uri="{BB962C8B-B14F-4D97-AF65-F5344CB8AC3E}">
        <p14:creationId xmlns:p14="http://schemas.microsoft.com/office/powerpoint/2010/main" val="12692738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3608959551"/>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590A081-5C64-464B-94AC-FBDE1B4B7F0D}"/>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Биология (КП), 8 класс</a:t>
            </a:r>
          </a:p>
        </p:txBody>
      </p:sp>
    </p:spTree>
    <p:extLst>
      <p:ext uri="{BB962C8B-B14F-4D97-AF65-F5344CB8AC3E}">
        <p14:creationId xmlns:p14="http://schemas.microsoft.com/office/powerpoint/2010/main" val="1738864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mc:Choice xmlns:cx1="http://schemas.microsoft.com/office/drawing/2015/9/8/chartex" Requires="cx1">
          <p:graphicFrame>
            <p:nvGraphicFramePr>
              <p:cNvPr id="4" name="Диаграмма 3">
                <a:extLst>
                  <a:ext uri="{FF2B5EF4-FFF2-40B4-BE49-F238E27FC236}">
                    <a16:creationId xmlns:a16="http://schemas.microsoft.com/office/drawing/2014/main" id="{276568FC-FBE0-4F12-B62D-557D8402BC64}"/>
                  </a:ext>
                </a:extLst>
              </p:cNvPr>
              <p:cNvGraphicFramePr/>
              <p:nvPr>
                <p:extLst>
                  <p:ext uri="{D42A27DB-BD31-4B8C-83A1-F6EECF244321}">
                    <p14:modId xmlns:p14="http://schemas.microsoft.com/office/powerpoint/2010/main" val="2882942466"/>
                  </p:ext>
                </p:extLst>
              </p:nvPr>
            </p:nvGraphicFramePr>
            <p:xfrm>
              <a:off x="1971413" y="1377156"/>
              <a:ext cx="7550174" cy="4103687"/>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4" name="Диаграмма 3">
                <a:extLst>
                  <a:ext uri="{FF2B5EF4-FFF2-40B4-BE49-F238E27FC236}">
                    <a16:creationId xmlns:a16="http://schemas.microsoft.com/office/drawing/2014/main" id="{276568FC-FBE0-4F12-B62D-557D8402BC64}"/>
                  </a:ext>
                </a:extLst>
              </p:cNvPr>
              <p:cNvPicPr>
                <a:picLocks noGrp="1" noRot="1" noChangeAspect="1" noMove="1" noResize="1" noEditPoints="1" noAdjustHandles="1" noChangeArrowheads="1" noChangeShapeType="1"/>
              </p:cNvPicPr>
              <p:nvPr/>
            </p:nvPicPr>
            <p:blipFill>
              <a:blip r:embed="rId3"/>
              <a:stretch>
                <a:fillRect/>
              </a:stretch>
            </p:blipFill>
            <p:spPr>
              <a:xfrm>
                <a:off x="1971413" y="1377156"/>
                <a:ext cx="7550174" cy="4103687"/>
              </a:xfrm>
              <a:prstGeom prst="rect">
                <a:avLst/>
              </a:prstGeom>
            </p:spPr>
          </p:pic>
        </mc:Fallback>
      </mc:AlternateContent>
      <p:sp>
        <p:nvSpPr>
          <p:cNvPr id="5" name="TextBox 4">
            <a:extLst>
              <a:ext uri="{FF2B5EF4-FFF2-40B4-BE49-F238E27FC236}">
                <a16:creationId xmlns:a16="http://schemas.microsoft.com/office/drawing/2014/main" id="{87A14A3E-7F05-4376-8B83-92999F0C2962}"/>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Биология (КП), 8 класс</a:t>
            </a:r>
          </a:p>
        </p:txBody>
      </p:sp>
    </p:spTree>
    <p:extLst>
      <p:ext uri="{BB962C8B-B14F-4D97-AF65-F5344CB8AC3E}">
        <p14:creationId xmlns:p14="http://schemas.microsoft.com/office/powerpoint/2010/main" val="17937551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биологии (концентрической) в 8 классах приняло участие </a:t>
            </a:r>
            <a:r>
              <a:rPr lang="ru-RU" sz="2800" b="1" dirty="0">
                <a:latin typeface="+mn-lt"/>
              </a:rPr>
              <a:t>3695</a:t>
            </a:r>
            <a:r>
              <a:rPr lang="ru-RU" sz="2800" dirty="0">
                <a:latin typeface="+mn-lt"/>
              </a:rPr>
              <a:t> человек.</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(получили «2») </a:t>
            </a:r>
            <a:r>
              <a:rPr lang="ru-RU" sz="2800" b="1" dirty="0">
                <a:latin typeface="+mn-lt"/>
              </a:rPr>
              <a:t>198</a:t>
            </a:r>
            <a:r>
              <a:rPr lang="ru-RU" sz="2800" dirty="0">
                <a:latin typeface="+mn-lt"/>
              </a:rPr>
              <a:t> участников (</a:t>
            </a:r>
            <a:r>
              <a:rPr lang="ru-RU" sz="2800" b="1" dirty="0">
                <a:latin typeface="+mn-lt"/>
              </a:rPr>
              <a:t>5,36</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ru-RU" sz="2800" b="1" dirty="0">
                <a:latin typeface="+mn-lt"/>
              </a:rPr>
              <a:t>39,84 </a:t>
            </a:r>
            <a:r>
              <a:rPr lang="ru-RU" sz="2800" dirty="0">
                <a:latin typeface="+mn-lt"/>
              </a:rPr>
              <a:t>% участников показали качество знаний (получили «4» и «5»)          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a:t>
            </a:r>
            <a:r>
              <a:rPr lang="ru-RU" b="1" dirty="0">
                <a:latin typeface="+mn-lt"/>
              </a:rPr>
              <a:t>3.2, 4.2, 5.2, 6.2, 7.1, 7.2, 9.2, 9.3, 10.</a:t>
            </a:r>
            <a:endParaRPr lang="ru-RU" sz="2800" b="1" dirty="0">
              <a:latin typeface="+mn-lt"/>
            </a:endParaRPr>
          </a:p>
        </p:txBody>
      </p:sp>
      <p:sp>
        <p:nvSpPr>
          <p:cNvPr id="5" name="TextBox 4">
            <a:extLst>
              <a:ext uri="{FF2B5EF4-FFF2-40B4-BE49-F238E27FC236}">
                <a16:creationId xmlns:a16="http://schemas.microsoft.com/office/drawing/2014/main" id="{186DAA94-4817-448F-A978-398EC13A875C}"/>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Биология (КП), 8 класс</a:t>
            </a:r>
          </a:p>
        </p:txBody>
      </p:sp>
    </p:spTree>
    <p:extLst>
      <p:ext uri="{BB962C8B-B14F-4D97-AF65-F5344CB8AC3E}">
        <p14:creationId xmlns:p14="http://schemas.microsoft.com/office/powerpoint/2010/main" val="36904579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истории</a:t>
            </a:r>
          </a:p>
        </p:txBody>
      </p:sp>
    </p:spTree>
    <p:extLst>
      <p:ext uri="{BB962C8B-B14F-4D97-AF65-F5344CB8AC3E}">
        <p14:creationId xmlns:p14="http://schemas.microsoft.com/office/powerpoint/2010/main" val="21206300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10 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8" y="2341046"/>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7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одной части</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490686" y="5200288"/>
            <a:ext cx="8347702"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Ответами к заданиям 1, 2, 3, 5, 7, 8 являются цифра, последовательность цифр или слово (словосочетание). </a:t>
            </a:r>
          </a:p>
          <a:p>
            <a:r>
              <a:rPr lang="ru-RU" dirty="0">
                <a:solidFill>
                  <a:schemeClr val="tx1"/>
                </a:solidFill>
              </a:rPr>
              <a:t>Задания 4, 9 и 10 предполагают развернутый ответ. </a:t>
            </a:r>
          </a:p>
          <a:p>
            <a:r>
              <a:rPr lang="ru-RU" dirty="0">
                <a:solidFill>
                  <a:schemeClr val="tx1"/>
                </a:solidFill>
              </a:rPr>
              <a:t>Задание 6 предполагает заполнение контурной карты. </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5</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17</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7" y="326553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3 задания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2636205452"/>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0-4</a:t>
                      </a:r>
                    </a:p>
                  </a:txBody>
                  <a:tcPr anchor="ctr"/>
                </a:tc>
                <a:tc>
                  <a:txBody>
                    <a:bodyPr/>
                    <a:lstStyle/>
                    <a:p>
                      <a:pPr algn="ctr"/>
                      <a:r>
                        <a:rPr lang="ru-RU" sz="1600" dirty="0"/>
                        <a:t>5-9</a:t>
                      </a:r>
                    </a:p>
                  </a:txBody>
                  <a:tcPr anchor="ctr"/>
                </a:tc>
                <a:tc>
                  <a:txBody>
                    <a:bodyPr/>
                    <a:lstStyle/>
                    <a:p>
                      <a:pPr algn="ctr"/>
                      <a:r>
                        <a:rPr lang="ru-RU" sz="1600" dirty="0"/>
                        <a:t>10-13</a:t>
                      </a:r>
                    </a:p>
                  </a:txBody>
                  <a:tcPr anchor="ctr"/>
                </a:tc>
                <a:tc>
                  <a:txBody>
                    <a:bodyPr/>
                    <a:lstStyle/>
                    <a:p>
                      <a:pPr algn="ctr"/>
                      <a:r>
                        <a:rPr lang="ru-RU" sz="1600" dirty="0"/>
                        <a:t>14-17</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5236" y="5200288"/>
            <a:ext cx="1263972"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45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9" name="TextBox 18">
            <a:extLst>
              <a:ext uri="{FF2B5EF4-FFF2-40B4-BE49-F238E27FC236}">
                <a16:creationId xmlns:a16="http://schemas.microsoft.com/office/drawing/2014/main" id="{50AD8B21-3EE8-43F0-BD99-9C73268BDC18}"/>
              </a:ext>
            </a:extLst>
          </p:cNvPr>
          <p:cNvSpPr txBox="1"/>
          <p:nvPr/>
        </p:nvSpPr>
        <p:spPr>
          <a:xfrm>
            <a:off x="10879311" y="0"/>
            <a:ext cx="1312689" cy="276999"/>
          </a:xfrm>
          <a:prstGeom prst="rect">
            <a:avLst/>
          </a:prstGeom>
          <a:noFill/>
        </p:spPr>
        <p:txBody>
          <a:bodyPr wrap="square" rtlCol="0">
            <a:spAutoFit/>
          </a:bodyPr>
          <a:lstStyle/>
          <a:p>
            <a:r>
              <a:rPr lang="ru-RU" sz="1200" dirty="0">
                <a:solidFill>
                  <a:schemeClr val="tx2">
                    <a:lumMod val="40000"/>
                    <a:lumOff val="60000"/>
                  </a:schemeClr>
                </a:solidFill>
              </a:rPr>
              <a:t>История, 8 класс</a:t>
            </a:r>
          </a:p>
        </p:txBody>
      </p:sp>
    </p:spTree>
    <p:extLst>
      <p:ext uri="{BB962C8B-B14F-4D97-AF65-F5344CB8AC3E}">
        <p14:creationId xmlns:p14="http://schemas.microsoft.com/office/powerpoint/2010/main" val="357875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dirty="0"/>
              <a:t>Изменение доли участников по качеству знаний («4»+«5») по результатам ВПР  в  2021-2024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389410633"/>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1751591076"/>
              </p:ext>
            </p:extLst>
          </p:nvPr>
        </p:nvGraphicFramePr>
        <p:xfrm>
          <a:off x="0" y="3691468"/>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324A40E-7E70-4BEE-B341-430EF41AF29E}"/>
              </a:ext>
            </a:extLst>
          </p:cNvPr>
          <p:cNvSpPr txBox="1"/>
          <p:nvPr/>
        </p:nvSpPr>
        <p:spPr>
          <a:xfrm>
            <a:off x="10597333" y="13711"/>
            <a:ext cx="1594667" cy="276999"/>
          </a:xfrm>
          <a:prstGeom prst="rect">
            <a:avLst/>
          </a:prstGeom>
          <a:noFill/>
        </p:spPr>
        <p:txBody>
          <a:bodyPr wrap="none" rtlCol="0">
            <a:spAutoFit/>
          </a:bodyPr>
          <a:lstStyle/>
          <a:p>
            <a:r>
              <a:rPr lang="ru-RU" sz="1200" dirty="0">
                <a:solidFill>
                  <a:schemeClr val="tx2">
                    <a:lumMod val="40000"/>
                    <a:lumOff val="60000"/>
                  </a:schemeClr>
                </a:solidFill>
              </a:rPr>
              <a:t>Русский язык, 8 класс</a:t>
            </a:r>
          </a:p>
        </p:txBody>
      </p:sp>
    </p:spTree>
    <p:extLst>
      <p:ext uri="{BB962C8B-B14F-4D97-AF65-F5344CB8AC3E}">
        <p14:creationId xmlns:p14="http://schemas.microsoft.com/office/powerpoint/2010/main" val="26969831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537601930"/>
              </p:ext>
            </p:extLst>
          </p:nvPr>
        </p:nvGraphicFramePr>
        <p:xfrm>
          <a:off x="197708" y="887106"/>
          <a:ext cx="11796583" cy="5443018"/>
        </p:xfrm>
        <a:graphic>
          <a:graphicData uri="http://schemas.openxmlformats.org/drawingml/2006/table">
            <a:tbl>
              <a:tblPr firstRow="1" firstCol="1" lastRow="1" lastCol="1" bandRow="1" bandCol="1">
                <a:noFill/>
                <a:tableStyleId>{5940675A-B579-460E-94D1-54222C63F5DA}</a:tableStyleId>
              </a:tblPr>
              <a:tblGrid>
                <a:gridCol w="586788">
                  <a:extLst>
                    <a:ext uri="{9D8B030D-6E8A-4147-A177-3AD203B41FA5}">
                      <a16:colId xmlns:a16="http://schemas.microsoft.com/office/drawing/2014/main" val="1602300257"/>
                    </a:ext>
                  </a:extLst>
                </a:gridCol>
                <a:gridCol w="11209795">
                  <a:extLst>
                    <a:ext uri="{9D8B030D-6E8A-4147-A177-3AD203B41FA5}">
                      <a16:colId xmlns:a16="http://schemas.microsoft.com/office/drawing/2014/main" val="3427477491"/>
                    </a:ext>
                  </a:extLst>
                </a:gridCol>
              </a:tblGrid>
              <a:tr h="421752">
                <a:tc>
                  <a:txBody>
                    <a:bodyPr/>
                    <a:lstStyle/>
                    <a:p>
                      <a:pPr algn="ctr">
                        <a:lnSpc>
                          <a:spcPct val="115000"/>
                        </a:lnSpc>
                        <a:spcBef>
                          <a:spcPts val="55"/>
                        </a:spcBef>
                        <a:spcAft>
                          <a:spcPts val="0"/>
                        </a:spcAft>
                        <a:tabLst>
                          <a:tab pos="452120" algn="l"/>
                        </a:tabLst>
                      </a:pPr>
                      <a:r>
                        <a:rPr lang="ru-RU" sz="1150" b="1" dirty="0">
                          <a:effectLst/>
                          <a:latin typeface="Montserrat regular"/>
                        </a:rPr>
                        <a:t>№</a:t>
                      </a:r>
                    </a:p>
                    <a:p>
                      <a:pPr algn="ctr">
                        <a:lnSpc>
                          <a:spcPct val="115000"/>
                        </a:lnSpc>
                        <a:spcBef>
                          <a:spcPts val="55"/>
                        </a:spcBef>
                        <a:spcAft>
                          <a:spcPts val="0"/>
                        </a:spcAft>
                        <a:tabLst>
                          <a:tab pos="452120" algn="l"/>
                        </a:tabLst>
                      </a:pPr>
                      <a:r>
                        <a:rPr lang="ru-RU" sz="1150" b="1" dirty="0">
                          <a:effectLst/>
                          <a:latin typeface="Montserrat regular"/>
                        </a:rPr>
                        <a:t>п/п</a:t>
                      </a:r>
                      <a:endParaRPr lang="ru-RU" sz="1150" b="1" dirty="0">
                        <a:effectLst/>
                        <a:latin typeface="Montserrat regular"/>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150" b="1" dirty="0">
                          <a:effectLst/>
                          <a:latin typeface="Montserrat regular"/>
                        </a:rPr>
                        <a:t>Блоки</a:t>
                      </a:r>
                      <a:r>
                        <a:rPr lang="ru-RU" sz="1150" b="1" spc="-35" dirty="0">
                          <a:effectLst/>
                          <a:latin typeface="Montserrat regular"/>
                        </a:rPr>
                        <a:t> </a:t>
                      </a:r>
                      <a:r>
                        <a:rPr lang="ru-RU" sz="1150" b="1" dirty="0" err="1">
                          <a:effectLst/>
                          <a:latin typeface="Montserrat regular"/>
                        </a:rPr>
                        <a:t>ПООП</a:t>
                      </a:r>
                      <a:r>
                        <a:rPr lang="ru-RU" sz="1150" b="1" spc="-35" dirty="0">
                          <a:effectLst/>
                          <a:latin typeface="Montserrat regular"/>
                        </a:rPr>
                        <a:t> </a:t>
                      </a:r>
                      <a:r>
                        <a:rPr lang="ru-RU" sz="1150" b="1" dirty="0" err="1">
                          <a:effectLst/>
                          <a:latin typeface="Montserrat regular"/>
                        </a:rPr>
                        <a:t>НОО</a:t>
                      </a:r>
                      <a:r>
                        <a:rPr lang="ru-RU" sz="1150" b="1" dirty="0">
                          <a:effectLst/>
                          <a:latin typeface="Montserrat regular"/>
                        </a:rPr>
                        <a:t>:</a:t>
                      </a:r>
                      <a:r>
                        <a:rPr lang="ru-RU" sz="1150" b="1" spc="-35" dirty="0">
                          <a:effectLst/>
                          <a:latin typeface="Montserrat regular"/>
                        </a:rPr>
                        <a:t> </a:t>
                      </a:r>
                      <a:r>
                        <a:rPr lang="ru-RU" sz="1150" b="1" dirty="0">
                          <a:effectLst/>
                          <a:latin typeface="Montserrat regular"/>
                        </a:rPr>
                        <a:t>выпускник</a:t>
                      </a:r>
                      <a:r>
                        <a:rPr lang="ru-RU" sz="1150" b="1" spc="-45" dirty="0">
                          <a:effectLst/>
                          <a:latin typeface="Montserrat regular"/>
                        </a:rPr>
                        <a:t> </a:t>
                      </a:r>
                      <a:r>
                        <a:rPr lang="ru-RU" sz="1150" b="1" dirty="0">
                          <a:effectLst/>
                          <a:latin typeface="Montserrat regular"/>
                        </a:rPr>
                        <a:t>научится</a:t>
                      </a:r>
                      <a:r>
                        <a:rPr lang="ru-RU" sz="1150" b="1" spc="-35" dirty="0">
                          <a:effectLst/>
                          <a:latin typeface="Montserrat regular"/>
                        </a:rPr>
                        <a:t> </a:t>
                      </a:r>
                      <a:r>
                        <a:rPr lang="ru-RU" sz="1150" b="1" dirty="0">
                          <a:effectLst/>
                          <a:latin typeface="Montserrat regular"/>
                        </a:rPr>
                        <a:t>/</a:t>
                      </a:r>
                      <a:r>
                        <a:rPr lang="ru-RU" sz="1150" b="1" spc="-20" dirty="0">
                          <a:effectLst/>
                          <a:latin typeface="Montserrat regular"/>
                        </a:rPr>
                        <a:t> </a:t>
                      </a:r>
                      <a:r>
                        <a:rPr lang="ru-RU" sz="1150" b="1" dirty="0">
                          <a:effectLst/>
                          <a:latin typeface="Montserrat regular"/>
                        </a:rPr>
                        <a:t>получит </a:t>
                      </a:r>
                      <a:r>
                        <a:rPr lang="ru-RU" sz="1150" b="1" spc="-285" dirty="0">
                          <a:effectLst/>
                          <a:latin typeface="Montserrat regular"/>
                        </a:rPr>
                        <a:t> </a:t>
                      </a:r>
                      <a:r>
                        <a:rPr lang="ru-RU" sz="1150" b="1" dirty="0">
                          <a:effectLst/>
                          <a:latin typeface="Montserrat regular"/>
                        </a:rPr>
                        <a:t>возможность</a:t>
                      </a:r>
                      <a:r>
                        <a:rPr lang="ru-RU" sz="1150" b="1" spc="-10" dirty="0">
                          <a:effectLst/>
                          <a:latin typeface="Montserrat regular"/>
                        </a:rPr>
                        <a:t> </a:t>
                      </a:r>
                      <a:r>
                        <a:rPr lang="ru-RU" sz="1150" b="1" dirty="0">
                          <a:effectLst/>
                          <a:latin typeface="Montserrat regular"/>
                        </a:rPr>
                        <a:t>научиться</a:t>
                      </a:r>
                      <a:r>
                        <a:rPr lang="ru-RU" sz="1150" b="1" spc="-5" dirty="0">
                          <a:effectLst/>
                          <a:latin typeface="Montserrat regular"/>
                        </a:rPr>
                        <a:t> </a:t>
                      </a:r>
                      <a:r>
                        <a:rPr lang="ru-RU" sz="1150" b="1" dirty="0">
                          <a:effectLst/>
                          <a:latin typeface="Montserrat regular"/>
                        </a:rPr>
                        <a:t>или</a:t>
                      </a:r>
                      <a:r>
                        <a:rPr lang="ru-RU" sz="1150" b="1" spc="-10" dirty="0">
                          <a:effectLst/>
                          <a:latin typeface="Montserrat regular"/>
                        </a:rPr>
                        <a:t> </a:t>
                      </a:r>
                      <a:r>
                        <a:rPr lang="ru-RU" sz="1150" b="1" dirty="0">
                          <a:effectLst/>
                          <a:latin typeface="Montserrat regular"/>
                        </a:rPr>
                        <a:t>проверяемые требования</a:t>
                      </a:r>
                      <a:r>
                        <a:rPr lang="ru-RU" sz="1150" b="1" spc="-20" dirty="0">
                          <a:effectLst/>
                          <a:latin typeface="Montserrat regular"/>
                        </a:rPr>
                        <a:t> </a:t>
                      </a:r>
                      <a:r>
                        <a:rPr lang="ru-RU" sz="1150" b="1" dirty="0">
                          <a:effectLst/>
                          <a:latin typeface="Montserrat regular"/>
                        </a:rPr>
                        <a:t>(умения)</a:t>
                      </a:r>
                      <a:r>
                        <a:rPr lang="ru-RU" sz="1150" b="1" spc="-25" dirty="0">
                          <a:effectLst/>
                          <a:latin typeface="Montserrat regular"/>
                        </a:rPr>
                        <a:t> </a:t>
                      </a:r>
                      <a:r>
                        <a:rPr lang="ru-RU" sz="1150" b="1" dirty="0">
                          <a:effectLst/>
                          <a:latin typeface="Montserrat regular"/>
                        </a:rPr>
                        <a:t>в</a:t>
                      </a:r>
                      <a:r>
                        <a:rPr lang="ru-RU" sz="1150" b="1" spc="-30" dirty="0">
                          <a:effectLst/>
                          <a:latin typeface="Montserrat regular"/>
                        </a:rPr>
                        <a:t> </a:t>
                      </a:r>
                      <a:r>
                        <a:rPr lang="ru-RU" sz="1150" b="1" dirty="0">
                          <a:effectLst/>
                          <a:latin typeface="Montserrat regular"/>
                        </a:rPr>
                        <a:t>соответствии</a:t>
                      </a:r>
                      <a:r>
                        <a:rPr lang="ru-RU" sz="1150" b="1" spc="-20" dirty="0">
                          <a:effectLst/>
                          <a:latin typeface="Montserrat regular"/>
                        </a:rPr>
                        <a:t> </a:t>
                      </a:r>
                      <a:r>
                        <a:rPr lang="ru-RU" sz="1150" b="1" dirty="0">
                          <a:effectLst/>
                          <a:latin typeface="Montserrat regular"/>
                        </a:rPr>
                        <a:t>с</a:t>
                      </a:r>
                      <a:r>
                        <a:rPr lang="ru-RU" sz="1150" b="1" spc="-25" dirty="0">
                          <a:effectLst/>
                          <a:latin typeface="Montserrat regular"/>
                        </a:rPr>
                        <a:t> </a:t>
                      </a:r>
                      <a:r>
                        <a:rPr lang="ru-RU" sz="1150" b="1" dirty="0" err="1">
                          <a:effectLst/>
                          <a:latin typeface="Montserrat regular"/>
                        </a:rPr>
                        <a:t>ФГОС</a:t>
                      </a:r>
                      <a:endParaRPr lang="ru-RU" sz="1150" b="1" dirty="0">
                        <a:effectLst/>
                        <a:latin typeface="Montserrat regular"/>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41962">
                <a:tc>
                  <a:txBody>
                    <a:bodyPr/>
                    <a:lstStyle/>
                    <a:p>
                      <a:pPr algn="ctr">
                        <a:lnSpc>
                          <a:spcPct val="115000"/>
                        </a:lnSpc>
                        <a:spcBef>
                          <a:spcPts val="1200"/>
                        </a:spcBef>
                        <a:spcAft>
                          <a:spcPts val="0"/>
                        </a:spcAft>
                      </a:pPr>
                      <a:r>
                        <a:rPr lang="ru-RU" sz="1200" dirty="0">
                          <a:solidFill>
                            <a:srgbClr val="000000"/>
                          </a:solidFill>
                          <a:effectLst/>
                          <a:latin typeface="Montserrat regular"/>
                          <a:ea typeface="Times New Roman" panose="02020603050405020304" pitchFamily="18" charset="0"/>
                          <a:cs typeface="Times New Roman" panose="02020603050405020304" pitchFamily="18" charset="0"/>
                        </a:rPr>
                        <a:t>1</a:t>
                      </a:r>
                      <a:endParaRPr lang="ru-RU" sz="1200" dirty="0">
                        <a:effectLst/>
                        <a:latin typeface="Montserrat regular"/>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nSpc>
                          <a:spcPct val="107000"/>
                        </a:lnSpc>
                        <a:spcAft>
                          <a:spcPts val="0"/>
                        </a:spcAft>
                      </a:pPr>
                      <a:r>
                        <a:rPr lang="ru-R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Овладение базовыми историческими знаниями, а также представлениями о закономерностях развития человеческого общества в социальной, экономической, политической, научной и культурной сферах. Локализовать во времени хронологические рамки и рубежные события Нового времени как исторической эпохи, основные этапы отечественной и всеобщей истории Нового времени; соотносить хронологию истории России и всеобщей истории в Новое время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392768954"/>
                  </a:ext>
                </a:extLst>
              </a:tr>
              <a:tr h="317777">
                <a:tc>
                  <a:txBody>
                    <a:bodyPr/>
                    <a:lstStyle/>
                    <a:p>
                      <a:pPr algn="ctr">
                        <a:lnSpc>
                          <a:spcPct val="115000"/>
                        </a:lnSpc>
                        <a:spcBef>
                          <a:spcPts val="1200"/>
                        </a:spcBef>
                        <a:spcAft>
                          <a:spcPts val="0"/>
                        </a:spcAft>
                      </a:pPr>
                      <a:r>
                        <a:rPr lang="ru-RU" sz="1200" dirty="0">
                          <a:solidFill>
                            <a:srgbClr val="000000"/>
                          </a:solidFill>
                          <a:effectLst/>
                          <a:latin typeface="Montserrat regular"/>
                          <a:ea typeface="Times New Roman" panose="02020603050405020304" pitchFamily="18" charset="0"/>
                          <a:cs typeface="Times New Roman" panose="02020603050405020304" pitchFamily="18" charset="0"/>
                        </a:rPr>
                        <a:t>2</a:t>
                      </a:r>
                      <a:endParaRPr lang="ru-RU" sz="1200" dirty="0">
                        <a:effectLst/>
                        <a:latin typeface="Montserrat regular"/>
                        <a:ea typeface="Times New Roman" panose="02020603050405020304" pitchFamily="18" charset="0"/>
                        <a:cs typeface="Times New Roman" panose="02020603050405020304" pitchFamily="18" charset="0"/>
                      </a:endParaRPr>
                    </a:p>
                  </a:txBody>
                  <a:tcPr marL="68580" marR="68580" marT="0" marB="0" anchor="ctr">
                    <a:noFill/>
                  </a:tcPr>
                </a:tc>
                <a:tc rowSpan="2">
                  <a:txBody>
                    <a:bodyPr/>
                    <a:lstStyle/>
                    <a:p>
                      <a:pPr>
                        <a:lnSpc>
                          <a:spcPct val="107000"/>
                        </a:lnSpc>
                        <a:spcAft>
                          <a:spcPts val="0"/>
                        </a:spcAft>
                      </a:pPr>
                      <a:r>
                        <a:rPr lang="ru-R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Умение создавать, применять и преобразовывать знаки и символы, модели и схемы для решения учебных и познавательных задач. Овладение базовыми историческими знаниями, а также представлениями о закономерностях развития человеческого общества в социальной, экономической, политической, научной и культурной сферах. Умение работать с письменными, изобразительными и вещественными историческими источниками, понимать и интерпретировать содержащуюся в них информацию</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067784926"/>
                  </a:ext>
                </a:extLst>
              </a:tr>
              <a:tr h="41962">
                <a:tc>
                  <a:txBody>
                    <a:bodyPr/>
                    <a:lstStyle/>
                    <a:p>
                      <a:pPr algn="ctr">
                        <a:lnSpc>
                          <a:spcPct val="115000"/>
                        </a:lnSpc>
                        <a:spcBef>
                          <a:spcPts val="1200"/>
                        </a:spcBef>
                        <a:spcAft>
                          <a:spcPts val="0"/>
                        </a:spcAft>
                      </a:pPr>
                      <a:r>
                        <a:rPr lang="ru-RU" sz="1200" dirty="0">
                          <a:solidFill>
                            <a:srgbClr val="000000"/>
                          </a:solidFill>
                          <a:effectLst/>
                          <a:latin typeface="Montserrat regular"/>
                          <a:ea typeface="Times New Roman" panose="02020603050405020304" pitchFamily="18" charset="0"/>
                          <a:cs typeface="Times New Roman" panose="02020603050405020304" pitchFamily="18" charset="0"/>
                        </a:rPr>
                        <a:t>3</a:t>
                      </a:r>
                      <a:endParaRPr lang="ru-RU" sz="1200" dirty="0">
                        <a:effectLst/>
                        <a:latin typeface="Montserrat regular"/>
                        <a:ea typeface="Times New Roman" panose="02020603050405020304" pitchFamily="18" charset="0"/>
                        <a:cs typeface="Times New Roman" panose="02020603050405020304" pitchFamily="18" charset="0"/>
                      </a:endParaRPr>
                    </a:p>
                  </a:txBody>
                  <a:tcPr marL="68580" marR="68580" marT="0" marB="0" anchor="ctr">
                    <a:noFill/>
                  </a:tcPr>
                </a:tc>
                <a:tc vMerge="1">
                  <a:txBody>
                    <a:bodyPr/>
                    <a:lstStyle/>
                    <a:p>
                      <a:pPr>
                        <a:lnSpc>
                          <a:spcPct val="107000"/>
                        </a:lnSpc>
                        <a:spcAft>
                          <a:spcPts val="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574819962"/>
                  </a:ext>
                </a:extLst>
              </a:tr>
              <a:tr h="41962">
                <a:tc>
                  <a:txBody>
                    <a:bodyPr/>
                    <a:lstStyle/>
                    <a:p>
                      <a:pPr algn="ctr">
                        <a:lnSpc>
                          <a:spcPct val="115000"/>
                        </a:lnSpc>
                        <a:spcBef>
                          <a:spcPts val="1200"/>
                        </a:spcBef>
                        <a:spcAft>
                          <a:spcPts val="0"/>
                        </a:spcAft>
                      </a:pPr>
                      <a:r>
                        <a:rPr lang="ru-RU" sz="1200" dirty="0">
                          <a:solidFill>
                            <a:srgbClr val="000000"/>
                          </a:solidFill>
                          <a:effectLst/>
                          <a:latin typeface="Montserrat regular"/>
                          <a:ea typeface="Times New Roman" panose="02020603050405020304" pitchFamily="18" charset="0"/>
                          <a:cs typeface="Times New Roman" panose="02020603050405020304" pitchFamily="18" charset="0"/>
                        </a:rPr>
                        <a:t>4</a:t>
                      </a:r>
                      <a:endParaRPr lang="ru-RU" sz="1200" dirty="0">
                        <a:effectLst/>
                        <a:latin typeface="Montserrat regular"/>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nSpc>
                          <a:spcPct val="107000"/>
                        </a:lnSpc>
                        <a:spcAft>
                          <a:spcPts val="0"/>
                        </a:spcAft>
                      </a:pPr>
                      <a:r>
                        <a:rPr lang="ru-R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Смысловое чтение. Умения искать, анализировать, сопоставлять и оценивать содержащуюся в различных источниках информацию о событиях и явлениях прошлого и настоящего. Умение искать, анализировать, систематизировать и оценивать историческую информацию различных исторических и современных источников, раскрывая ее социальную принадлежность и познавательную ценность</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56756613"/>
                  </a:ext>
                </a:extLst>
              </a:tr>
              <a:tr h="366451">
                <a:tc>
                  <a:txBody>
                    <a:bodyPr/>
                    <a:lstStyle/>
                    <a:p>
                      <a:pPr algn="ctr">
                        <a:lnSpc>
                          <a:spcPct val="115000"/>
                        </a:lnSpc>
                        <a:spcBef>
                          <a:spcPts val="1200"/>
                        </a:spcBef>
                        <a:spcAft>
                          <a:spcPts val="0"/>
                        </a:spcAft>
                      </a:pPr>
                      <a:r>
                        <a:rPr lang="ru-RU" sz="1200" dirty="0">
                          <a:solidFill>
                            <a:srgbClr val="000000"/>
                          </a:solidFill>
                          <a:effectLst/>
                          <a:latin typeface="Montserrat regular"/>
                          <a:ea typeface="Times New Roman" panose="02020603050405020304" pitchFamily="18" charset="0"/>
                          <a:cs typeface="Times New Roman" panose="02020603050405020304" pitchFamily="18" charset="0"/>
                        </a:rPr>
                        <a:t>5</a:t>
                      </a:r>
                      <a:endParaRPr lang="ru-RU" sz="1200" dirty="0">
                        <a:effectLst/>
                        <a:latin typeface="Montserrat regular"/>
                        <a:ea typeface="Times New Roman" panose="02020603050405020304" pitchFamily="18" charset="0"/>
                        <a:cs typeface="Times New Roman" panose="02020603050405020304" pitchFamily="18" charset="0"/>
                      </a:endParaRPr>
                    </a:p>
                  </a:txBody>
                  <a:tcPr marL="68580" marR="68580" marT="0" marB="0" anchor="ctr">
                    <a:noFill/>
                  </a:tcPr>
                </a:tc>
                <a:tc rowSpan="2">
                  <a:txBody>
                    <a:bodyPr/>
                    <a:lstStyle/>
                    <a:p>
                      <a:pPr>
                        <a:lnSpc>
                          <a:spcPct val="107000"/>
                        </a:lnSpc>
                        <a:spcAft>
                          <a:spcPts val="0"/>
                        </a:spcAft>
                      </a:pPr>
                      <a:r>
                        <a:rPr lang="ru-R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Умение создавать, применять и преобразовывать знаки и символы, модели и схемы для решения учебных и познавательных задач. Овладение базовыми историческими знаниями, а также представлениями о закономерностях развития человеческого общества в социальной, экономической, политической, научной и культурной сферах. Использовать историческую карту как источник информации о границах России и других государств в Новое время, об основных процессах социально-экономического развития, о местах важнейших событий, направлениях значительных передвижений – походов, завоеваний, колонизации и др.</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43452799"/>
                  </a:ext>
                </a:extLst>
              </a:tr>
              <a:tr h="41962">
                <a:tc>
                  <a:txBody>
                    <a:bodyPr/>
                    <a:lstStyle/>
                    <a:p>
                      <a:pPr algn="ctr">
                        <a:lnSpc>
                          <a:spcPct val="115000"/>
                        </a:lnSpc>
                        <a:spcBef>
                          <a:spcPts val="1200"/>
                        </a:spcBef>
                        <a:spcAft>
                          <a:spcPts val="0"/>
                        </a:spcAft>
                      </a:pPr>
                      <a:r>
                        <a:rPr lang="ru-RU" sz="1200" dirty="0">
                          <a:solidFill>
                            <a:srgbClr val="000000"/>
                          </a:solidFill>
                          <a:effectLst/>
                          <a:latin typeface="Montserrat regular"/>
                          <a:ea typeface="Times New Roman" panose="02020603050405020304" pitchFamily="18" charset="0"/>
                          <a:cs typeface="Times New Roman" panose="02020603050405020304" pitchFamily="18" charset="0"/>
                        </a:rPr>
                        <a:t>6</a:t>
                      </a:r>
                      <a:endParaRPr lang="ru-RU" sz="1200" dirty="0">
                        <a:effectLst/>
                        <a:latin typeface="Montserrat regular"/>
                        <a:ea typeface="Times New Roman" panose="02020603050405020304" pitchFamily="18" charset="0"/>
                        <a:cs typeface="Times New Roman" panose="02020603050405020304" pitchFamily="18" charset="0"/>
                      </a:endParaRPr>
                    </a:p>
                  </a:txBody>
                  <a:tcPr marL="68580" marR="68580" marT="0" marB="0" anchor="ctr">
                    <a:noFill/>
                  </a:tcPr>
                </a:tc>
                <a:tc vMerge="1">
                  <a:txBody>
                    <a:bodyPr/>
                    <a:lstStyle/>
                    <a:p>
                      <a:pPr>
                        <a:lnSpc>
                          <a:spcPct val="107000"/>
                        </a:lnSpc>
                        <a:spcAft>
                          <a:spcPts val="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71059244"/>
                  </a:ext>
                </a:extLst>
              </a:tr>
              <a:tr h="253068">
                <a:tc>
                  <a:txBody>
                    <a:bodyPr/>
                    <a:lstStyle/>
                    <a:p>
                      <a:pPr algn="ctr">
                        <a:lnSpc>
                          <a:spcPct val="115000"/>
                        </a:lnSpc>
                        <a:spcBef>
                          <a:spcPts val="1200"/>
                        </a:spcBef>
                        <a:spcAft>
                          <a:spcPts val="0"/>
                        </a:spcAft>
                      </a:pPr>
                      <a:r>
                        <a:rPr lang="ru-RU" sz="1200" dirty="0">
                          <a:solidFill>
                            <a:srgbClr val="000000"/>
                          </a:solidFill>
                          <a:effectLst/>
                          <a:latin typeface="Montserrat regular"/>
                          <a:ea typeface="Times New Roman" panose="02020603050405020304" pitchFamily="18" charset="0"/>
                          <a:cs typeface="Times New Roman" panose="02020603050405020304" pitchFamily="18" charset="0"/>
                        </a:rPr>
                        <a:t>7</a:t>
                      </a:r>
                      <a:endParaRPr lang="ru-RU" sz="1200" dirty="0">
                        <a:effectLst/>
                        <a:latin typeface="Montserrat regular"/>
                        <a:ea typeface="Times New Roman" panose="02020603050405020304" pitchFamily="18" charset="0"/>
                        <a:cs typeface="Times New Roman" panose="02020603050405020304" pitchFamily="18" charset="0"/>
                      </a:endParaRPr>
                    </a:p>
                  </a:txBody>
                  <a:tcPr marL="68580" marR="68580" marT="0" marB="0" anchor="ctr">
                    <a:noFill/>
                  </a:tcPr>
                </a:tc>
                <a:tc rowSpan="2">
                  <a:txBody>
                    <a:bodyPr/>
                    <a:lstStyle/>
                    <a:p>
                      <a:pPr>
                        <a:lnSpc>
                          <a:spcPct val="107000"/>
                        </a:lnSpc>
                        <a:spcAft>
                          <a:spcPts val="0"/>
                        </a:spcAft>
                      </a:pPr>
                      <a:r>
                        <a:rPr lang="ru-R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Умение создавать, применять и преобразовывать знаки и символы, модели и схемы для решения учебных и познавательных задач. Овладение базовыми историческими знаниями, а также представлениями о закономерностях развития человеческого общества в социальной, экономической, политической, научной и культурной сферах. Умение работать с письменными, изобразительными и вещественными историческими источниками, понимать и интерпретировать содержащуюся в них информацию</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258273726"/>
                  </a:ext>
                </a:extLst>
              </a:tr>
              <a:tr h="41962">
                <a:tc>
                  <a:txBody>
                    <a:bodyPr/>
                    <a:lstStyle/>
                    <a:p>
                      <a:pPr algn="ctr">
                        <a:lnSpc>
                          <a:spcPct val="115000"/>
                        </a:lnSpc>
                        <a:spcBef>
                          <a:spcPts val="1200"/>
                        </a:spcBef>
                        <a:spcAft>
                          <a:spcPts val="0"/>
                        </a:spcAft>
                      </a:pPr>
                      <a:r>
                        <a:rPr lang="ru-RU" sz="1200" dirty="0">
                          <a:solidFill>
                            <a:srgbClr val="000000"/>
                          </a:solidFill>
                          <a:effectLst/>
                          <a:latin typeface="Montserrat regular"/>
                          <a:ea typeface="Times New Roman" panose="02020603050405020304" pitchFamily="18" charset="0"/>
                          <a:cs typeface="Times New Roman" panose="02020603050405020304" pitchFamily="18" charset="0"/>
                        </a:rPr>
                        <a:t>8</a:t>
                      </a:r>
                      <a:endParaRPr lang="ru-RU" sz="1200" dirty="0">
                        <a:effectLst/>
                        <a:latin typeface="Montserrat regular"/>
                        <a:ea typeface="Times New Roman" panose="02020603050405020304" pitchFamily="18" charset="0"/>
                        <a:cs typeface="Times New Roman" panose="02020603050405020304" pitchFamily="18" charset="0"/>
                      </a:endParaRPr>
                    </a:p>
                  </a:txBody>
                  <a:tcPr marL="68580" marR="68580" marT="0" marB="0" anchor="ctr">
                    <a:noFill/>
                  </a:tcPr>
                </a:tc>
                <a:tc vMerge="1">
                  <a:txBody>
                    <a:bodyPr/>
                    <a:lstStyle/>
                    <a:p>
                      <a:pPr>
                        <a:lnSpc>
                          <a:spcPct val="107000"/>
                        </a:lnSpc>
                        <a:spcAft>
                          <a:spcPts val="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39288966"/>
                  </a:ext>
                </a:extLst>
              </a:tr>
              <a:tr h="216828">
                <a:tc>
                  <a:txBody>
                    <a:bodyPr/>
                    <a:lstStyle/>
                    <a:p>
                      <a:pPr algn="ctr">
                        <a:lnSpc>
                          <a:spcPct val="115000"/>
                        </a:lnSpc>
                        <a:spcBef>
                          <a:spcPts val="1200"/>
                        </a:spcBef>
                        <a:spcAft>
                          <a:spcPts val="0"/>
                        </a:spcAft>
                      </a:pPr>
                      <a:r>
                        <a:rPr lang="ru-RU" sz="1200" dirty="0">
                          <a:solidFill>
                            <a:srgbClr val="000000"/>
                          </a:solidFill>
                          <a:effectLst/>
                          <a:latin typeface="Montserrat regular"/>
                          <a:ea typeface="Times New Roman" panose="02020603050405020304" pitchFamily="18" charset="0"/>
                          <a:cs typeface="Times New Roman" panose="02020603050405020304" pitchFamily="18" charset="0"/>
                        </a:rPr>
                        <a:t>9</a:t>
                      </a:r>
                      <a:endParaRPr lang="ru-RU" sz="1200" dirty="0">
                        <a:effectLst/>
                        <a:latin typeface="Montserrat regular"/>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nSpc>
                          <a:spcPct val="107000"/>
                        </a:lnSpc>
                        <a:spcAft>
                          <a:spcPts val="0"/>
                        </a:spcAft>
                      </a:pPr>
                      <a:r>
                        <a:rPr lang="ru-R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Способность определять и аргументировать свое отношение к содержащейся в различных источниках информации о событиях и явлениях прошлого и настоящего. Умение искать, анализировать, систематизировать и оценивать историческую информацию различных исторических и современных источников, раскрывая ее социальную принадлежность и познавательную ценность; способность определять и аргументировать свое отношение к ней</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572328884"/>
                  </a:ext>
                </a:extLst>
              </a:tr>
              <a:tr h="216828">
                <a:tc>
                  <a:txBody>
                    <a:bodyPr/>
                    <a:lstStyle/>
                    <a:p>
                      <a:pPr algn="ctr">
                        <a:lnSpc>
                          <a:spcPct val="115000"/>
                        </a:lnSpc>
                        <a:spcBef>
                          <a:spcPts val="1200"/>
                        </a:spcBef>
                        <a:spcAft>
                          <a:spcPts val="0"/>
                        </a:spcAft>
                      </a:pPr>
                      <a:r>
                        <a:rPr lang="ru-RU" sz="1200" dirty="0">
                          <a:effectLst/>
                          <a:latin typeface="Montserrat regular"/>
                          <a:ea typeface="Times New Roman" panose="02020603050405020304" pitchFamily="18" charset="0"/>
                          <a:cs typeface="Times New Roman" panose="02020603050405020304" pitchFamily="18" charset="0"/>
                        </a:rPr>
                        <a:t>10</a:t>
                      </a:r>
                    </a:p>
                  </a:txBody>
                  <a:tcPr marL="68580" marR="68580" marT="0" marB="0" anchor="ctr">
                    <a:noFill/>
                  </a:tcPr>
                </a:tc>
                <a:tc>
                  <a:txBody>
                    <a:bodyPr/>
                    <a:lstStyle/>
                    <a:p>
                      <a:pPr>
                        <a:lnSpc>
                          <a:spcPct val="107000"/>
                        </a:lnSpc>
                        <a:spcAft>
                          <a:spcPts val="0"/>
                        </a:spcAft>
                      </a:pPr>
                      <a:r>
                        <a:rPr lang="ru-R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Умение осознанно использовать речевые средства в соответствии с задачей коммуникации; владение устной и письменной речью, монологической контекстной речью. Умение оценивать правильность выполнения учебной задачи, собственные возможности ее решения. Владение опытом историко-культурного, цивилизационного подхода к оценке социальных явлений, современных глобальных процессов. Сформированность основ гражданской, </a:t>
                      </a:r>
                      <a:r>
                        <a:rPr lang="ru-RU"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этнонациональной</a:t>
                      </a:r>
                      <a:r>
                        <a:rPr lang="ru-R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социальной, культурной самоидентификации личности обучающегося. Реализация историко-культурологического подхода, формирующего способности к межкультурному диалогу, восприятию и бережному отношению к культурному наследию Родины</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198226242"/>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4" name="TextBox 3">
            <a:extLst>
              <a:ext uri="{FF2B5EF4-FFF2-40B4-BE49-F238E27FC236}">
                <a16:creationId xmlns:a16="http://schemas.microsoft.com/office/drawing/2014/main" id="{877A7B32-3CCB-40DB-94A8-B68D56EEFC05}"/>
              </a:ext>
            </a:extLst>
          </p:cNvPr>
          <p:cNvSpPr txBox="1"/>
          <p:nvPr/>
        </p:nvSpPr>
        <p:spPr>
          <a:xfrm>
            <a:off x="10879311" y="0"/>
            <a:ext cx="1312689" cy="276999"/>
          </a:xfrm>
          <a:prstGeom prst="rect">
            <a:avLst/>
          </a:prstGeom>
          <a:noFill/>
        </p:spPr>
        <p:txBody>
          <a:bodyPr wrap="square" rtlCol="0">
            <a:spAutoFit/>
          </a:bodyPr>
          <a:lstStyle/>
          <a:p>
            <a:r>
              <a:rPr lang="ru-RU" sz="1200" dirty="0">
                <a:solidFill>
                  <a:schemeClr val="tx2">
                    <a:lumMod val="40000"/>
                    <a:lumOff val="60000"/>
                  </a:schemeClr>
                </a:solidFill>
              </a:rPr>
              <a:t>История, 8 класс</a:t>
            </a:r>
          </a:p>
        </p:txBody>
      </p:sp>
    </p:spTree>
    <p:extLst>
      <p:ext uri="{BB962C8B-B14F-4D97-AF65-F5344CB8AC3E}">
        <p14:creationId xmlns:p14="http://schemas.microsoft.com/office/powerpoint/2010/main" val="26798967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dirty="0"/>
              <a:t>Изменение доли участников по качеству знаний («4»+«5») по результатам ВПР в  2021-2024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669620012"/>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1590638542"/>
              </p:ext>
            </p:extLst>
          </p:nvPr>
        </p:nvGraphicFramePr>
        <p:xfrm>
          <a:off x="0" y="3656001"/>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1ADD9FE-CE59-4C3A-865F-081A0C983CC5}"/>
              </a:ext>
            </a:extLst>
          </p:cNvPr>
          <p:cNvSpPr txBox="1"/>
          <p:nvPr/>
        </p:nvSpPr>
        <p:spPr>
          <a:xfrm>
            <a:off x="10879311" y="0"/>
            <a:ext cx="1312689" cy="276999"/>
          </a:xfrm>
          <a:prstGeom prst="rect">
            <a:avLst/>
          </a:prstGeom>
          <a:noFill/>
        </p:spPr>
        <p:txBody>
          <a:bodyPr wrap="square" rtlCol="0">
            <a:spAutoFit/>
          </a:bodyPr>
          <a:lstStyle/>
          <a:p>
            <a:r>
              <a:rPr lang="ru-RU" sz="1200" dirty="0">
                <a:solidFill>
                  <a:schemeClr val="tx2">
                    <a:lumMod val="40000"/>
                    <a:lumOff val="60000"/>
                  </a:schemeClr>
                </a:solidFill>
              </a:rPr>
              <a:t>История, 8 класс</a:t>
            </a:r>
          </a:p>
        </p:txBody>
      </p:sp>
    </p:spTree>
    <p:extLst>
      <p:ext uri="{BB962C8B-B14F-4D97-AF65-F5344CB8AC3E}">
        <p14:creationId xmlns:p14="http://schemas.microsoft.com/office/powerpoint/2010/main" val="35357268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2905660292"/>
              </p:ext>
            </p:extLst>
          </p:nvPr>
        </p:nvGraphicFramePr>
        <p:xfrm>
          <a:off x="409575" y="723900"/>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67841" y="6340614"/>
            <a:ext cx="329501"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69763" y="6588111"/>
            <a:ext cx="327574" cy="194414"/>
          </a:xfrm>
          <a:prstGeom prst="rect">
            <a:avLst/>
          </a:prstGeom>
          <a:solidFill>
            <a:schemeClr val="accent2">
              <a:lumMod val="60000"/>
              <a:lumOff val="40000"/>
            </a:schemeClr>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67835" y="6077441"/>
            <a:ext cx="329512"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435D9B63-FDEE-4A2A-A587-A5FB4B5B4030}"/>
              </a:ext>
            </a:extLst>
          </p:cNvPr>
          <p:cNvSpPr txBox="1"/>
          <p:nvPr/>
        </p:nvSpPr>
        <p:spPr>
          <a:xfrm>
            <a:off x="10879311" y="0"/>
            <a:ext cx="1312689" cy="276999"/>
          </a:xfrm>
          <a:prstGeom prst="rect">
            <a:avLst/>
          </a:prstGeom>
          <a:noFill/>
        </p:spPr>
        <p:txBody>
          <a:bodyPr wrap="square" rtlCol="0">
            <a:spAutoFit/>
          </a:bodyPr>
          <a:lstStyle/>
          <a:p>
            <a:r>
              <a:rPr lang="ru-RU" sz="1200" dirty="0">
                <a:solidFill>
                  <a:schemeClr val="tx2">
                    <a:lumMod val="40000"/>
                    <a:lumOff val="60000"/>
                  </a:schemeClr>
                </a:solidFill>
              </a:rPr>
              <a:t>История, 8 класс</a:t>
            </a:r>
          </a:p>
        </p:txBody>
      </p:sp>
    </p:spTree>
    <p:extLst>
      <p:ext uri="{BB962C8B-B14F-4D97-AF65-F5344CB8AC3E}">
        <p14:creationId xmlns:p14="http://schemas.microsoft.com/office/powerpoint/2010/main" val="13290707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2760028402"/>
              </p:ext>
            </p:extLst>
          </p:nvPr>
        </p:nvGraphicFramePr>
        <p:xfrm>
          <a:off x="139546" y="3149147"/>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8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462535</a:t>
                      </a:r>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ru-RU" sz="1400" dirty="0"/>
                        <a:t>5792</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963988114"/>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632272D-2335-4325-9EBF-19DA257F8277}"/>
              </a:ext>
            </a:extLst>
          </p:cNvPr>
          <p:cNvSpPr txBox="1"/>
          <p:nvPr/>
        </p:nvSpPr>
        <p:spPr>
          <a:xfrm>
            <a:off x="10879311" y="0"/>
            <a:ext cx="1312689" cy="276999"/>
          </a:xfrm>
          <a:prstGeom prst="rect">
            <a:avLst/>
          </a:prstGeom>
          <a:noFill/>
        </p:spPr>
        <p:txBody>
          <a:bodyPr wrap="square" rtlCol="0">
            <a:spAutoFit/>
          </a:bodyPr>
          <a:lstStyle/>
          <a:p>
            <a:r>
              <a:rPr lang="ru-RU" sz="1200" dirty="0">
                <a:solidFill>
                  <a:schemeClr val="tx2">
                    <a:lumMod val="40000"/>
                    <a:lumOff val="60000"/>
                  </a:schemeClr>
                </a:solidFill>
              </a:rPr>
              <a:t>История, 8 класс</a:t>
            </a:r>
          </a:p>
        </p:txBody>
      </p:sp>
    </p:spTree>
    <p:extLst>
      <p:ext uri="{BB962C8B-B14F-4D97-AF65-F5344CB8AC3E}">
        <p14:creationId xmlns:p14="http://schemas.microsoft.com/office/powerpoint/2010/main" val="9971925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1342204861"/>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540244" y="4701088"/>
            <a:ext cx="274024" cy="2880470"/>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476649" y="5067172"/>
            <a:ext cx="291895" cy="2130427"/>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117006" y="5079086"/>
            <a:ext cx="303806" cy="2130427"/>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582049" y="4655185"/>
            <a:ext cx="190830" cy="2946706"/>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2317593" y="6315422"/>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321732" y="6345377"/>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7898076" y="6369241"/>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346371" y="6315422"/>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E7922C56-DDD6-4C34-83C4-9B9145FDC13A}"/>
              </a:ext>
            </a:extLst>
          </p:cNvPr>
          <p:cNvSpPr txBox="1"/>
          <p:nvPr/>
        </p:nvSpPr>
        <p:spPr>
          <a:xfrm>
            <a:off x="10879311" y="0"/>
            <a:ext cx="1312689" cy="276999"/>
          </a:xfrm>
          <a:prstGeom prst="rect">
            <a:avLst/>
          </a:prstGeom>
          <a:noFill/>
        </p:spPr>
        <p:txBody>
          <a:bodyPr wrap="square" rtlCol="0">
            <a:spAutoFit/>
          </a:bodyPr>
          <a:lstStyle/>
          <a:p>
            <a:r>
              <a:rPr lang="ru-RU" sz="1200" dirty="0">
                <a:solidFill>
                  <a:schemeClr val="tx2">
                    <a:lumMod val="40000"/>
                    <a:lumOff val="60000"/>
                  </a:schemeClr>
                </a:solidFill>
              </a:rPr>
              <a:t>История, 8 класс</a:t>
            </a:r>
          </a:p>
        </p:txBody>
      </p:sp>
    </p:spTree>
    <p:extLst>
      <p:ext uri="{BB962C8B-B14F-4D97-AF65-F5344CB8AC3E}">
        <p14:creationId xmlns:p14="http://schemas.microsoft.com/office/powerpoint/2010/main" val="15534952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3875351140"/>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42BF722-1CC1-4B56-A428-BC63C52DD0C1}"/>
              </a:ext>
            </a:extLst>
          </p:cNvPr>
          <p:cNvSpPr txBox="1"/>
          <p:nvPr/>
        </p:nvSpPr>
        <p:spPr>
          <a:xfrm>
            <a:off x="10879311" y="0"/>
            <a:ext cx="1312689" cy="276999"/>
          </a:xfrm>
          <a:prstGeom prst="rect">
            <a:avLst/>
          </a:prstGeom>
          <a:noFill/>
        </p:spPr>
        <p:txBody>
          <a:bodyPr wrap="square" rtlCol="0">
            <a:spAutoFit/>
          </a:bodyPr>
          <a:lstStyle/>
          <a:p>
            <a:r>
              <a:rPr lang="ru-RU" sz="1200" dirty="0">
                <a:solidFill>
                  <a:schemeClr val="tx2">
                    <a:lumMod val="40000"/>
                    <a:lumOff val="60000"/>
                  </a:schemeClr>
                </a:solidFill>
              </a:rPr>
              <a:t>История, 8 класс</a:t>
            </a:r>
          </a:p>
        </p:txBody>
      </p:sp>
    </p:spTree>
    <p:extLst>
      <p:ext uri="{BB962C8B-B14F-4D97-AF65-F5344CB8AC3E}">
        <p14:creationId xmlns:p14="http://schemas.microsoft.com/office/powerpoint/2010/main" val="27733602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mc:Choice xmlns:cx1="http://schemas.microsoft.com/office/drawing/2015/9/8/chartex" Requires="cx1">
          <p:graphicFrame>
            <p:nvGraphicFramePr>
              <p:cNvPr id="5" name="Диаграмма 4">
                <a:extLst>
                  <a:ext uri="{FF2B5EF4-FFF2-40B4-BE49-F238E27FC236}">
                    <a16:creationId xmlns:a16="http://schemas.microsoft.com/office/drawing/2014/main" id="{55915916-03FC-45F2-9F5F-51A6D2B549C2}"/>
                  </a:ext>
                </a:extLst>
              </p:cNvPr>
              <p:cNvGraphicFramePr/>
              <p:nvPr>
                <p:extLst>
                  <p:ext uri="{D42A27DB-BD31-4B8C-83A1-F6EECF244321}">
                    <p14:modId xmlns:p14="http://schemas.microsoft.com/office/powerpoint/2010/main" val="3005178558"/>
                  </p:ext>
                </p:extLst>
              </p:nvPr>
            </p:nvGraphicFramePr>
            <p:xfrm>
              <a:off x="1560353" y="1397756"/>
              <a:ext cx="8447796" cy="3642293"/>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5" name="Диаграмма 4">
                <a:extLst>
                  <a:ext uri="{FF2B5EF4-FFF2-40B4-BE49-F238E27FC236}">
                    <a16:creationId xmlns:a16="http://schemas.microsoft.com/office/drawing/2014/main" id="{55915916-03FC-45F2-9F5F-51A6D2B549C2}"/>
                  </a:ext>
                </a:extLst>
              </p:cNvPr>
              <p:cNvPicPr>
                <a:picLocks noGrp="1" noRot="1" noChangeAspect="1" noMove="1" noResize="1" noEditPoints="1" noAdjustHandles="1" noChangeArrowheads="1" noChangeShapeType="1"/>
              </p:cNvPicPr>
              <p:nvPr/>
            </p:nvPicPr>
            <p:blipFill>
              <a:blip r:embed="rId3"/>
              <a:stretch>
                <a:fillRect/>
              </a:stretch>
            </p:blipFill>
            <p:spPr>
              <a:xfrm>
                <a:off x="1560353" y="1397756"/>
                <a:ext cx="8447796" cy="3642293"/>
              </a:xfrm>
              <a:prstGeom prst="rect">
                <a:avLst/>
              </a:prstGeom>
            </p:spPr>
          </p:pic>
        </mc:Fallback>
      </mc:AlternateContent>
      <p:sp>
        <p:nvSpPr>
          <p:cNvPr id="4" name="TextBox 3">
            <a:extLst>
              <a:ext uri="{FF2B5EF4-FFF2-40B4-BE49-F238E27FC236}">
                <a16:creationId xmlns:a16="http://schemas.microsoft.com/office/drawing/2014/main" id="{4060B8BB-1BAC-4492-AC77-CEBC5DAB56A5}"/>
              </a:ext>
            </a:extLst>
          </p:cNvPr>
          <p:cNvSpPr txBox="1"/>
          <p:nvPr/>
        </p:nvSpPr>
        <p:spPr>
          <a:xfrm>
            <a:off x="10879311" y="0"/>
            <a:ext cx="1312689" cy="276999"/>
          </a:xfrm>
          <a:prstGeom prst="rect">
            <a:avLst/>
          </a:prstGeom>
          <a:noFill/>
        </p:spPr>
        <p:txBody>
          <a:bodyPr wrap="square" rtlCol="0">
            <a:spAutoFit/>
          </a:bodyPr>
          <a:lstStyle/>
          <a:p>
            <a:r>
              <a:rPr lang="ru-RU" sz="1200" dirty="0">
                <a:solidFill>
                  <a:schemeClr val="tx2">
                    <a:lumMod val="40000"/>
                    <a:lumOff val="60000"/>
                  </a:schemeClr>
                </a:solidFill>
              </a:rPr>
              <a:t>История, 8 класс</a:t>
            </a:r>
          </a:p>
        </p:txBody>
      </p:sp>
    </p:spTree>
    <p:extLst>
      <p:ext uri="{BB962C8B-B14F-4D97-AF65-F5344CB8AC3E}">
        <p14:creationId xmlns:p14="http://schemas.microsoft.com/office/powerpoint/2010/main" val="26309751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истории в  8 классах приняло участие </a:t>
            </a:r>
            <a:r>
              <a:rPr lang="ru-RU" sz="2800" b="1" dirty="0">
                <a:latin typeface="+mn-lt"/>
              </a:rPr>
              <a:t>5792</a:t>
            </a:r>
            <a:r>
              <a:rPr lang="ru-RU" sz="2800" dirty="0">
                <a:latin typeface="+mn-lt"/>
              </a:rPr>
              <a:t> человека.</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(получили «2») </a:t>
            </a:r>
            <a:r>
              <a:rPr lang="ru-RU" sz="2800" b="1" dirty="0">
                <a:latin typeface="+mn-lt"/>
              </a:rPr>
              <a:t>292</a:t>
            </a:r>
            <a:r>
              <a:rPr lang="ru-RU" sz="2800" dirty="0">
                <a:latin typeface="+mn-lt"/>
              </a:rPr>
              <a:t> участников (</a:t>
            </a:r>
            <a:r>
              <a:rPr lang="ru-RU" sz="2800" b="1" dirty="0">
                <a:latin typeface="+mn-lt"/>
              </a:rPr>
              <a:t>5,04</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ru-RU" sz="2800" b="1" dirty="0">
                <a:latin typeface="+mn-lt"/>
              </a:rPr>
              <a:t>49,24 </a:t>
            </a:r>
            <a:r>
              <a:rPr lang="ru-RU" sz="2800" dirty="0">
                <a:latin typeface="+mn-lt"/>
              </a:rPr>
              <a:t>% участников показали качество знаний (получили «4» и «5»)         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a:t>
            </a:r>
            <a:r>
              <a:rPr lang="ru-RU" sz="2800" b="1" dirty="0">
                <a:latin typeface="+mn-lt"/>
              </a:rPr>
              <a:t>6, 9, 10.</a:t>
            </a:r>
            <a:endParaRPr lang="ru-RU" sz="2800" dirty="0">
              <a:latin typeface="+mn-lt"/>
            </a:endParaRPr>
          </a:p>
          <a:p>
            <a:endParaRPr lang="ru-RU" sz="2800" dirty="0">
              <a:latin typeface="+mn-lt"/>
            </a:endParaRPr>
          </a:p>
        </p:txBody>
      </p:sp>
      <p:sp>
        <p:nvSpPr>
          <p:cNvPr id="5" name="TextBox 4">
            <a:extLst>
              <a:ext uri="{FF2B5EF4-FFF2-40B4-BE49-F238E27FC236}">
                <a16:creationId xmlns:a16="http://schemas.microsoft.com/office/drawing/2014/main" id="{67FA5E37-701D-4DD2-A248-7613E9CAD503}"/>
              </a:ext>
            </a:extLst>
          </p:cNvPr>
          <p:cNvSpPr txBox="1"/>
          <p:nvPr/>
        </p:nvSpPr>
        <p:spPr>
          <a:xfrm>
            <a:off x="10879311" y="0"/>
            <a:ext cx="1312689" cy="276999"/>
          </a:xfrm>
          <a:prstGeom prst="rect">
            <a:avLst/>
          </a:prstGeom>
          <a:noFill/>
        </p:spPr>
        <p:txBody>
          <a:bodyPr wrap="square" rtlCol="0">
            <a:spAutoFit/>
          </a:bodyPr>
          <a:lstStyle/>
          <a:p>
            <a:r>
              <a:rPr lang="ru-RU" sz="1200" dirty="0">
                <a:solidFill>
                  <a:schemeClr val="tx2">
                    <a:lumMod val="40000"/>
                    <a:lumOff val="60000"/>
                  </a:schemeClr>
                </a:solidFill>
              </a:rPr>
              <a:t>История, 8 класс</a:t>
            </a:r>
          </a:p>
        </p:txBody>
      </p:sp>
    </p:spTree>
    <p:extLst>
      <p:ext uri="{BB962C8B-B14F-4D97-AF65-F5344CB8AC3E}">
        <p14:creationId xmlns:p14="http://schemas.microsoft.com/office/powerpoint/2010/main" val="9883485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географии</a:t>
            </a:r>
          </a:p>
        </p:txBody>
      </p:sp>
    </p:spTree>
    <p:extLst>
      <p:ext uri="{BB962C8B-B14F-4D97-AF65-F5344CB8AC3E}">
        <p14:creationId xmlns:p14="http://schemas.microsoft.com/office/powerpoint/2010/main" val="36539980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7/18 заданий (с учетом пунктов 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6" y="2341046"/>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14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одной части</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587584" y="5200288"/>
            <a:ext cx="8250804"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rPr>
              <a:t> С учетом времени, отведенного на выполнение работы, задания ориентированы преимущественно на краткий ответ в виде записи слов или словосочетаний, последовательности цифр, чисел, а также ответ, зафиксированный на контурной карте и в форме заполненной таблицы или блок-схемы. </a:t>
            </a:r>
          </a:p>
          <a:p>
            <a:r>
              <a:rPr lang="ru-RU" sz="1400" dirty="0">
                <a:solidFill>
                  <a:schemeClr val="tx1"/>
                </a:solidFill>
              </a:rPr>
              <a:t>Задания 2, 3, 4, 5, 6 выполняются с использованием географических карт, приведенных в варианте проверочной работы. </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10</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33</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7" y="326553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4 задания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3529595967"/>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0-9</a:t>
                      </a:r>
                    </a:p>
                  </a:txBody>
                  <a:tcPr anchor="ctr"/>
                </a:tc>
                <a:tc>
                  <a:txBody>
                    <a:bodyPr/>
                    <a:lstStyle/>
                    <a:p>
                      <a:pPr algn="ctr"/>
                      <a:r>
                        <a:rPr lang="ru-RU" sz="1600" dirty="0"/>
                        <a:t>10-20</a:t>
                      </a:r>
                    </a:p>
                  </a:txBody>
                  <a:tcPr anchor="ctr"/>
                </a:tc>
                <a:tc>
                  <a:txBody>
                    <a:bodyPr/>
                    <a:lstStyle/>
                    <a:p>
                      <a:pPr algn="ctr"/>
                      <a:r>
                        <a:rPr lang="ru-RU" sz="1600" dirty="0"/>
                        <a:t>21-28</a:t>
                      </a:r>
                    </a:p>
                  </a:txBody>
                  <a:tcPr anchor="ctr"/>
                </a:tc>
                <a:tc>
                  <a:txBody>
                    <a:bodyPr/>
                    <a:lstStyle/>
                    <a:p>
                      <a:pPr algn="ctr"/>
                      <a:r>
                        <a:rPr lang="ru-RU" sz="1600" dirty="0"/>
                        <a:t>29-33</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5236" y="5200288"/>
            <a:ext cx="1263972"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45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9" name="TextBox 18">
            <a:extLst>
              <a:ext uri="{FF2B5EF4-FFF2-40B4-BE49-F238E27FC236}">
                <a16:creationId xmlns:a16="http://schemas.microsoft.com/office/drawing/2014/main" id="{97B343FF-6699-4792-B321-02DDE1AB0FD3}"/>
              </a:ext>
            </a:extLst>
          </p:cNvPr>
          <p:cNvSpPr txBox="1"/>
          <p:nvPr/>
        </p:nvSpPr>
        <p:spPr>
          <a:xfrm>
            <a:off x="10775093" y="0"/>
            <a:ext cx="1416908" cy="276999"/>
          </a:xfrm>
          <a:prstGeom prst="rect">
            <a:avLst/>
          </a:prstGeom>
          <a:noFill/>
        </p:spPr>
        <p:txBody>
          <a:bodyPr wrap="square" rtlCol="0">
            <a:spAutoFit/>
          </a:bodyPr>
          <a:lstStyle/>
          <a:p>
            <a:r>
              <a:rPr lang="ru-RU" sz="1200" dirty="0">
                <a:solidFill>
                  <a:schemeClr val="tx2">
                    <a:lumMod val="40000"/>
                    <a:lumOff val="60000"/>
                  </a:schemeClr>
                </a:solidFill>
              </a:rPr>
              <a:t>География, 8 класс</a:t>
            </a:r>
          </a:p>
        </p:txBody>
      </p:sp>
    </p:spTree>
    <p:extLst>
      <p:ext uri="{BB962C8B-B14F-4D97-AF65-F5344CB8AC3E}">
        <p14:creationId xmlns:p14="http://schemas.microsoft.com/office/powerpoint/2010/main" val="3251158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2740028375"/>
              </p:ext>
            </p:extLst>
          </p:nvPr>
        </p:nvGraphicFramePr>
        <p:xfrm>
          <a:off x="409575" y="723899"/>
          <a:ext cx="11363325" cy="5705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97623" y="6368095"/>
            <a:ext cx="299701" cy="162037"/>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99387" y="6632665"/>
            <a:ext cx="297949" cy="176831"/>
          </a:xfrm>
          <a:prstGeom prst="rect">
            <a:avLst/>
          </a:prstGeom>
          <a:solidFill>
            <a:srgbClr val="FFC000"/>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97625" y="6085245"/>
            <a:ext cx="299711" cy="176857"/>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C47ED619-5126-4A18-9823-9799CFE10C18}"/>
              </a:ext>
            </a:extLst>
          </p:cNvPr>
          <p:cNvSpPr txBox="1"/>
          <p:nvPr/>
        </p:nvSpPr>
        <p:spPr>
          <a:xfrm>
            <a:off x="10597333" y="13711"/>
            <a:ext cx="1594667" cy="276999"/>
          </a:xfrm>
          <a:prstGeom prst="rect">
            <a:avLst/>
          </a:prstGeom>
          <a:noFill/>
        </p:spPr>
        <p:txBody>
          <a:bodyPr wrap="none" rtlCol="0">
            <a:spAutoFit/>
          </a:bodyPr>
          <a:lstStyle/>
          <a:p>
            <a:r>
              <a:rPr lang="ru-RU" sz="1200" dirty="0">
                <a:solidFill>
                  <a:schemeClr val="tx2">
                    <a:lumMod val="40000"/>
                    <a:lumOff val="60000"/>
                  </a:schemeClr>
                </a:solidFill>
              </a:rPr>
              <a:t>Русский язык, 8 класс</a:t>
            </a:r>
          </a:p>
        </p:txBody>
      </p:sp>
    </p:spTree>
    <p:extLst>
      <p:ext uri="{BB962C8B-B14F-4D97-AF65-F5344CB8AC3E}">
        <p14:creationId xmlns:p14="http://schemas.microsoft.com/office/powerpoint/2010/main" val="42610908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2665220050"/>
              </p:ext>
            </p:extLst>
          </p:nvPr>
        </p:nvGraphicFramePr>
        <p:xfrm>
          <a:off x="197708" y="803053"/>
          <a:ext cx="11796583" cy="5620705"/>
        </p:xfrm>
        <a:graphic>
          <a:graphicData uri="http://schemas.openxmlformats.org/drawingml/2006/table">
            <a:tbl>
              <a:tblPr firstRow="1" firstCol="1" lastRow="1" lastCol="1" bandRow="1" bandCol="1">
                <a:noFill/>
                <a:tableStyleId>{5940675A-B579-460E-94D1-54222C63F5DA}</a:tableStyleId>
              </a:tblPr>
              <a:tblGrid>
                <a:gridCol w="586788">
                  <a:extLst>
                    <a:ext uri="{9D8B030D-6E8A-4147-A177-3AD203B41FA5}">
                      <a16:colId xmlns:a16="http://schemas.microsoft.com/office/drawing/2014/main" val="1602300257"/>
                    </a:ext>
                  </a:extLst>
                </a:gridCol>
                <a:gridCol w="11209795">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1100" b="1" dirty="0">
                          <a:effectLst/>
                          <a:latin typeface="Montserrat regular"/>
                        </a:rPr>
                        <a:t>№</a:t>
                      </a:r>
                    </a:p>
                    <a:p>
                      <a:pPr algn="ctr">
                        <a:lnSpc>
                          <a:spcPct val="115000"/>
                        </a:lnSpc>
                        <a:spcBef>
                          <a:spcPts val="55"/>
                        </a:spcBef>
                        <a:spcAft>
                          <a:spcPts val="0"/>
                        </a:spcAft>
                        <a:tabLst>
                          <a:tab pos="452120" algn="l"/>
                        </a:tabLst>
                      </a:pPr>
                      <a:r>
                        <a:rPr lang="ru-RU" sz="1100" b="1" dirty="0">
                          <a:effectLst/>
                          <a:latin typeface="Montserrat regular"/>
                        </a:rPr>
                        <a:t>п/п</a:t>
                      </a:r>
                      <a:endParaRPr lang="ru-RU" sz="1100" b="1" dirty="0">
                        <a:effectLst/>
                        <a:latin typeface="Montserrat regular"/>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0850" algn="l"/>
                        </a:tabLst>
                      </a:pPr>
                      <a:r>
                        <a:rPr lang="ru-RU" sz="1100" b="1" dirty="0">
                          <a:effectLst/>
                          <a:latin typeface="Montserrat regular"/>
                        </a:rPr>
                        <a:t>Блоки</a:t>
                      </a:r>
                      <a:r>
                        <a:rPr lang="ru-RU" sz="1100" b="1" spc="-35" dirty="0">
                          <a:effectLst/>
                          <a:latin typeface="Montserrat regular"/>
                        </a:rPr>
                        <a:t> </a:t>
                      </a:r>
                      <a:r>
                        <a:rPr lang="ru-RU" sz="1100" b="1" dirty="0" err="1">
                          <a:effectLst/>
                          <a:latin typeface="Montserrat regular"/>
                        </a:rPr>
                        <a:t>ПООП</a:t>
                      </a:r>
                      <a:r>
                        <a:rPr lang="ru-RU" sz="1100" b="1" spc="-35" dirty="0">
                          <a:effectLst/>
                          <a:latin typeface="Montserrat regular"/>
                        </a:rPr>
                        <a:t> </a:t>
                      </a:r>
                      <a:r>
                        <a:rPr lang="ru-RU" sz="1100" b="1" dirty="0" err="1">
                          <a:effectLst/>
                          <a:latin typeface="Montserrat regular"/>
                        </a:rPr>
                        <a:t>НОО</a:t>
                      </a:r>
                      <a:r>
                        <a:rPr lang="ru-RU" sz="1100" b="1" dirty="0">
                          <a:effectLst/>
                          <a:latin typeface="Montserrat regular"/>
                        </a:rPr>
                        <a:t>:</a:t>
                      </a:r>
                      <a:r>
                        <a:rPr lang="ru-RU" sz="1100" b="1" spc="-35" dirty="0">
                          <a:effectLst/>
                          <a:latin typeface="Montserrat regular"/>
                        </a:rPr>
                        <a:t> </a:t>
                      </a:r>
                      <a:r>
                        <a:rPr lang="ru-RU" sz="1100" b="1" dirty="0">
                          <a:effectLst/>
                          <a:latin typeface="Montserrat regular"/>
                        </a:rPr>
                        <a:t>выпускник</a:t>
                      </a:r>
                      <a:r>
                        <a:rPr lang="ru-RU" sz="1100" b="1" spc="-45" dirty="0">
                          <a:effectLst/>
                          <a:latin typeface="Montserrat regular"/>
                        </a:rPr>
                        <a:t> </a:t>
                      </a:r>
                      <a:r>
                        <a:rPr lang="ru-RU" sz="1100" b="1" dirty="0">
                          <a:effectLst/>
                          <a:latin typeface="Montserrat regular"/>
                        </a:rPr>
                        <a:t>научится</a:t>
                      </a:r>
                      <a:r>
                        <a:rPr lang="ru-RU" sz="1100" b="1" spc="-35" dirty="0">
                          <a:effectLst/>
                          <a:latin typeface="Montserrat regular"/>
                        </a:rPr>
                        <a:t> </a:t>
                      </a:r>
                      <a:r>
                        <a:rPr lang="ru-RU" sz="1100" b="1" dirty="0">
                          <a:effectLst/>
                          <a:latin typeface="Montserrat regular"/>
                        </a:rPr>
                        <a:t>/</a:t>
                      </a:r>
                      <a:r>
                        <a:rPr lang="ru-RU" sz="1100" b="1" spc="-20" dirty="0">
                          <a:effectLst/>
                          <a:latin typeface="Montserrat regular"/>
                        </a:rPr>
                        <a:t> </a:t>
                      </a:r>
                      <a:r>
                        <a:rPr lang="ru-RU" sz="1100" b="1" dirty="0">
                          <a:effectLst/>
                          <a:latin typeface="Montserrat regular"/>
                        </a:rPr>
                        <a:t>получит </a:t>
                      </a:r>
                      <a:r>
                        <a:rPr lang="ru-RU" sz="1100" b="1" spc="-285" dirty="0">
                          <a:effectLst/>
                          <a:latin typeface="Montserrat regular"/>
                        </a:rPr>
                        <a:t> </a:t>
                      </a:r>
                      <a:r>
                        <a:rPr lang="ru-RU" sz="1100" b="1" dirty="0">
                          <a:effectLst/>
                          <a:latin typeface="Montserrat regular"/>
                        </a:rPr>
                        <a:t>возможность</a:t>
                      </a:r>
                      <a:r>
                        <a:rPr lang="ru-RU" sz="1100" b="1" spc="-10" dirty="0">
                          <a:effectLst/>
                          <a:latin typeface="Montserrat regular"/>
                        </a:rPr>
                        <a:t> </a:t>
                      </a:r>
                      <a:r>
                        <a:rPr lang="ru-RU" sz="1100" b="1" dirty="0">
                          <a:effectLst/>
                          <a:latin typeface="Montserrat regular"/>
                        </a:rPr>
                        <a:t>научиться</a:t>
                      </a:r>
                      <a:r>
                        <a:rPr lang="ru-RU" sz="1100" b="1" spc="-5" dirty="0">
                          <a:effectLst/>
                          <a:latin typeface="Montserrat regular"/>
                        </a:rPr>
                        <a:t> </a:t>
                      </a:r>
                      <a:r>
                        <a:rPr lang="ru-RU" sz="1100" b="1" dirty="0">
                          <a:effectLst/>
                          <a:latin typeface="Montserrat regular"/>
                        </a:rPr>
                        <a:t>или</a:t>
                      </a:r>
                      <a:r>
                        <a:rPr lang="ru-RU" sz="1100" b="1" spc="-10" dirty="0">
                          <a:effectLst/>
                          <a:latin typeface="Montserrat regular"/>
                        </a:rPr>
                        <a:t> </a:t>
                      </a:r>
                      <a:r>
                        <a:rPr lang="ru-RU" sz="1100" b="1" dirty="0">
                          <a:effectLst/>
                          <a:latin typeface="Montserrat regular"/>
                        </a:rPr>
                        <a:t>проверяемые требования</a:t>
                      </a:r>
                      <a:r>
                        <a:rPr lang="ru-RU" sz="1100" b="1" spc="-20" dirty="0">
                          <a:effectLst/>
                          <a:latin typeface="Montserrat regular"/>
                        </a:rPr>
                        <a:t> </a:t>
                      </a:r>
                      <a:r>
                        <a:rPr lang="ru-RU" sz="1100" b="1" dirty="0">
                          <a:effectLst/>
                          <a:latin typeface="Montserrat regular"/>
                        </a:rPr>
                        <a:t>(умения)</a:t>
                      </a:r>
                      <a:r>
                        <a:rPr lang="ru-RU" sz="1100" b="1" spc="-25" dirty="0">
                          <a:effectLst/>
                          <a:latin typeface="Montserrat regular"/>
                        </a:rPr>
                        <a:t> </a:t>
                      </a:r>
                      <a:r>
                        <a:rPr lang="ru-RU" sz="1100" b="1" dirty="0">
                          <a:effectLst/>
                          <a:latin typeface="Montserrat regular"/>
                        </a:rPr>
                        <a:t>в</a:t>
                      </a:r>
                      <a:r>
                        <a:rPr lang="ru-RU" sz="1100" b="1" spc="-30" dirty="0">
                          <a:effectLst/>
                          <a:latin typeface="Montserrat regular"/>
                        </a:rPr>
                        <a:t> </a:t>
                      </a:r>
                      <a:r>
                        <a:rPr lang="ru-RU" sz="1100" b="1" dirty="0">
                          <a:effectLst/>
                          <a:latin typeface="Montserrat regular"/>
                        </a:rPr>
                        <a:t>соответствии</a:t>
                      </a:r>
                      <a:r>
                        <a:rPr lang="ru-RU" sz="1100" b="1" spc="-20" dirty="0">
                          <a:effectLst/>
                          <a:latin typeface="Montserrat regular"/>
                        </a:rPr>
                        <a:t> </a:t>
                      </a:r>
                      <a:r>
                        <a:rPr lang="ru-RU" sz="1100" b="1" dirty="0">
                          <a:effectLst/>
                          <a:latin typeface="Montserrat regular"/>
                        </a:rPr>
                        <a:t>с</a:t>
                      </a:r>
                      <a:r>
                        <a:rPr lang="ru-RU" sz="1100" b="1" spc="-25" dirty="0">
                          <a:effectLst/>
                          <a:latin typeface="Montserrat regular"/>
                        </a:rPr>
                        <a:t> </a:t>
                      </a:r>
                      <a:r>
                        <a:rPr lang="ru-RU" sz="1100" b="1" dirty="0" err="1">
                          <a:effectLst/>
                          <a:latin typeface="Montserrat regular"/>
                        </a:rPr>
                        <a:t>ФГОС</a:t>
                      </a:r>
                      <a:endParaRPr lang="ru-RU" sz="1100" b="1" dirty="0">
                        <a:effectLst/>
                        <a:latin typeface="Montserrat regular"/>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419703">
                <a:tc>
                  <a:txBody>
                    <a:bodyPr/>
                    <a:lstStyle/>
                    <a:p>
                      <a:pPr algn="ctr">
                        <a:lnSpc>
                          <a:spcPct val="115000"/>
                        </a:lnSpc>
                        <a:spcBef>
                          <a:spcPts val="55"/>
                        </a:spcBef>
                        <a:spcAft>
                          <a:spcPts val="0"/>
                        </a:spcAft>
                        <a:tabLst>
                          <a:tab pos="452120" algn="l"/>
                        </a:tabLst>
                      </a:pPr>
                      <a:r>
                        <a:rPr lang="ru-RU" sz="1200" b="1" dirty="0">
                          <a:effectLst/>
                          <a:latin typeface="Montserrat regular"/>
                          <a:ea typeface="Times New Roman" panose="02020603050405020304" pitchFamily="18" charset="0"/>
                          <a:cs typeface="Times New Roman" panose="02020603050405020304" pitchFamily="18" charset="0"/>
                        </a:rPr>
                        <a:t>1.1</a:t>
                      </a:r>
                    </a:p>
                  </a:txBody>
                  <a:tcPr marL="0" marR="0" marT="0" marB="0" anchor="ctr">
                    <a:noFill/>
                  </a:tcPr>
                </a:tc>
                <a:tc rowSpan="2">
                  <a:txBody>
                    <a:bodyPr/>
                    <a:lstStyle/>
                    <a:p>
                      <a:pPr>
                        <a:lnSpc>
                          <a:spcPct val="107000"/>
                        </a:lnSpc>
                        <a:spcAft>
                          <a:spcPts val="0"/>
                        </a:spcAft>
                      </a:pPr>
                      <a:r>
                        <a:rPr lang="ru-R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Особенности географического положения России. Территория и акватория, морские и сухопутные границы. Умения устанавливать причинно-следственные связи, строить логическое рассуждение. Умения создавать, применять и преобразовывать знаки и символы, модели и схемы для решения учебных и познавательных задач. Представления об основных этапах географического освоения Земли, открытиях великих путешественников и землепроходцев, исследованиях материков Земли. Первичные компетенции использования территориального подхода как основы географического мышления, владение понятийным аппаратом географии. Умения ориентироваться в источниках географической информации, выявлять взаимодополняющую географическую информацию. Умение различать изученные географические объекты</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992077659"/>
                  </a:ext>
                </a:extLst>
              </a:tr>
              <a:tr h="219605">
                <a:tc>
                  <a:txBody>
                    <a:bodyPr/>
                    <a:lstStyle/>
                    <a:p>
                      <a:pPr algn="ctr">
                        <a:lnSpc>
                          <a:spcPct val="115000"/>
                        </a:lnSpc>
                        <a:spcBef>
                          <a:spcPts val="55"/>
                        </a:spcBef>
                        <a:spcAft>
                          <a:spcPts val="0"/>
                        </a:spcAft>
                        <a:tabLst>
                          <a:tab pos="452120" algn="l"/>
                        </a:tabLst>
                      </a:pPr>
                      <a:r>
                        <a:rPr lang="ru-RU" sz="1200" b="1" dirty="0">
                          <a:effectLst/>
                          <a:latin typeface="Montserrat regular"/>
                          <a:ea typeface="Times New Roman" panose="02020603050405020304" pitchFamily="18" charset="0"/>
                          <a:cs typeface="Times New Roman" panose="02020603050405020304" pitchFamily="18" charset="0"/>
                        </a:rPr>
                        <a:t>1.2</a:t>
                      </a:r>
                    </a:p>
                  </a:txBody>
                  <a:tcPr marL="0" marR="0" marT="0" marB="0" anchor="ctr">
                    <a:noFill/>
                  </a:tcPr>
                </a:tc>
                <a:tc vMerge="1">
                  <a:txBody>
                    <a:bodyPr/>
                    <a:lstStyle/>
                    <a:p>
                      <a:pPr>
                        <a:lnSpc>
                          <a:spcPct val="107000"/>
                        </a:lnSpc>
                        <a:spcAft>
                          <a:spcPts val="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418947809"/>
                  </a:ext>
                </a:extLst>
              </a:tr>
              <a:tr h="436467">
                <a:tc>
                  <a:txBody>
                    <a:bodyPr/>
                    <a:lstStyle/>
                    <a:p>
                      <a:pPr algn="ctr">
                        <a:lnSpc>
                          <a:spcPct val="115000"/>
                        </a:lnSpc>
                        <a:spcBef>
                          <a:spcPts val="55"/>
                        </a:spcBef>
                        <a:spcAft>
                          <a:spcPts val="0"/>
                        </a:spcAft>
                        <a:tabLst>
                          <a:tab pos="452120" algn="l"/>
                        </a:tabLst>
                      </a:pPr>
                      <a:r>
                        <a:rPr lang="ru-RU" sz="1200" b="1" dirty="0">
                          <a:effectLst/>
                          <a:latin typeface="Montserrat regular"/>
                          <a:ea typeface="Times New Roman" panose="02020603050405020304" pitchFamily="18" charset="0"/>
                          <a:cs typeface="Times New Roman" panose="02020603050405020304" pitchFamily="18" charset="0"/>
                        </a:rPr>
                        <a:t>2.1</a:t>
                      </a:r>
                    </a:p>
                  </a:txBody>
                  <a:tcPr marL="0" marR="0" marT="0" marB="0" anchor="ctr">
                    <a:noFill/>
                  </a:tcPr>
                </a:tc>
                <a:tc rowSpan="2">
                  <a:txBody>
                    <a:bodyPr/>
                    <a:lstStyle/>
                    <a:p>
                      <a:pPr>
                        <a:lnSpc>
                          <a:spcPct val="107000"/>
                        </a:lnSpc>
                        <a:spcAft>
                          <a:spcPts val="0"/>
                        </a:spcAft>
                      </a:pPr>
                      <a:r>
                        <a:rPr lang="ru-R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Особенности географического положения России. Территория и акватория, морские и сухопутные границы. Умения определять понятия, создавать обобщения, устанавливать аналогии. Умения устанавливать причинно-следственные связи, строить логическое рассуждение. Умения: ориентироваться в источниках географической информации; определять и сравнивать качественные и количественные показатели, характеризующие географические объекты, их положение в пространстве. Умения использовать источники географической информации для решения различных задач: выявление географических зависимостей и закономерностей; расчет количественных показателей, характеризующих географические объекты, сопоставление географической информации</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203698548"/>
                  </a:ext>
                </a:extLst>
              </a:tr>
              <a:tr h="219605">
                <a:tc>
                  <a:txBody>
                    <a:bodyPr/>
                    <a:lstStyle/>
                    <a:p>
                      <a:pPr algn="ctr">
                        <a:lnSpc>
                          <a:spcPct val="115000"/>
                        </a:lnSpc>
                        <a:spcBef>
                          <a:spcPts val="55"/>
                        </a:spcBef>
                        <a:spcAft>
                          <a:spcPts val="0"/>
                        </a:spcAft>
                        <a:tabLst>
                          <a:tab pos="452120" algn="l"/>
                        </a:tabLst>
                      </a:pPr>
                      <a:r>
                        <a:rPr lang="ru-RU" sz="1200" b="1" dirty="0">
                          <a:effectLst/>
                          <a:latin typeface="Montserrat regular"/>
                          <a:ea typeface="Times New Roman" panose="02020603050405020304" pitchFamily="18" charset="0"/>
                          <a:cs typeface="Times New Roman" panose="02020603050405020304" pitchFamily="18" charset="0"/>
                        </a:rPr>
                        <a:t>2.2</a:t>
                      </a:r>
                    </a:p>
                  </a:txBody>
                  <a:tcPr marL="0" marR="0" marT="0" marB="0" anchor="ctr">
                    <a:noFill/>
                  </a:tcPr>
                </a:tc>
                <a:tc vMerge="1">
                  <a:txBody>
                    <a:bodyPr/>
                    <a:lstStyle/>
                    <a:p>
                      <a:pPr>
                        <a:lnSpc>
                          <a:spcPct val="107000"/>
                        </a:lnSpc>
                        <a:spcAft>
                          <a:spcPts val="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495692456"/>
                  </a:ext>
                </a:extLst>
              </a:tr>
              <a:tr h="319881">
                <a:tc>
                  <a:txBody>
                    <a:bodyPr/>
                    <a:lstStyle/>
                    <a:p>
                      <a:pPr algn="ctr">
                        <a:lnSpc>
                          <a:spcPct val="115000"/>
                        </a:lnSpc>
                        <a:spcBef>
                          <a:spcPts val="55"/>
                        </a:spcBef>
                        <a:spcAft>
                          <a:spcPts val="0"/>
                        </a:spcAft>
                        <a:tabLst>
                          <a:tab pos="452120" algn="l"/>
                        </a:tabLst>
                      </a:pPr>
                      <a:r>
                        <a:rPr lang="ru-RU" sz="1200" b="1" dirty="0">
                          <a:effectLst/>
                          <a:latin typeface="Montserrat regular"/>
                          <a:ea typeface="Times New Roman" panose="02020603050405020304" pitchFamily="18" charset="0"/>
                          <a:cs typeface="Times New Roman" panose="02020603050405020304" pitchFamily="18" charset="0"/>
                        </a:rPr>
                        <a:t>3.1</a:t>
                      </a:r>
                    </a:p>
                  </a:txBody>
                  <a:tcPr marL="0" marR="0" marT="0" marB="0" anchor="ctr">
                    <a:noFill/>
                  </a:tcPr>
                </a:tc>
                <a:tc rowSpan="3">
                  <a:txBody>
                    <a:bodyPr/>
                    <a:lstStyle/>
                    <a:p>
                      <a:pPr>
                        <a:lnSpc>
                          <a:spcPct val="107000"/>
                        </a:lnSpc>
                        <a:spcAft>
                          <a:spcPts val="0"/>
                        </a:spcAft>
                      </a:pPr>
                      <a:r>
                        <a:rPr lang="ru-R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Природа России. Особенности геологического строения и распространения крупных форм рельефа. Умения определять понятия, создавать обобщения, устанавливать аналогии, классифицировать. Умения устанавливать причинно-следственные связи, строить логическое рассуждение. Умения: ориентироваться в источниках географической информации: находить и извлекать необходимую информацию; определять и сравнивать качественные и количественные показатели, характеризующие географические объекты, процессы и явления, их положение в пространстве; выявлять взаимодополняющую географическую информацию, представленную в одном или нескольких источниках. Умения: различать изученные географические объекты, процессы и явления; сравнивать географические объекты, процессы и явления на основе известных характерных свойств. Умение различать географические процессы и явления, определяющие особенности компонентов природы отдельных территорий</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045395038"/>
                  </a:ext>
                </a:extLst>
              </a:tr>
              <a:tr h="390525">
                <a:tc>
                  <a:txBody>
                    <a:bodyPr/>
                    <a:lstStyle/>
                    <a:p>
                      <a:pPr algn="ctr">
                        <a:lnSpc>
                          <a:spcPct val="115000"/>
                        </a:lnSpc>
                        <a:spcBef>
                          <a:spcPts val="55"/>
                        </a:spcBef>
                        <a:spcAft>
                          <a:spcPts val="0"/>
                        </a:spcAft>
                        <a:tabLst>
                          <a:tab pos="452120" algn="l"/>
                        </a:tabLst>
                      </a:pPr>
                      <a:r>
                        <a:rPr lang="ru-RU" sz="1200" b="1" dirty="0">
                          <a:effectLst/>
                          <a:latin typeface="Montserrat regular"/>
                          <a:ea typeface="Times New Roman" panose="02020603050405020304" pitchFamily="18" charset="0"/>
                          <a:cs typeface="Times New Roman" panose="02020603050405020304" pitchFamily="18" charset="0"/>
                        </a:rPr>
                        <a:t>3.2</a:t>
                      </a:r>
                    </a:p>
                  </a:txBody>
                  <a:tcPr marL="0" marR="0" marT="0" marB="0" anchor="ctr">
                    <a:noFill/>
                  </a:tcPr>
                </a:tc>
                <a:tc vMerge="1">
                  <a:txBody>
                    <a:bodyPr/>
                    <a:lstStyle/>
                    <a:p>
                      <a:pPr>
                        <a:lnSpc>
                          <a:spcPct val="107000"/>
                        </a:lnSpc>
                        <a:spcAft>
                          <a:spcPts val="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787426325"/>
                  </a:ext>
                </a:extLst>
              </a:tr>
              <a:tr h="219605">
                <a:tc>
                  <a:txBody>
                    <a:bodyPr/>
                    <a:lstStyle/>
                    <a:p>
                      <a:pPr algn="ctr">
                        <a:lnSpc>
                          <a:spcPct val="115000"/>
                        </a:lnSpc>
                        <a:spcBef>
                          <a:spcPts val="55"/>
                        </a:spcBef>
                        <a:spcAft>
                          <a:spcPts val="0"/>
                        </a:spcAft>
                        <a:tabLst>
                          <a:tab pos="452120" algn="l"/>
                        </a:tabLst>
                      </a:pPr>
                      <a:r>
                        <a:rPr lang="ru-RU" sz="1200" b="1" dirty="0">
                          <a:effectLst/>
                          <a:latin typeface="Montserrat regular"/>
                          <a:ea typeface="Times New Roman" panose="02020603050405020304" pitchFamily="18" charset="0"/>
                          <a:cs typeface="Times New Roman" panose="02020603050405020304" pitchFamily="18" charset="0"/>
                        </a:rPr>
                        <a:t>3.3</a:t>
                      </a:r>
                    </a:p>
                  </a:txBody>
                  <a:tcPr marL="0" marR="0" marT="0" marB="0" anchor="ctr">
                    <a:noFill/>
                  </a:tcPr>
                </a:tc>
                <a:tc vMerge="1">
                  <a:txBody>
                    <a:bodyPr/>
                    <a:lstStyle/>
                    <a:p>
                      <a:pPr>
                        <a:lnSpc>
                          <a:spcPct val="107000"/>
                        </a:lnSpc>
                        <a:spcAft>
                          <a:spcPts val="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378223316"/>
                  </a:ext>
                </a:extLst>
              </a:tr>
              <a:tr h="652557">
                <a:tc>
                  <a:txBody>
                    <a:bodyPr/>
                    <a:lstStyle/>
                    <a:p>
                      <a:pPr algn="ctr">
                        <a:lnSpc>
                          <a:spcPct val="115000"/>
                        </a:lnSpc>
                        <a:spcBef>
                          <a:spcPts val="55"/>
                        </a:spcBef>
                        <a:spcAft>
                          <a:spcPts val="0"/>
                        </a:spcAft>
                        <a:tabLst>
                          <a:tab pos="452120" algn="l"/>
                        </a:tabLst>
                      </a:pPr>
                      <a:r>
                        <a:rPr lang="ru-RU" sz="1200" b="1" dirty="0">
                          <a:effectLst/>
                          <a:latin typeface="Montserrat regular"/>
                          <a:ea typeface="Times New Roman" panose="02020603050405020304" pitchFamily="18" charset="0"/>
                          <a:cs typeface="Times New Roman" panose="02020603050405020304" pitchFamily="18" charset="0"/>
                        </a:rPr>
                        <a:t>4.1</a:t>
                      </a:r>
                    </a:p>
                  </a:txBody>
                  <a:tcPr marL="0" marR="0" marT="0" marB="0" anchor="ctr">
                    <a:noFill/>
                  </a:tcPr>
                </a:tc>
                <a:tc rowSpan="2">
                  <a:txBody>
                    <a:bodyPr/>
                    <a:lstStyle/>
                    <a:p>
                      <a:pPr>
                        <a:lnSpc>
                          <a:spcPct val="107000"/>
                        </a:lnSpc>
                        <a:spcAft>
                          <a:spcPts val="0"/>
                        </a:spcAft>
                      </a:pPr>
                      <a:r>
                        <a:rPr lang="ru-R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Природа России. Внутренние воды и водные ресурсы, особенности их размещения на территории страны. Моря России. Умения устанавливать причинно-следственные связи, строить логическое рассуждение, умозаключение  и делать выводы. Смысловое чтение. Первичные компетенции использования территориального подхода как основы географического мышления, владение понятийным аппаратом географии. Умения ориентироваться в источниках географической информации: находить и извлекать необходимую информацию; определять и сравнивать качественные и количественные показатели, характеризующие географические объекты, процессы и явления, их положение в пространстве; выявлять недостающую и/или взаимодополняющую географическую информацию, представленную в одном или нескольких источниках. Умения использовать источники географической информации для решения различных задач: выявление географических зависимостей и закономерностей; расчет количественных показателей, характеризующих географические объекты</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651566131"/>
                  </a:ext>
                </a:extLst>
              </a:tr>
              <a:tr h="219605">
                <a:tc>
                  <a:txBody>
                    <a:bodyPr/>
                    <a:lstStyle/>
                    <a:p>
                      <a:pPr algn="ctr">
                        <a:lnSpc>
                          <a:spcPct val="115000"/>
                        </a:lnSpc>
                        <a:spcBef>
                          <a:spcPts val="55"/>
                        </a:spcBef>
                        <a:spcAft>
                          <a:spcPts val="0"/>
                        </a:spcAft>
                        <a:tabLst>
                          <a:tab pos="452120" algn="l"/>
                        </a:tabLst>
                      </a:pPr>
                      <a:r>
                        <a:rPr lang="ru-RU" sz="1200" b="1" dirty="0">
                          <a:effectLst/>
                          <a:latin typeface="Montserrat regular"/>
                          <a:ea typeface="Times New Roman" panose="02020603050405020304" pitchFamily="18" charset="0"/>
                          <a:cs typeface="Times New Roman" panose="02020603050405020304" pitchFamily="18" charset="0"/>
                        </a:rPr>
                        <a:t>4.2</a:t>
                      </a:r>
                    </a:p>
                  </a:txBody>
                  <a:tcPr marL="0" marR="0" marT="0" marB="0" anchor="ctr">
                    <a:noFill/>
                  </a:tcPr>
                </a:tc>
                <a:tc vMerge="1">
                  <a:txBody>
                    <a:bodyPr/>
                    <a:lstStyle/>
                    <a:p>
                      <a:pPr>
                        <a:lnSpc>
                          <a:spcPct val="107000"/>
                        </a:lnSpc>
                        <a:spcAft>
                          <a:spcPts val="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13081711"/>
                  </a:ext>
                </a:extLst>
              </a:tr>
              <a:tr h="219605">
                <a:tc>
                  <a:txBody>
                    <a:bodyPr/>
                    <a:lstStyle/>
                    <a:p>
                      <a:pPr algn="ctr">
                        <a:lnSpc>
                          <a:spcPct val="115000"/>
                        </a:lnSpc>
                        <a:spcBef>
                          <a:spcPts val="55"/>
                        </a:spcBef>
                        <a:spcAft>
                          <a:spcPts val="0"/>
                        </a:spcAft>
                        <a:tabLst>
                          <a:tab pos="452120" algn="l"/>
                        </a:tabLst>
                      </a:pPr>
                      <a:r>
                        <a:rPr lang="ru-RU" sz="1200" b="1" dirty="0">
                          <a:effectLst/>
                          <a:latin typeface="Montserrat regular"/>
                          <a:ea typeface="Times New Roman" panose="02020603050405020304" pitchFamily="18" charset="0"/>
                          <a:cs typeface="Times New Roman" panose="02020603050405020304" pitchFamily="18" charset="0"/>
                        </a:rPr>
                        <a:t>4.3</a:t>
                      </a:r>
                    </a:p>
                  </a:txBody>
                  <a:tcPr marL="0" marR="0" marT="0" marB="0" anchor="ctr">
                    <a:noFill/>
                  </a:tcPr>
                </a:tc>
                <a:tc>
                  <a:txBody>
                    <a:bodyPr/>
                    <a:lstStyle/>
                    <a:p>
                      <a:pPr>
                        <a:lnSpc>
                          <a:spcPct val="107000"/>
                        </a:lnSpc>
                        <a:spcAft>
                          <a:spcPts val="0"/>
                        </a:spcAft>
                      </a:pPr>
                      <a:r>
                        <a:rPr lang="ru-R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Умения использовать источники географической информации для решения различных задач: выявление географических зависимостей и закономерностей; расчет количественных показателей, характеризующих географические объекты</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38805296"/>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4" name="TextBox 3">
            <a:extLst>
              <a:ext uri="{FF2B5EF4-FFF2-40B4-BE49-F238E27FC236}">
                <a16:creationId xmlns:a16="http://schemas.microsoft.com/office/drawing/2014/main" id="{789A88A6-AE75-48D0-B051-AE95DAA75A1E}"/>
              </a:ext>
            </a:extLst>
          </p:cNvPr>
          <p:cNvSpPr txBox="1"/>
          <p:nvPr/>
        </p:nvSpPr>
        <p:spPr>
          <a:xfrm>
            <a:off x="10775093" y="0"/>
            <a:ext cx="1416908" cy="276999"/>
          </a:xfrm>
          <a:prstGeom prst="rect">
            <a:avLst/>
          </a:prstGeom>
          <a:noFill/>
        </p:spPr>
        <p:txBody>
          <a:bodyPr wrap="square" rtlCol="0">
            <a:spAutoFit/>
          </a:bodyPr>
          <a:lstStyle/>
          <a:p>
            <a:r>
              <a:rPr lang="ru-RU" sz="1200" dirty="0">
                <a:solidFill>
                  <a:schemeClr val="tx2">
                    <a:lumMod val="40000"/>
                    <a:lumOff val="60000"/>
                  </a:schemeClr>
                </a:solidFill>
              </a:rPr>
              <a:t>География, 8 класс</a:t>
            </a:r>
          </a:p>
        </p:txBody>
      </p:sp>
    </p:spTree>
    <p:extLst>
      <p:ext uri="{BB962C8B-B14F-4D97-AF65-F5344CB8AC3E}">
        <p14:creationId xmlns:p14="http://schemas.microsoft.com/office/powerpoint/2010/main" val="10933505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1608161072"/>
              </p:ext>
            </p:extLst>
          </p:nvPr>
        </p:nvGraphicFramePr>
        <p:xfrm>
          <a:off x="197708" y="803053"/>
          <a:ext cx="11796583" cy="4818701"/>
        </p:xfrm>
        <a:graphic>
          <a:graphicData uri="http://schemas.openxmlformats.org/drawingml/2006/table">
            <a:tbl>
              <a:tblPr firstRow="1" firstCol="1" lastRow="1" lastCol="1" bandRow="1" bandCol="1">
                <a:noFill/>
                <a:tableStyleId>{5940675A-B579-460E-94D1-54222C63F5DA}</a:tableStyleId>
              </a:tblPr>
              <a:tblGrid>
                <a:gridCol w="586788">
                  <a:extLst>
                    <a:ext uri="{9D8B030D-6E8A-4147-A177-3AD203B41FA5}">
                      <a16:colId xmlns:a16="http://schemas.microsoft.com/office/drawing/2014/main" val="1602300257"/>
                    </a:ext>
                  </a:extLst>
                </a:gridCol>
                <a:gridCol w="11209795">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1100" b="1" dirty="0">
                          <a:effectLst/>
                          <a:latin typeface="Montserrat regular"/>
                        </a:rPr>
                        <a:t>№</a:t>
                      </a:r>
                    </a:p>
                    <a:p>
                      <a:pPr algn="ctr">
                        <a:lnSpc>
                          <a:spcPct val="115000"/>
                        </a:lnSpc>
                        <a:spcBef>
                          <a:spcPts val="55"/>
                        </a:spcBef>
                        <a:spcAft>
                          <a:spcPts val="0"/>
                        </a:spcAft>
                        <a:tabLst>
                          <a:tab pos="452120" algn="l"/>
                        </a:tabLst>
                      </a:pPr>
                      <a:r>
                        <a:rPr lang="ru-RU" sz="1100" b="1" dirty="0">
                          <a:effectLst/>
                          <a:latin typeface="Montserrat regular"/>
                        </a:rPr>
                        <a:t>п/п</a:t>
                      </a:r>
                      <a:endParaRPr lang="ru-RU" sz="1100" b="1" dirty="0">
                        <a:effectLst/>
                        <a:latin typeface="Montserrat regular"/>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0850" algn="l"/>
                        </a:tabLst>
                      </a:pPr>
                      <a:r>
                        <a:rPr lang="ru-RU" sz="1100" b="1" dirty="0">
                          <a:effectLst/>
                          <a:latin typeface="Montserrat regular"/>
                        </a:rPr>
                        <a:t>Блоки</a:t>
                      </a:r>
                      <a:r>
                        <a:rPr lang="ru-RU" sz="1100" b="1" spc="-35" dirty="0">
                          <a:effectLst/>
                          <a:latin typeface="Montserrat regular"/>
                        </a:rPr>
                        <a:t> </a:t>
                      </a:r>
                      <a:r>
                        <a:rPr lang="ru-RU" sz="1100" b="1" dirty="0" err="1">
                          <a:effectLst/>
                          <a:latin typeface="Montserrat regular"/>
                        </a:rPr>
                        <a:t>ПООП</a:t>
                      </a:r>
                      <a:r>
                        <a:rPr lang="ru-RU" sz="1100" b="1" spc="-35" dirty="0">
                          <a:effectLst/>
                          <a:latin typeface="Montserrat regular"/>
                        </a:rPr>
                        <a:t> </a:t>
                      </a:r>
                      <a:r>
                        <a:rPr lang="ru-RU" sz="1100" b="1" dirty="0" err="1">
                          <a:effectLst/>
                          <a:latin typeface="Montserrat regular"/>
                        </a:rPr>
                        <a:t>НОО</a:t>
                      </a:r>
                      <a:r>
                        <a:rPr lang="ru-RU" sz="1100" b="1" dirty="0">
                          <a:effectLst/>
                          <a:latin typeface="Montserrat regular"/>
                        </a:rPr>
                        <a:t>:</a:t>
                      </a:r>
                      <a:r>
                        <a:rPr lang="ru-RU" sz="1100" b="1" spc="-35" dirty="0">
                          <a:effectLst/>
                          <a:latin typeface="Montserrat regular"/>
                        </a:rPr>
                        <a:t> </a:t>
                      </a:r>
                      <a:r>
                        <a:rPr lang="ru-RU" sz="1100" b="1" dirty="0">
                          <a:effectLst/>
                          <a:latin typeface="Montserrat regular"/>
                        </a:rPr>
                        <a:t>выпускник</a:t>
                      </a:r>
                      <a:r>
                        <a:rPr lang="ru-RU" sz="1100" b="1" spc="-45" dirty="0">
                          <a:effectLst/>
                          <a:latin typeface="Montserrat regular"/>
                        </a:rPr>
                        <a:t> </a:t>
                      </a:r>
                      <a:r>
                        <a:rPr lang="ru-RU" sz="1100" b="1" dirty="0">
                          <a:effectLst/>
                          <a:latin typeface="Montserrat regular"/>
                        </a:rPr>
                        <a:t>научится</a:t>
                      </a:r>
                      <a:r>
                        <a:rPr lang="ru-RU" sz="1100" b="1" spc="-35" dirty="0">
                          <a:effectLst/>
                          <a:latin typeface="Montserrat regular"/>
                        </a:rPr>
                        <a:t> </a:t>
                      </a:r>
                      <a:r>
                        <a:rPr lang="ru-RU" sz="1100" b="1" dirty="0">
                          <a:effectLst/>
                          <a:latin typeface="Montserrat regular"/>
                        </a:rPr>
                        <a:t>/</a:t>
                      </a:r>
                      <a:r>
                        <a:rPr lang="ru-RU" sz="1100" b="1" spc="-20" dirty="0">
                          <a:effectLst/>
                          <a:latin typeface="Montserrat regular"/>
                        </a:rPr>
                        <a:t> </a:t>
                      </a:r>
                      <a:r>
                        <a:rPr lang="ru-RU" sz="1100" b="1" dirty="0">
                          <a:effectLst/>
                          <a:latin typeface="Montserrat regular"/>
                        </a:rPr>
                        <a:t>получит </a:t>
                      </a:r>
                      <a:r>
                        <a:rPr lang="ru-RU" sz="1100" b="1" spc="-285" dirty="0">
                          <a:effectLst/>
                          <a:latin typeface="Montserrat regular"/>
                        </a:rPr>
                        <a:t> </a:t>
                      </a:r>
                      <a:r>
                        <a:rPr lang="ru-RU" sz="1100" b="1" dirty="0">
                          <a:effectLst/>
                          <a:latin typeface="Montserrat regular"/>
                        </a:rPr>
                        <a:t>возможность</a:t>
                      </a:r>
                      <a:r>
                        <a:rPr lang="ru-RU" sz="1100" b="1" spc="-10" dirty="0">
                          <a:effectLst/>
                          <a:latin typeface="Montserrat regular"/>
                        </a:rPr>
                        <a:t> </a:t>
                      </a:r>
                      <a:r>
                        <a:rPr lang="ru-RU" sz="1100" b="1" dirty="0">
                          <a:effectLst/>
                          <a:latin typeface="Montserrat regular"/>
                        </a:rPr>
                        <a:t>научиться</a:t>
                      </a:r>
                      <a:r>
                        <a:rPr lang="ru-RU" sz="1100" b="1" spc="-5" dirty="0">
                          <a:effectLst/>
                          <a:latin typeface="Montserrat regular"/>
                        </a:rPr>
                        <a:t> </a:t>
                      </a:r>
                      <a:r>
                        <a:rPr lang="ru-RU" sz="1100" b="1" dirty="0">
                          <a:effectLst/>
                          <a:latin typeface="Montserrat regular"/>
                        </a:rPr>
                        <a:t>или</a:t>
                      </a:r>
                      <a:r>
                        <a:rPr lang="ru-RU" sz="1100" b="1" spc="-10" dirty="0">
                          <a:effectLst/>
                          <a:latin typeface="Montserrat regular"/>
                        </a:rPr>
                        <a:t> </a:t>
                      </a:r>
                      <a:r>
                        <a:rPr lang="ru-RU" sz="1100" b="1" dirty="0">
                          <a:effectLst/>
                          <a:latin typeface="Montserrat regular"/>
                        </a:rPr>
                        <a:t>проверяемые требования</a:t>
                      </a:r>
                      <a:r>
                        <a:rPr lang="ru-RU" sz="1100" b="1" spc="-20" dirty="0">
                          <a:effectLst/>
                          <a:latin typeface="Montserrat regular"/>
                        </a:rPr>
                        <a:t> </a:t>
                      </a:r>
                      <a:r>
                        <a:rPr lang="ru-RU" sz="1100" b="1" dirty="0">
                          <a:effectLst/>
                          <a:latin typeface="Montserrat regular"/>
                        </a:rPr>
                        <a:t>(умения)</a:t>
                      </a:r>
                      <a:r>
                        <a:rPr lang="ru-RU" sz="1100" b="1" spc="-25" dirty="0">
                          <a:effectLst/>
                          <a:latin typeface="Montserrat regular"/>
                        </a:rPr>
                        <a:t> </a:t>
                      </a:r>
                      <a:r>
                        <a:rPr lang="ru-RU" sz="1100" b="1" dirty="0">
                          <a:effectLst/>
                          <a:latin typeface="Montserrat regular"/>
                        </a:rPr>
                        <a:t>в</a:t>
                      </a:r>
                      <a:r>
                        <a:rPr lang="ru-RU" sz="1100" b="1" spc="-30" dirty="0">
                          <a:effectLst/>
                          <a:latin typeface="Montserrat regular"/>
                        </a:rPr>
                        <a:t> </a:t>
                      </a:r>
                      <a:r>
                        <a:rPr lang="ru-RU" sz="1100" b="1" dirty="0">
                          <a:effectLst/>
                          <a:latin typeface="Montserrat regular"/>
                        </a:rPr>
                        <a:t>соответствии</a:t>
                      </a:r>
                      <a:r>
                        <a:rPr lang="ru-RU" sz="1100" b="1" spc="-20" dirty="0">
                          <a:effectLst/>
                          <a:latin typeface="Montserrat regular"/>
                        </a:rPr>
                        <a:t> </a:t>
                      </a:r>
                      <a:r>
                        <a:rPr lang="ru-RU" sz="1100" b="1" dirty="0">
                          <a:effectLst/>
                          <a:latin typeface="Montserrat regular"/>
                        </a:rPr>
                        <a:t>с</a:t>
                      </a:r>
                      <a:r>
                        <a:rPr lang="ru-RU" sz="1100" b="1" spc="-25" dirty="0">
                          <a:effectLst/>
                          <a:latin typeface="Montserrat regular"/>
                        </a:rPr>
                        <a:t> </a:t>
                      </a:r>
                      <a:r>
                        <a:rPr lang="ru-RU" sz="1100" b="1" dirty="0" err="1">
                          <a:effectLst/>
                          <a:latin typeface="Montserrat regular"/>
                        </a:rPr>
                        <a:t>ФГОС</a:t>
                      </a:r>
                      <a:endParaRPr lang="ru-RU" sz="1100" b="1" dirty="0">
                        <a:effectLst/>
                        <a:latin typeface="Montserrat regular"/>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219605">
                <a:tc>
                  <a:txBody>
                    <a:bodyPr/>
                    <a:lstStyle/>
                    <a:p>
                      <a:pPr algn="ctr">
                        <a:lnSpc>
                          <a:spcPct val="115000"/>
                        </a:lnSpc>
                        <a:spcBef>
                          <a:spcPts val="55"/>
                        </a:spcBef>
                        <a:spcAft>
                          <a:spcPts val="0"/>
                        </a:spcAft>
                        <a:tabLst>
                          <a:tab pos="452120" algn="l"/>
                        </a:tabLst>
                      </a:pPr>
                      <a:r>
                        <a:rPr lang="ru-RU" sz="1200" b="1" dirty="0">
                          <a:effectLst/>
                          <a:latin typeface="Montserrat regular"/>
                          <a:ea typeface="Times New Roman" panose="02020603050405020304" pitchFamily="18" charset="0"/>
                          <a:cs typeface="Times New Roman" panose="02020603050405020304" pitchFamily="18" charset="0"/>
                        </a:rPr>
                        <a:t>5.1</a:t>
                      </a:r>
                    </a:p>
                  </a:txBody>
                  <a:tcPr marL="0" marR="0" marT="0" marB="0" anchor="ctr">
                    <a:noFill/>
                  </a:tcPr>
                </a:tc>
                <a:tc>
                  <a:txBody>
                    <a:bodyPr/>
                    <a:lstStyle/>
                    <a:p>
                      <a:pPr>
                        <a:lnSpc>
                          <a:spcPct val="107000"/>
                        </a:lnSpc>
                        <a:spcAft>
                          <a:spcPts val="0"/>
                        </a:spcAft>
                      </a:pPr>
                      <a:r>
                        <a:rPr lang="ru-R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Природа России. Типы климатов, факторы их формирования, климатические пояса. Климат и хозяйственная деятельность людей. Умения определять понятия, создавать обобщения, устанавливать аналогии, классифицировать. Умения устанавливать причинно-следственные связи, строить логическое рассуждение. Умения создавать, применять и преобразовывать знаки и символы, модели и схемы для решения учебных и познавательных задач. Смысловое чтение</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57033490"/>
                  </a:ext>
                </a:extLst>
              </a:tr>
              <a:tr h="219605">
                <a:tc>
                  <a:txBody>
                    <a:bodyPr/>
                    <a:lstStyle/>
                    <a:p>
                      <a:pPr algn="ctr">
                        <a:lnSpc>
                          <a:spcPct val="115000"/>
                        </a:lnSpc>
                        <a:spcBef>
                          <a:spcPts val="55"/>
                        </a:spcBef>
                        <a:spcAft>
                          <a:spcPts val="0"/>
                        </a:spcAft>
                        <a:tabLst>
                          <a:tab pos="452120" algn="l"/>
                        </a:tabLst>
                      </a:pPr>
                      <a:r>
                        <a:rPr lang="ru-RU" sz="1200" b="1" dirty="0">
                          <a:effectLst/>
                          <a:latin typeface="Montserrat regular"/>
                          <a:ea typeface="Times New Roman" panose="02020603050405020304" pitchFamily="18" charset="0"/>
                          <a:cs typeface="Times New Roman" panose="02020603050405020304" pitchFamily="18" charset="0"/>
                        </a:rPr>
                        <a:t>5.2</a:t>
                      </a:r>
                    </a:p>
                  </a:txBody>
                  <a:tcPr marL="0" marR="0" marT="0" marB="0" anchor="ctr">
                    <a:noFill/>
                  </a:tcPr>
                </a:tc>
                <a:tc>
                  <a:txBody>
                    <a:bodyPr/>
                    <a:lstStyle/>
                    <a:p>
                      <a:pPr>
                        <a:lnSpc>
                          <a:spcPct val="107000"/>
                        </a:lnSpc>
                        <a:spcAft>
                          <a:spcPts val="0"/>
                        </a:spcAft>
                      </a:pPr>
                      <a:r>
                        <a:rPr lang="ru-R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Владение понятийным аппаратом географии. Умения: находить и извлекать необходимую информацию; определять и сравнивать качественные и количественные показатели, характеризующие географические объекты, процессы и явления, их положение в пространстве; представлять в различных формах географическую информацию. Умение использовать источники географической информации для решения различных задач</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39563664"/>
                  </a:ext>
                </a:extLst>
              </a:tr>
              <a:tr h="219605">
                <a:tc>
                  <a:txBody>
                    <a:bodyPr/>
                    <a:lstStyle/>
                    <a:p>
                      <a:pPr algn="ctr">
                        <a:lnSpc>
                          <a:spcPct val="115000"/>
                        </a:lnSpc>
                        <a:spcBef>
                          <a:spcPts val="55"/>
                        </a:spcBef>
                        <a:spcAft>
                          <a:spcPts val="0"/>
                        </a:spcAft>
                        <a:tabLst>
                          <a:tab pos="452120" algn="l"/>
                        </a:tabLst>
                      </a:pPr>
                      <a:r>
                        <a:rPr lang="ru-RU" sz="1200" b="1" dirty="0">
                          <a:effectLst/>
                          <a:latin typeface="Montserrat regular"/>
                          <a:ea typeface="Times New Roman" panose="02020603050405020304" pitchFamily="18" charset="0"/>
                          <a:cs typeface="Times New Roman" panose="02020603050405020304" pitchFamily="18" charset="0"/>
                        </a:rPr>
                        <a:t>5.3</a:t>
                      </a:r>
                    </a:p>
                  </a:txBody>
                  <a:tcPr marL="0" marR="0" marT="0" marB="0" anchor="ctr">
                    <a:noFill/>
                  </a:tcPr>
                </a:tc>
                <a:tc>
                  <a:txBody>
                    <a:bodyPr/>
                    <a:lstStyle/>
                    <a:p>
                      <a:pPr>
                        <a:lnSpc>
                          <a:spcPct val="107000"/>
                        </a:lnSpc>
                        <a:spcAft>
                          <a:spcPts val="0"/>
                        </a:spcAft>
                      </a:pPr>
                      <a:r>
                        <a:rPr lang="ru-R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Умения: различать изученные географические объекты, процессы и явления; сравнивать географические объекты, процессы и явления на основе известных характерных свойств. Способность использовать знания о географических законах и закономерностях, о взаимосвязях между изученными географическими объектами, процессами и явлениями для объяснения их свойств</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76684468"/>
                  </a:ext>
                </a:extLst>
              </a:tr>
              <a:tr h="219605">
                <a:tc>
                  <a:txBody>
                    <a:bodyPr/>
                    <a:lstStyle/>
                    <a:p>
                      <a:pPr algn="ctr">
                        <a:lnSpc>
                          <a:spcPct val="115000"/>
                        </a:lnSpc>
                        <a:spcBef>
                          <a:spcPts val="55"/>
                        </a:spcBef>
                        <a:spcAft>
                          <a:spcPts val="0"/>
                        </a:spcAft>
                        <a:tabLst>
                          <a:tab pos="452120" algn="l"/>
                        </a:tabLst>
                      </a:pPr>
                      <a:r>
                        <a:rPr lang="ru-RU" sz="1200" b="1" dirty="0">
                          <a:effectLst/>
                          <a:latin typeface="Montserrat regular"/>
                          <a:ea typeface="Times New Roman" panose="02020603050405020304" pitchFamily="18" charset="0"/>
                          <a:cs typeface="Times New Roman" panose="02020603050405020304" pitchFamily="18" charset="0"/>
                        </a:rPr>
                        <a:t>6.1</a:t>
                      </a:r>
                    </a:p>
                  </a:txBody>
                  <a:tcPr marL="0" marR="0" marT="0" marB="0" anchor="ctr">
                    <a:noFill/>
                  </a:tcPr>
                </a:tc>
                <a:tc>
                  <a:txBody>
                    <a:bodyPr/>
                    <a:lstStyle/>
                    <a:p>
                      <a:pPr>
                        <a:lnSpc>
                          <a:spcPct val="107000"/>
                        </a:lnSpc>
                        <a:spcAft>
                          <a:spcPts val="0"/>
                        </a:spcAft>
                      </a:pPr>
                      <a:r>
                        <a:rPr lang="ru-R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Административно-территориальное устройство России. Часовые пояса. Растительный и животный мир России. Почвы. Природные зоны. Высотная поясность. Умения определять понятия, создавать обобщения, устанавливать аналогии, классифицировать. Умения устанавливать причинно-следственные связи, строить логическое рассуждение. Смысловое чтение. Умение применять географическое мышление в познавательной, коммуникативной и социальной практике. Первичные компетенции использования территориального подхода как основы географического мышления, владение понятийным аппаратом географии</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007968935"/>
                  </a:ext>
                </a:extLst>
              </a:tr>
              <a:tr h="219605">
                <a:tc>
                  <a:txBody>
                    <a:bodyPr/>
                    <a:lstStyle/>
                    <a:p>
                      <a:pPr algn="ctr">
                        <a:lnSpc>
                          <a:spcPct val="115000"/>
                        </a:lnSpc>
                        <a:spcBef>
                          <a:spcPts val="55"/>
                        </a:spcBef>
                        <a:spcAft>
                          <a:spcPts val="0"/>
                        </a:spcAft>
                        <a:tabLst>
                          <a:tab pos="452120" algn="l"/>
                        </a:tabLst>
                      </a:pPr>
                      <a:r>
                        <a:rPr lang="ru-RU" sz="1200" b="1" dirty="0">
                          <a:effectLst/>
                          <a:latin typeface="Montserrat regular"/>
                          <a:ea typeface="Times New Roman" panose="02020603050405020304" pitchFamily="18" charset="0"/>
                          <a:cs typeface="Times New Roman" panose="02020603050405020304" pitchFamily="18" charset="0"/>
                        </a:rPr>
                        <a:t>6.2</a:t>
                      </a:r>
                    </a:p>
                  </a:txBody>
                  <a:tcPr marL="0" marR="0" marT="0" marB="0" anchor="ctr">
                    <a:noFill/>
                  </a:tcPr>
                </a:tc>
                <a:tc>
                  <a:txBody>
                    <a:bodyPr/>
                    <a:lstStyle/>
                    <a:p>
                      <a:pPr>
                        <a:lnSpc>
                          <a:spcPct val="107000"/>
                        </a:lnSpc>
                        <a:spcAft>
                          <a:spcPts val="0"/>
                        </a:spcAft>
                      </a:pPr>
                      <a:r>
                        <a:rPr lang="ru-R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Умения ориентироваться в источниках географической информации: находить и извлекать необходимую информацию; определять и сравнивать качественные и количественные показатели, характеризующие географические объекты, процессы и явления; представлять в различных формах  географическую информацию</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114647123"/>
                  </a:ext>
                </a:extLst>
              </a:tr>
              <a:tr h="219605">
                <a:tc>
                  <a:txBody>
                    <a:bodyPr/>
                    <a:lstStyle/>
                    <a:p>
                      <a:pPr algn="ctr">
                        <a:lnSpc>
                          <a:spcPct val="115000"/>
                        </a:lnSpc>
                        <a:spcBef>
                          <a:spcPts val="55"/>
                        </a:spcBef>
                        <a:spcAft>
                          <a:spcPts val="0"/>
                        </a:spcAft>
                        <a:tabLst>
                          <a:tab pos="452120" algn="l"/>
                        </a:tabLst>
                      </a:pPr>
                      <a:r>
                        <a:rPr lang="ru-RU" sz="1200" b="1" dirty="0">
                          <a:effectLst/>
                          <a:latin typeface="Montserrat regular"/>
                          <a:ea typeface="Times New Roman" panose="02020603050405020304" pitchFamily="18" charset="0"/>
                          <a:cs typeface="Times New Roman" panose="02020603050405020304" pitchFamily="18" charset="0"/>
                        </a:rPr>
                        <a:t>6.3</a:t>
                      </a:r>
                    </a:p>
                  </a:txBody>
                  <a:tcPr marL="0" marR="0" marT="0" marB="0" anchor="ctr">
                    <a:noFill/>
                  </a:tcPr>
                </a:tc>
                <a:tc>
                  <a:txBody>
                    <a:bodyPr/>
                    <a:lstStyle/>
                    <a:p>
                      <a:pPr>
                        <a:lnSpc>
                          <a:spcPct val="107000"/>
                        </a:lnSpc>
                        <a:spcAft>
                          <a:spcPts val="0"/>
                        </a:spcAft>
                      </a:pPr>
                      <a:r>
                        <a:rPr lang="ru-R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Умение использовать источники географической информации для решения различных задач. Способность использовать знания о географических законах и закономерностях, а также о мировом, зональном, летнем и зимнем времени для решения практико-ориентированных задач по определению различий в поясном времени территорий в контексте  реальной жизни</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713153557"/>
                  </a:ext>
                </a:extLst>
              </a:tr>
              <a:tr h="442180">
                <a:tc>
                  <a:txBody>
                    <a:bodyPr/>
                    <a:lstStyle/>
                    <a:p>
                      <a:pPr algn="ctr">
                        <a:lnSpc>
                          <a:spcPct val="115000"/>
                        </a:lnSpc>
                        <a:spcBef>
                          <a:spcPts val="55"/>
                        </a:spcBef>
                        <a:spcAft>
                          <a:spcPts val="0"/>
                        </a:spcAft>
                        <a:tabLst>
                          <a:tab pos="452120" algn="l"/>
                        </a:tabLst>
                      </a:pPr>
                      <a:r>
                        <a:rPr lang="ru-RU" sz="1200" b="1" dirty="0">
                          <a:effectLst/>
                          <a:latin typeface="Montserrat regular"/>
                          <a:ea typeface="Times New Roman" panose="02020603050405020304" pitchFamily="18" charset="0"/>
                          <a:cs typeface="Times New Roman" panose="02020603050405020304" pitchFamily="18" charset="0"/>
                        </a:rPr>
                        <a:t>7.1</a:t>
                      </a:r>
                    </a:p>
                  </a:txBody>
                  <a:tcPr marL="0" marR="0" marT="0" marB="0" anchor="ctr">
                    <a:noFill/>
                  </a:tcPr>
                </a:tc>
                <a:tc rowSpan="2">
                  <a:txBody>
                    <a:bodyPr/>
                    <a:lstStyle/>
                    <a:p>
                      <a:pPr>
                        <a:lnSpc>
                          <a:spcPct val="107000"/>
                        </a:lnSpc>
                        <a:spcAft>
                          <a:spcPts val="0"/>
                        </a:spcAft>
                      </a:pPr>
                      <a:r>
                        <a:rPr lang="ru-R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Население России. Умения устанавливать причинно-следственные связи, строить логическое рассуждение, умозаключение и делать выводы. Умения ориентироваться в источниках географической информации: находить и извлекать необходимую информацию; определять и сравнивать качественные и количественные показатели, характеризующие географические объекты, процессы и явления. Способность использовать знания о населении и взаимосвязях между изученными демографическими процессами и явлениями для решения различных учебных и практико-ориентированных задач, а также различать (распознавать) демографические процессы и явления, характеризующие демографическую ситуацию в России и отдельных регионах</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530539606"/>
                  </a:ext>
                </a:extLst>
              </a:tr>
              <a:tr h="0">
                <a:tc>
                  <a:txBody>
                    <a:bodyPr/>
                    <a:lstStyle/>
                    <a:p>
                      <a:pPr algn="ctr">
                        <a:lnSpc>
                          <a:spcPct val="115000"/>
                        </a:lnSpc>
                        <a:spcBef>
                          <a:spcPts val="55"/>
                        </a:spcBef>
                        <a:spcAft>
                          <a:spcPts val="0"/>
                        </a:spcAft>
                        <a:tabLst>
                          <a:tab pos="452120" algn="l"/>
                        </a:tabLst>
                      </a:pPr>
                      <a:r>
                        <a:rPr lang="ru-RU" sz="1100" b="1" dirty="0">
                          <a:effectLst/>
                          <a:latin typeface="Montserrat regular"/>
                          <a:ea typeface="Times New Roman" panose="02020603050405020304" pitchFamily="18" charset="0"/>
                          <a:cs typeface="Times New Roman" panose="02020603050405020304" pitchFamily="18" charset="0"/>
                        </a:rPr>
                        <a:t>7.2</a:t>
                      </a:r>
                    </a:p>
                  </a:txBody>
                  <a:tcPr marL="0" marR="0" marT="0" marB="0" anchor="ctr">
                    <a:noFill/>
                  </a:tcPr>
                </a:tc>
                <a:tc vMerge="1">
                  <a:txBody>
                    <a:bodyPr/>
                    <a:lstStyle/>
                    <a:p>
                      <a:pPr>
                        <a:lnSpc>
                          <a:spcPct val="107000"/>
                        </a:lnSpc>
                        <a:spcAft>
                          <a:spcPts val="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078604118"/>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4" name="TextBox 3">
            <a:extLst>
              <a:ext uri="{FF2B5EF4-FFF2-40B4-BE49-F238E27FC236}">
                <a16:creationId xmlns:a16="http://schemas.microsoft.com/office/drawing/2014/main" id="{108F8B6D-6A62-4D38-BCBF-1FBAE5BC1E51}"/>
              </a:ext>
            </a:extLst>
          </p:cNvPr>
          <p:cNvSpPr txBox="1"/>
          <p:nvPr/>
        </p:nvSpPr>
        <p:spPr>
          <a:xfrm>
            <a:off x="10775093" y="0"/>
            <a:ext cx="1416908" cy="276999"/>
          </a:xfrm>
          <a:prstGeom prst="rect">
            <a:avLst/>
          </a:prstGeom>
          <a:noFill/>
        </p:spPr>
        <p:txBody>
          <a:bodyPr wrap="square" rtlCol="0">
            <a:spAutoFit/>
          </a:bodyPr>
          <a:lstStyle/>
          <a:p>
            <a:r>
              <a:rPr lang="ru-RU" sz="1200" dirty="0">
                <a:solidFill>
                  <a:schemeClr val="tx2">
                    <a:lumMod val="40000"/>
                    <a:lumOff val="60000"/>
                  </a:schemeClr>
                </a:solidFill>
              </a:rPr>
              <a:t>География, 8 класс</a:t>
            </a:r>
          </a:p>
        </p:txBody>
      </p:sp>
    </p:spTree>
    <p:extLst>
      <p:ext uri="{BB962C8B-B14F-4D97-AF65-F5344CB8AC3E}">
        <p14:creationId xmlns:p14="http://schemas.microsoft.com/office/powerpoint/2010/main" val="7788157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dirty="0"/>
              <a:t>Изменение доли участников по качеству знаний («4»+«5») по результатам ВПР в  2021-2024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3840248749"/>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3922759283"/>
              </p:ext>
            </p:extLst>
          </p:nvPr>
        </p:nvGraphicFramePr>
        <p:xfrm>
          <a:off x="0" y="3656001"/>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711A353-0ADB-45CD-9F21-3824FD01D233}"/>
              </a:ext>
            </a:extLst>
          </p:cNvPr>
          <p:cNvSpPr txBox="1"/>
          <p:nvPr/>
        </p:nvSpPr>
        <p:spPr>
          <a:xfrm>
            <a:off x="10775093" y="0"/>
            <a:ext cx="1416908" cy="276999"/>
          </a:xfrm>
          <a:prstGeom prst="rect">
            <a:avLst/>
          </a:prstGeom>
          <a:noFill/>
        </p:spPr>
        <p:txBody>
          <a:bodyPr wrap="square" rtlCol="0">
            <a:spAutoFit/>
          </a:bodyPr>
          <a:lstStyle/>
          <a:p>
            <a:r>
              <a:rPr lang="ru-RU" sz="1200" dirty="0">
                <a:solidFill>
                  <a:schemeClr val="tx2">
                    <a:lumMod val="40000"/>
                    <a:lumOff val="60000"/>
                  </a:schemeClr>
                </a:solidFill>
              </a:rPr>
              <a:t>География, 8 класс</a:t>
            </a:r>
          </a:p>
        </p:txBody>
      </p:sp>
    </p:spTree>
    <p:extLst>
      <p:ext uri="{BB962C8B-B14F-4D97-AF65-F5344CB8AC3E}">
        <p14:creationId xmlns:p14="http://schemas.microsoft.com/office/powerpoint/2010/main" val="40865670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1471744041"/>
              </p:ext>
            </p:extLst>
          </p:nvPr>
        </p:nvGraphicFramePr>
        <p:xfrm>
          <a:off x="409575" y="723900"/>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67841" y="6340614"/>
            <a:ext cx="329501"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69763" y="6588111"/>
            <a:ext cx="327574" cy="194414"/>
          </a:xfrm>
          <a:prstGeom prst="rect">
            <a:avLst/>
          </a:prstGeom>
          <a:solidFill>
            <a:schemeClr val="accent2">
              <a:lumMod val="60000"/>
              <a:lumOff val="40000"/>
            </a:schemeClr>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67835" y="6077441"/>
            <a:ext cx="329512"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6FDDE5E3-2527-40EA-A13B-33E0719CEE98}"/>
              </a:ext>
            </a:extLst>
          </p:cNvPr>
          <p:cNvSpPr txBox="1"/>
          <p:nvPr/>
        </p:nvSpPr>
        <p:spPr>
          <a:xfrm>
            <a:off x="10775093" y="0"/>
            <a:ext cx="1416908" cy="276999"/>
          </a:xfrm>
          <a:prstGeom prst="rect">
            <a:avLst/>
          </a:prstGeom>
          <a:noFill/>
        </p:spPr>
        <p:txBody>
          <a:bodyPr wrap="square" rtlCol="0">
            <a:spAutoFit/>
          </a:bodyPr>
          <a:lstStyle/>
          <a:p>
            <a:r>
              <a:rPr lang="ru-RU" sz="1200" dirty="0">
                <a:solidFill>
                  <a:schemeClr val="tx2">
                    <a:lumMod val="40000"/>
                    <a:lumOff val="60000"/>
                  </a:schemeClr>
                </a:solidFill>
              </a:rPr>
              <a:t>География, 8 класс</a:t>
            </a:r>
          </a:p>
        </p:txBody>
      </p:sp>
    </p:spTree>
    <p:extLst>
      <p:ext uri="{BB962C8B-B14F-4D97-AF65-F5344CB8AC3E}">
        <p14:creationId xmlns:p14="http://schemas.microsoft.com/office/powerpoint/2010/main" val="35320189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1963336272"/>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8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451530</a:t>
                      </a:r>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ru-RU" sz="1400" dirty="0"/>
                        <a:t>5996</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87529435"/>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D5DFEF2-B7B5-4562-A864-7E06E67742F3}"/>
              </a:ext>
            </a:extLst>
          </p:cNvPr>
          <p:cNvSpPr txBox="1"/>
          <p:nvPr/>
        </p:nvSpPr>
        <p:spPr>
          <a:xfrm>
            <a:off x="10775093" y="0"/>
            <a:ext cx="1416908" cy="276999"/>
          </a:xfrm>
          <a:prstGeom prst="rect">
            <a:avLst/>
          </a:prstGeom>
          <a:noFill/>
        </p:spPr>
        <p:txBody>
          <a:bodyPr wrap="square" rtlCol="0">
            <a:spAutoFit/>
          </a:bodyPr>
          <a:lstStyle/>
          <a:p>
            <a:r>
              <a:rPr lang="ru-RU" sz="1200" dirty="0">
                <a:solidFill>
                  <a:schemeClr val="tx2">
                    <a:lumMod val="40000"/>
                    <a:lumOff val="60000"/>
                  </a:schemeClr>
                </a:solidFill>
              </a:rPr>
              <a:t>География, 8 класс</a:t>
            </a:r>
          </a:p>
        </p:txBody>
      </p:sp>
    </p:spTree>
    <p:extLst>
      <p:ext uri="{BB962C8B-B14F-4D97-AF65-F5344CB8AC3E}">
        <p14:creationId xmlns:p14="http://schemas.microsoft.com/office/powerpoint/2010/main" val="21043914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2854205961"/>
              </p:ext>
            </p:extLst>
          </p:nvPr>
        </p:nvGraphicFramePr>
        <p:xfrm>
          <a:off x="504189" y="698429"/>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809689" y="4479193"/>
            <a:ext cx="317119" cy="3417801"/>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894496" y="5430291"/>
            <a:ext cx="291895" cy="1472150"/>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840901" y="4946712"/>
            <a:ext cx="312139" cy="246575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515266" y="4631731"/>
            <a:ext cx="278694" cy="3100702"/>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2437873" y="6389885"/>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894658" y="6389885"/>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873242" y="6389885"/>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826132" y="6335661"/>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A724303E-B52F-4474-97AA-805C42236274}"/>
              </a:ext>
            </a:extLst>
          </p:cNvPr>
          <p:cNvSpPr txBox="1"/>
          <p:nvPr/>
        </p:nvSpPr>
        <p:spPr>
          <a:xfrm>
            <a:off x="10775093" y="0"/>
            <a:ext cx="1416908" cy="276999"/>
          </a:xfrm>
          <a:prstGeom prst="rect">
            <a:avLst/>
          </a:prstGeom>
          <a:noFill/>
        </p:spPr>
        <p:txBody>
          <a:bodyPr wrap="square" rtlCol="0">
            <a:spAutoFit/>
          </a:bodyPr>
          <a:lstStyle/>
          <a:p>
            <a:r>
              <a:rPr lang="ru-RU" sz="1200" dirty="0">
                <a:solidFill>
                  <a:schemeClr val="tx2">
                    <a:lumMod val="40000"/>
                    <a:lumOff val="60000"/>
                  </a:schemeClr>
                </a:solidFill>
              </a:rPr>
              <a:t>География, 8 класс</a:t>
            </a:r>
          </a:p>
        </p:txBody>
      </p:sp>
    </p:spTree>
    <p:extLst>
      <p:ext uri="{BB962C8B-B14F-4D97-AF65-F5344CB8AC3E}">
        <p14:creationId xmlns:p14="http://schemas.microsoft.com/office/powerpoint/2010/main" val="9113197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3786948798"/>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3D56175-E151-487D-808A-874EA2A40E30}"/>
              </a:ext>
            </a:extLst>
          </p:cNvPr>
          <p:cNvSpPr txBox="1"/>
          <p:nvPr/>
        </p:nvSpPr>
        <p:spPr>
          <a:xfrm>
            <a:off x="10775093" y="0"/>
            <a:ext cx="1416908" cy="276999"/>
          </a:xfrm>
          <a:prstGeom prst="rect">
            <a:avLst/>
          </a:prstGeom>
          <a:noFill/>
        </p:spPr>
        <p:txBody>
          <a:bodyPr wrap="square" rtlCol="0">
            <a:spAutoFit/>
          </a:bodyPr>
          <a:lstStyle/>
          <a:p>
            <a:r>
              <a:rPr lang="ru-RU" sz="1200" dirty="0">
                <a:solidFill>
                  <a:schemeClr val="tx2">
                    <a:lumMod val="40000"/>
                    <a:lumOff val="60000"/>
                  </a:schemeClr>
                </a:solidFill>
              </a:rPr>
              <a:t>География, 8 класс</a:t>
            </a:r>
          </a:p>
        </p:txBody>
      </p:sp>
    </p:spTree>
    <p:extLst>
      <p:ext uri="{BB962C8B-B14F-4D97-AF65-F5344CB8AC3E}">
        <p14:creationId xmlns:p14="http://schemas.microsoft.com/office/powerpoint/2010/main" val="10946436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mc:Choice xmlns:cx1="http://schemas.microsoft.com/office/drawing/2015/9/8/chartex" Requires="cx1">
          <p:graphicFrame>
            <p:nvGraphicFramePr>
              <p:cNvPr id="4" name="Диаграмма 3">
                <a:extLst>
                  <a:ext uri="{FF2B5EF4-FFF2-40B4-BE49-F238E27FC236}">
                    <a16:creationId xmlns:a16="http://schemas.microsoft.com/office/drawing/2014/main" id="{9D8EDCF2-97DC-442A-ACDC-025AD973B3FC}"/>
                  </a:ext>
                </a:extLst>
              </p:cNvPr>
              <p:cNvGraphicFramePr/>
              <p:nvPr>
                <p:extLst>
                  <p:ext uri="{D42A27DB-BD31-4B8C-83A1-F6EECF244321}">
                    <p14:modId xmlns:p14="http://schemas.microsoft.com/office/powerpoint/2010/main" val="1972453283"/>
                  </p:ext>
                </p:extLst>
              </p:nvPr>
            </p:nvGraphicFramePr>
            <p:xfrm>
              <a:off x="2122414" y="1518407"/>
              <a:ext cx="7461922" cy="3677485"/>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4" name="Диаграмма 3">
                <a:extLst>
                  <a:ext uri="{FF2B5EF4-FFF2-40B4-BE49-F238E27FC236}">
                    <a16:creationId xmlns:a16="http://schemas.microsoft.com/office/drawing/2014/main" id="{9D8EDCF2-97DC-442A-ACDC-025AD973B3FC}"/>
                  </a:ext>
                </a:extLst>
              </p:cNvPr>
              <p:cNvPicPr>
                <a:picLocks noGrp="1" noRot="1" noChangeAspect="1" noMove="1" noResize="1" noEditPoints="1" noAdjustHandles="1" noChangeArrowheads="1" noChangeShapeType="1"/>
              </p:cNvPicPr>
              <p:nvPr/>
            </p:nvPicPr>
            <p:blipFill>
              <a:blip r:embed="rId3"/>
              <a:stretch>
                <a:fillRect/>
              </a:stretch>
            </p:blipFill>
            <p:spPr>
              <a:xfrm>
                <a:off x="2122414" y="1518407"/>
                <a:ext cx="7461922" cy="3677485"/>
              </a:xfrm>
              <a:prstGeom prst="rect">
                <a:avLst/>
              </a:prstGeom>
            </p:spPr>
          </p:pic>
        </mc:Fallback>
      </mc:AlternateContent>
      <p:sp>
        <p:nvSpPr>
          <p:cNvPr id="5" name="TextBox 4">
            <a:extLst>
              <a:ext uri="{FF2B5EF4-FFF2-40B4-BE49-F238E27FC236}">
                <a16:creationId xmlns:a16="http://schemas.microsoft.com/office/drawing/2014/main" id="{32BB0D51-49A3-4DD6-966D-3E893D75F4DD}"/>
              </a:ext>
            </a:extLst>
          </p:cNvPr>
          <p:cNvSpPr txBox="1"/>
          <p:nvPr/>
        </p:nvSpPr>
        <p:spPr>
          <a:xfrm>
            <a:off x="10775093" y="0"/>
            <a:ext cx="1416908" cy="276999"/>
          </a:xfrm>
          <a:prstGeom prst="rect">
            <a:avLst/>
          </a:prstGeom>
          <a:noFill/>
        </p:spPr>
        <p:txBody>
          <a:bodyPr wrap="square" rtlCol="0">
            <a:spAutoFit/>
          </a:bodyPr>
          <a:lstStyle/>
          <a:p>
            <a:r>
              <a:rPr lang="ru-RU" sz="1200" dirty="0">
                <a:solidFill>
                  <a:schemeClr val="tx2">
                    <a:lumMod val="40000"/>
                    <a:lumOff val="60000"/>
                  </a:schemeClr>
                </a:solidFill>
              </a:rPr>
              <a:t>География, 8 класс</a:t>
            </a:r>
          </a:p>
        </p:txBody>
      </p:sp>
    </p:spTree>
    <p:extLst>
      <p:ext uri="{BB962C8B-B14F-4D97-AF65-F5344CB8AC3E}">
        <p14:creationId xmlns:p14="http://schemas.microsoft.com/office/powerpoint/2010/main" val="2371955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географии в 8 классах приняло участие </a:t>
            </a:r>
            <a:r>
              <a:rPr lang="ru-RU" sz="2800" b="1" dirty="0">
                <a:latin typeface="+mn-lt"/>
              </a:rPr>
              <a:t>5996</a:t>
            </a:r>
            <a:r>
              <a:rPr lang="ru-RU" sz="2800" dirty="0">
                <a:latin typeface="+mn-lt"/>
              </a:rPr>
              <a:t> человек.</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справился с  работой (получил «2») </a:t>
            </a:r>
            <a:r>
              <a:rPr lang="ru-RU" sz="2800" b="1" dirty="0">
                <a:latin typeface="+mn-lt"/>
              </a:rPr>
              <a:t>571</a:t>
            </a:r>
            <a:r>
              <a:rPr lang="ru-RU" sz="2800" dirty="0">
                <a:latin typeface="+mn-lt"/>
              </a:rPr>
              <a:t> участник (</a:t>
            </a:r>
            <a:r>
              <a:rPr lang="ru-RU" sz="2800" b="1" dirty="0">
                <a:latin typeface="+mn-lt"/>
              </a:rPr>
              <a:t>9,52</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ru-RU" sz="2800" b="1" dirty="0">
                <a:latin typeface="+mn-lt"/>
              </a:rPr>
              <a:t>35,82 </a:t>
            </a:r>
            <a:r>
              <a:rPr lang="ru-RU" sz="2800" dirty="0">
                <a:latin typeface="+mn-lt"/>
              </a:rPr>
              <a:t>% участников показали качество знаний (получили «4» и «5»)        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a:t>
            </a:r>
            <a:r>
              <a:rPr lang="ru-RU" sz="2800" b="1" dirty="0">
                <a:latin typeface="+mn-lt"/>
              </a:rPr>
              <a:t>2.2, 3.3, 4.3, 5.2, 6, 7.2. </a:t>
            </a:r>
            <a:endParaRPr lang="ru-RU" sz="2800" dirty="0">
              <a:latin typeface="+mn-lt"/>
            </a:endParaRPr>
          </a:p>
          <a:p>
            <a:endParaRPr lang="ru-RU" sz="2800" dirty="0">
              <a:latin typeface="+mn-lt"/>
            </a:endParaRPr>
          </a:p>
        </p:txBody>
      </p:sp>
      <p:sp>
        <p:nvSpPr>
          <p:cNvPr id="5" name="TextBox 4">
            <a:extLst>
              <a:ext uri="{FF2B5EF4-FFF2-40B4-BE49-F238E27FC236}">
                <a16:creationId xmlns:a16="http://schemas.microsoft.com/office/drawing/2014/main" id="{DA68D7B8-E87C-41EC-8113-61489BD02665}"/>
              </a:ext>
            </a:extLst>
          </p:cNvPr>
          <p:cNvSpPr txBox="1"/>
          <p:nvPr/>
        </p:nvSpPr>
        <p:spPr>
          <a:xfrm>
            <a:off x="10775093" y="0"/>
            <a:ext cx="1416908" cy="276999"/>
          </a:xfrm>
          <a:prstGeom prst="rect">
            <a:avLst/>
          </a:prstGeom>
          <a:noFill/>
        </p:spPr>
        <p:txBody>
          <a:bodyPr wrap="square" rtlCol="0">
            <a:spAutoFit/>
          </a:bodyPr>
          <a:lstStyle/>
          <a:p>
            <a:r>
              <a:rPr lang="ru-RU" sz="1200" dirty="0">
                <a:solidFill>
                  <a:schemeClr val="tx2">
                    <a:lumMod val="40000"/>
                    <a:lumOff val="60000"/>
                  </a:schemeClr>
                </a:solidFill>
              </a:rPr>
              <a:t>География, 8 класс</a:t>
            </a:r>
          </a:p>
        </p:txBody>
      </p:sp>
    </p:spTree>
    <p:extLst>
      <p:ext uri="{BB962C8B-B14F-4D97-AF65-F5344CB8AC3E}">
        <p14:creationId xmlns:p14="http://schemas.microsoft.com/office/powerpoint/2010/main" val="25235324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обществознанию</a:t>
            </a:r>
          </a:p>
        </p:txBody>
      </p:sp>
    </p:spTree>
    <p:extLst>
      <p:ext uri="{BB962C8B-B14F-4D97-AF65-F5344CB8AC3E}">
        <p14:creationId xmlns:p14="http://schemas.microsoft.com/office/powerpoint/2010/main" val="420706860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5340</TotalTime>
  <Words>10854</Words>
  <Application>Microsoft Office PowerPoint</Application>
  <PresentationFormat>Широкоэкранный</PresentationFormat>
  <Paragraphs>1275</Paragraphs>
  <Slides>109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109</vt:i4>
      </vt:variant>
    </vt:vector>
  </HeadingPairs>
  <TitlesOfParts>
    <vt:vector size="116" baseType="lpstr">
      <vt:lpstr>Arial</vt:lpstr>
      <vt:lpstr>Calibri</vt:lpstr>
      <vt:lpstr>Calibri Light</vt:lpstr>
      <vt:lpstr>Courier New</vt:lpstr>
      <vt:lpstr>Montserrat regular</vt:lpstr>
      <vt:lpstr>Times New Roman</vt:lpstr>
      <vt:lpstr>Тема Office</vt:lpstr>
      <vt:lpstr>Результаты Всероссийских проверочных работ (ВПР)  в  Приморском крае 2024 год 8 класс</vt:lpstr>
      <vt:lpstr>Цель Всероссийских проверочных работ</vt:lpstr>
      <vt:lpstr>Как использовать результаты ВПР</vt:lpstr>
      <vt:lpstr>Презентация PowerPoint</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2021-2024 гг.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 %</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Требования (умения)</vt:lpstr>
      <vt:lpstr>Изменение доли участников по качеству знаний («4»+«5») по результатам ВПР в  2021-2024 гг.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2021-2024 гг.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Требования (умения)</vt:lpstr>
      <vt:lpstr>Изменение доли участников по качеству знаний («4»+«5») по результатам ВПР в  2021-2024 гг.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Требования (умения)</vt:lpstr>
      <vt:lpstr>Изменение доли участников по качеству знаний («4»+ «5») по результатам ВПР в  2021-2024 гг.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2021-2024 гг.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2021-2024 гг.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2021-2024 гг.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Требования (умения)</vt:lpstr>
      <vt:lpstr>Изменение доли участников по качеству знаний («4»+«5») по результатам ВПР в  2021-2024 гг.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Требования (умения)</vt:lpstr>
      <vt:lpstr>Изменение доли участников по качеству знаний («4»+ «5») по результатам ВПР в  2021-2024 гг.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Bogdan Nurgatin</dc:creator>
  <cp:lastModifiedBy>Елена Ю. Новожеева</cp:lastModifiedBy>
  <cp:revision>1006</cp:revision>
  <cp:lastPrinted>2024-08-01T23:26:19Z</cp:lastPrinted>
  <dcterms:created xsi:type="dcterms:W3CDTF">2022-06-03T19:16:13Z</dcterms:created>
  <dcterms:modified xsi:type="dcterms:W3CDTF">2024-08-02T06:17:07Z</dcterms:modified>
</cp:coreProperties>
</file>